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0" r:id="rId1"/>
    <p:sldMasterId id="2147484022" r:id="rId2"/>
    <p:sldMasterId id="2147484046" r:id="rId3"/>
  </p:sldMasterIdLst>
  <p:notesMasterIdLst>
    <p:notesMasterId r:id="rId17"/>
  </p:notesMasterIdLst>
  <p:handoutMasterIdLst>
    <p:handoutMasterId r:id="rId18"/>
  </p:handoutMasterIdLst>
  <p:sldIdLst>
    <p:sldId id="1499" r:id="rId4"/>
    <p:sldId id="1397" r:id="rId5"/>
    <p:sldId id="1398" r:id="rId6"/>
    <p:sldId id="1399" r:id="rId7"/>
    <p:sldId id="1456" r:id="rId8"/>
    <p:sldId id="1495" r:id="rId9"/>
    <p:sldId id="1496" r:id="rId10"/>
    <p:sldId id="1497" r:id="rId11"/>
    <p:sldId id="1498" r:id="rId12"/>
    <p:sldId id="1470" r:id="rId13"/>
    <p:sldId id="1491" r:id="rId14"/>
    <p:sldId id="1480" r:id="rId15"/>
    <p:sldId id="1494" r:id="rId16"/>
  </p:sldIdLst>
  <p:sldSz cx="9144000" cy="6858000" type="screen4x3"/>
  <p:notesSz cx="6951663" cy="9242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99FF"/>
    <a:srgbClr val="1C1C1C"/>
    <a:srgbClr val="CCFF33"/>
    <a:srgbClr val="FFCC66"/>
    <a:srgbClr val="FF9900"/>
    <a:srgbClr val="FFFFFF"/>
    <a:srgbClr val="FFFF00"/>
    <a:srgbClr val="2929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4" autoAdjust="0"/>
    <p:restoredTop sz="94949" autoAdjust="0"/>
  </p:normalViewPr>
  <p:slideViewPr>
    <p:cSldViewPr snapToGrid="0">
      <p:cViewPr varScale="1">
        <p:scale>
          <a:sx n="80" d="100"/>
          <a:sy n="80" d="100"/>
        </p:scale>
        <p:origin x="619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1"/>
    </p:cViewPr>
  </p:sorterViewPr>
  <p:notesViewPr>
    <p:cSldViewPr snapToGrid="0">
      <p:cViewPr varScale="1">
        <p:scale>
          <a:sx n="57" d="100"/>
          <a:sy n="57" d="100"/>
        </p:scale>
        <p:origin x="-2448" y="-90"/>
      </p:cViewPr>
      <p:guideLst>
        <p:guide orient="horz" pos="2911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3550" y="0"/>
            <a:ext cx="6024563" cy="846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547" tIns="45773" rIns="91547" bIns="45773" numCol="1" anchor="t" anchorCtr="0" compatLnSpc="1">
            <a:prstTxWarp prst="textNoShape">
              <a:avLst/>
            </a:prstTxWarp>
          </a:bodyPr>
          <a:lstStyle>
            <a:lvl1pPr algn="ctr" defTabSz="915988">
              <a:defRPr sz="2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Decoherence of Fock and Cat states </a:t>
            </a:r>
          </a:p>
          <a:p>
            <a:pPr>
              <a:defRPr/>
            </a:pPr>
            <a:r>
              <a:rPr lang="en-US"/>
              <a:t>into various reservoirs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7147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3" rIns="91547" bIns="45773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3" rIns="91547" bIns="4577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8037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9438"/>
            <a:ext cx="51006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3" rIns="91547" bIns="45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3" rIns="91547" bIns="45773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3" rIns="91547" bIns="4577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34FCB74-B00B-401E-B478-64A2987EE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36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F2F51DA2-0555-4B66-8856-7B54CE5FCB36}" type="slidenum">
              <a:rPr lang="en-US" smtClean="0"/>
              <a:pPr defTabSz="966788">
                <a:defRPr/>
              </a:pPr>
              <a:t>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5750" cy="4322762"/>
          </a:xfrm>
          <a:noFill/>
          <a:ln/>
        </p:spPr>
        <p:txBody>
          <a:bodyPr lIns="95041" tIns="47522" rIns="95041" bIns="47522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973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ABC3F-A996-49A5-B70A-3BFDD9B2BF8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8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ABC3F-A996-49A5-B70A-3BFDD9B2BF8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1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ABC3F-A996-49A5-B70A-3BFDD9B2BF8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5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ABC3F-A996-49A5-B70A-3BFDD9B2BF8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80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is Shor’s algorithm, the “killer app” of quantum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FCB74-B00B-401E-B478-64A2987EE5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0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is Shor’s algorithm, the “killer app” of quantum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FCB74-B00B-401E-B478-64A2987EE5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05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Exclamation mark from the first</a:t>
            </a:r>
            <a:r>
              <a:rPr lang="en-US" baseline="0" dirty="0" smtClean="0"/>
              <a:t> example in “Types of Applications” removed.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FCB74-B00B-401E-B478-64A2987EE5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FCB74-B00B-401E-B478-64A2987EE5D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00E40CF4-B79B-4652-AFFF-DDA45F49F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D2A5EE1A-59BA-46DE-8D10-E4DD67100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E0ABFB9F-C4B0-490E-B653-E87E7743C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6801-7404-4220-9AEE-16C31B1DAC0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87E-9B7F-4031-B536-CB0A4033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6801-7404-4220-9AEE-16C31B1DAC0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87E-9B7F-4031-B536-CB0A4033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5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6801-7404-4220-9AEE-16C31B1DAC0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87E-9B7F-4031-B536-CB0A4033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6801-7404-4220-9AEE-16C31B1DAC0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87E-9B7F-4031-B536-CB0A4033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6801-7404-4220-9AEE-16C31B1DAC0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87E-9B7F-4031-B536-CB0A4033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43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6801-7404-4220-9AEE-16C31B1DAC0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87E-9B7F-4031-B536-CB0A4033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9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6801-7404-4220-9AEE-16C31B1DAC0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87E-9B7F-4031-B536-CB0A4033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94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6801-7404-4220-9AEE-16C31B1DAC0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87E-9B7F-4031-B536-CB0A4033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BCCB6128-670F-477B-B298-A957FCC97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6801-7404-4220-9AEE-16C31B1DAC0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87E-9B7F-4031-B536-CB0A4033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5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6801-7404-4220-9AEE-16C31B1DAC0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87E-9B7F-4031-B536-CB0A4033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73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6801-7404-4220-9AEE-16C31B1DAC0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987E-9B7F-4031-B536-CB0A4033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54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00E40CF4-B79B-4652-AFFF-DDA45F49F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9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BCCB6128-670F-477B-B298-A957FCC97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15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52E7C3C9-594F-4FEA-AFED-B31B4142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0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DF4514BD-7793-4B0C-B94D-5A4802CDF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98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62E8C2AB-D0BE-487E-AD2D-97E577C0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1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6DC5C65B-0FC1-4D4A-9E3F-C98473B86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69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B7A84AE3-E505-4AF1-807E-AEB1DF1E7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9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52E7C3C9-594F-4FEA-AFED-B31B4142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268BDE66-BBAE-4BBE-AF43-CE52EC1E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2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AEC22787-DFA0-4E80-B498-CAD26FB81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31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D2A5EE1A-59BA-46DE-8D10-E4DD67100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2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E0ABFB9F-C4B0-490E-B653-E87E7743C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9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DF4514BD-7793-4B0C-B94D-5A4802CDF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62E8C2AB-D0BE-487E-AD2D-97E577C0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6DC5C65B-0FC1-4D4A-9E3F-C98473B86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268BDE66-BBAE-4BBE-AF43-CE52EC1E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>
                <a:solidFill>
                  <a:prstClr val="black">
                    <a:tint val="75000"/>
                  </a:prstClr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AEC22787-DFA0-4E80-B498-CAD26FB81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eaLnBrk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eaLnBrk="1"/>
            <a:endParaRPr lang="en-US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eaLnBrk="1"/>
            <a:fld id="{52F887B2-8676-4218-864B-E5C61F0ADFC4}" type="slidenum">
              <a:rPr lang="en-US" smtClean="0">
                <a:cs typeface="Arial" charset="0"/>
              </a:rPr>
              <a:pPr eaLnBrk="1"/>
              <a:t>‹#›</a:t>
            </a:fld>
            <a:endParaRPr lang="en-US" smtClean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iming>
    <p:tnLst>
      <p:par>
        <p:cTn id="1" dur="indefinite" restart="never" nodeType="tmRoot"/>
      </p:par>
    </p:tnLst>
  </p:timing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6801-7404-4220-9AEE-16C31B1DAC0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1987E-9B7F-4031-B536-CB0A4033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6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eaLnBrk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eaLnBrk="1"/>
            <a:endParaRPr lang="en-US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eaLnBrk="1"/>
            <a:fld id="{52F887B2-8676-4218-864B-E5C61F0ADFC4}" type="slidenum">
              <a:rPr lang="en-US" smtClean="0">
                <a:cs typeface="Arial" charset="0"/>
              </a:rPr>
              <a:pPr eaLnBrk="1"/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4.wmf"/><Relationship Id="rId5" Type="http://schemas.openxmlformats.org/officeDocument/2006/relationships/image" Target="../media/image5.jpeg"/><Relationship Id="rId10" Type="http://schemas.openxmlformats.org/officeDocument/2006/relationships/oleObject" Target="../embeddings/oleObject1.bin"/><Relationship Id="rId4" Type="http://schemas.openxmlformats.org/officeDocument/2006/relationships/hyperlink" Target="http://en.wikipedia.org/wiki/Image:CharlesBabbage.jpg" TargetMode="Externa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gif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1803316" y="3000774"/>
            <a:ext cx="5592813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Christopher Monroe</a:t>
            </a:r>
            <a:endParaRPr lang="en-US" sz="2000" b="1" baseline="3000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en-US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Joint Quantum Institute and Department </a:t>
            </a:r>
            <a:r>
              <a:rPr lang="en-US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of </a:t>
            </a:r>
            <a:r>
              <a:rPr lang="en-US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Physics</a:t>
            </a:r>
          </a:p>
          <a:p>
            <a:pPr algn="ctr" eaLnBrk="0" hangingPunct="0">
              <a:defRPr/>
            </a:pPr>
            <a:r>
              <a:rPr lang="en-US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NIST and University of </a:t>
            </a:r>
            <a:r>
              <a:rPr lang="en-US" sz="2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Maryland</a:t>
            </a:r>
            <a:endParaRPr lang="en-US" sz="20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8056" name="Rectangle 8"/>
          <p:cNvSpPr>
            <a:spLocks noGrp="1" noChangeArrowheads="1"/>
          </p:cNvSpPr>
          <p:nvPr>
            <p:ph type="title"/>
          </p:nvPr>
        </p:nvSpPr>
        <p:spPr>
          <a:xfrm>
            <a:off x="203397" y="1125415"/>
            <a:ext cx="8686800" cy="873125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Quantum Computation</a:t>
            </a:r>
            <a:b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and Simulation</a:t>
            </a:r>
            <a:endParaRPr lang="en-US" sz="18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86035" y="2259624"/>
            <a:ext cx="80273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s://www.ibbr.umd.edu/sites/default/files/primary-%5BConverted%5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11" y="5341312"/>
            <a:ext cx="4275236" cy="70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57" y="5798652"/>
            <a:ext cx="2375394" cy="7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08" y="4987557"/>
            <a:ext cx="2526492" cy="7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1979736" y="2681921"/>
            <a:ext cx="0" cy="3581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60686" y="6263321"/>
            <a:ext cx="602807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54064" y="6450130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smtClean="0">
                <a:solidFill>
                  <a:prstClr val="black"/>
                </a:solidFill>
                <a:latin typeface="Calibri"/>
              </a:rPr>
              <a:t># particles</a:t>
            </a: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84" y="1840247"/>
            <a:ext cx="1969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smtClean="0">
                <a:solidFill>
                  <a:prstClr val="black"/>
                </a:solidFill>
                <a:latin typeface="Calibri"/>
              </a:rPr>
              <a:t>control &amp;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smtClean="0">
                <a:solidFill>
                  <a:prstClr val="black"/>
                </a:solidFill>
                <a:latin typeface="Calibri"/>
              </a:rPr>
              <a:t>configurability</a:t>
            </a: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5017" y="5478072"/>
            <a:ext cx="114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smtClean="0">
                <a:solidFill>
                  <a:srgbClr val="C00000"/>
                </a:solidFill>
                <a:latin typeface="Calibri"/>
              </a:rPr>
              <a:t>molecules</a:t>
            </a:r>
            <a:endParaRPr lang="en-US" sz="1800" b="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6105" y="2898226"/>
            <a:ext cx="993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smtClean="0">
                <a:solidFill>
                  <a:srgbClr val="C00000"/>
                </a:solidFill>
                <a:latin typeface="Calibri"/>
              </a:rPr>
              <a:t>trapped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smtClean="0">
                <a:solidFill>
                  <a:srgbClr val="C00000"/>
                </a:solidFill>
                <a:latin typeface="Calibri"/>
              </a:rPr>
              <a:t>ions</a:t>
            </a:r>
            <a:endParaRPr lang="en-US" sz="1800" b="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243" y="295855"/>
            <a:ext cx="8521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Implementation of Quantum Hardware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61" name="Group 2060"/>
          <p:cNvGrpSpPr/>
          <p:nvPr/>
        </p:nvGrpSpPr>
        <p:grpSpPr>
          <a:xfrm>
            <a:off x="3765188" y="1857796"/>
            <a:ext cx="4190092" cy="2897832"/>
            <a:chOff x="3625406" y="1651601"/>
            <a:chExt cx="3640817" cy="2897832"/>
          </a:xfrm>
        </p:grpSpPr>
        <p:sp>
          <p:nvSpPr>
            <p:cNvPr id="82" name="Freeform 81"/>
            <p:cNvSpPr/>
            <p:nvPr/>
          </p:nvSpPr>
          <p:spPr>
            <a:xfrm>
              <a:off x="3625406" y="1651601"/>
              <a:ext cx="3640817" cy="2897832"/>
            </a:xfrm>
            <a:custGeom>
              <a:avLst/>
              <a:gdLst>
                <a:gd name="connsiteX0" fmla="*/ 0 w 3352800"/>
                <a:gd name="connsiteY0" fmla="*/ 0 h 2657475"/>
                <a:gd name="connsiteX1" fmla="*/ 866775 w 3352800"/>
                <a:gd name="connsiteY1" fmla="*/ 2076450 h 2657475"/>
                <a:gd name="connsiteX2" fmla="*/ 3352800 w 3352800"/>
                <a:gd name="connsiteY2" fmla="*/ 2657475 h 2657475"/>
                <a:gd name="connsiteX3" fmla="*/ 3352800 w 3352800"/>
                <a:gd name="connsiteY3" fmla="*/ 2657475 h 2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800" h="2657475">
                  <a:moveTo>
                    <a:pt x="0" y="0"/>
                  </a:moveTo>
                  <a:cubicBezTo>
                    <a:pt x="153987" y="816769"/>
                    <a:pt x="307975" y="1633538"/>
                    <a:pt x="866775" y="2076450"/>
                  </a:cubicBezTo>
                  <a:cubicBezTo>
                    <a:pt x="1425575" y="2519362"/>
                    <a:pt x="3352800" y="2657475"/>
                    <a:pt x="3352800" y="2657475"/>
                  </a:cubicBezTo>
                  <a:lnTo>
                    <a:pt x="3352800" y="2657475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rot="2597525">
              <a:off x="3958427" y="3276601"/>
              <a:ext cx="1529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smtClean="0">
                  <a:solidFill>
                    <a:prstClr val="black"/>
                  </a:solidFill>
                  <a:latin typeface="Calibri"/>
                </a:rPr>
                <a:t>Cannot model</a:t>
              </a:r>
              <a:endParaRPr lang="en-US" sz="1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6" name="TextBox 2055"/>
            <p:cNvSpPr txBox="1"/>
            <p:nvPr/>
          </p:nvSpPr>
          <p:spPr>
            <a:xfrm>
              <a:off x="4867187" y="2606973"/>
              <a:ext cx="1389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smtClean="0">
                  <a:solidFill>
                    <a:prstClr val="black"/>
                  </a:solidFill>
                  <a:latin typeface="Calibri"/>
                </a:rPr>
                <a:t>Verification?</a:t>
              </a:r>
              <a:endParaRPr lang="en-US" sz="1800" b="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58" name="Oval 2057"/>
          <p:cNvSpPr/>
          <p:nvPr/>
        </p:nvSpPr>
        <p:spPr>
          <a:xfrm>
            <a:off x="5000118" y="1170607"/>
            <a:ext cx="4081127" cy="15184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prstClr val="black"/>
                </a:solidFill>
              </a:rPr>
              <a:t>quantum materials by design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prstClr val="black"/>
                </a:solidFill>
              </a:rPr>
              <a:t>complex optimization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prstClr val="black"/>
                </a:solidFill>
              </a:rPr>
              <a:t>“big quantum data”</a:t>
            </a:r>
            <a:endParaRPr lang="en-US" sz="1800">
              <a:solidFill>
                <a:prstClr val="black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prstClr val="black"/>
                </a:solidFill>
              </a:rPr>
              <a:t>quantum computing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7276" y="2726828"/>
            <a:ext cx="1268181" cy="172681"/>
          </a:xfrm>
          <a:prstGeom prst="rect">
            <a:avLst/>
          </a:prstGeom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AEE"/>
              </a:clrFrom>
              <a:clrTo>
                <a:srgbClr val="EFE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r="2875"/>
          <a:stretch>
            <a:fillRect/>
          </a:stretch>
        </p:blipFill>
        <p:spPr bwMode="auto">
          <a:xfrm>
            <a:off x="7171504" y="5504671"/>
            <a:ext cx="907913" cy="68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994379" y="5644128"/>
            <a:ext cx="8322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mtClean="0">
                <a:solidFill>
                  <a:srgbClr val="C00000"/>
                </a:solidFill>
                <a:latin typeface="Calibri"/>
              </a:rPr>
              <a:t>NV</a:t>
            </a:r>
          </a:p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mtClean="0">
                <a:solidFill>
                  <a:srgbClr val="C00000"/>
                </a:solidFill>
                <a:latin typeface="Calibri"/>
              </a:rPr>
              <a:t>Q-dots</a:t>
            </a:r>
            <a:endParaRPr lang="en-US" sz="1800" b="1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28" name="Picture 2" descr="http://www.eng.yale.edu/rslab/images/cQED/two-transmon-resona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18"/>
          <a:stretch/>
        </p:blipFill>
        <p:spPr bwMode="auto">
          <a:xfrm>
            <a:off x="2043769" y="3922600"/>
            <a:ext cx="1661751" cy="4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Q-dot_vs_bul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84" t="864" r="45555" b="864"/>
          <a:stretch>
            <a:fillRect/>
          </a:stretch>
        </p:blipFill>
        <p:spPr bwMode="auto">
          <a:xfrm>
            <a:off x="4758640" y="5504672"/>
            <a:ext cx="751286" cy="68546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960537" y="4282903"/>
            <a:ext cx="17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smtClean="0">
                <a:solidFill>
                  <a:srgbClr val="C00000"/>
                </a:solidFill>
                <a:latin typeface="Calibri"/>
              </a:rPr>
              <a:t>superconductors</a:t>
            </a:r>
            <a:endParaRPr lang="en-US" sz="1800" b="1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73" name="Picture 60" descr="C:\Users\Aihua\Desktop\dipole dipole interaction paper\data\3DMolExch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47" t="3860" r="21351" b="19636"/>
          <a:stretch>
            <a:fillRect/>
          </a:stretch>
        </p:blipFill>
        <p:spPr bwMode="auto">
          <a:xfrm>
            <a:off x="2957884" y="4755628"/>
            <a:ext cx="1231413" cy="97179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38" y="5297301"/>
            <a:ext cx="1033026" cy="720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1227" y="5741696"/>
            <a:ext cx="873701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mtClean="0">
                <a:solidFill>
                  <a:srgbClr val="C00000"/>
                </a:solidFill>
                <a:latin typeface="Calibri"/>
              </a:rPr>
              <a:t>neutral</a:t>
            </a:r>
          </a:p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mtClean="0">
                <a:solidFill>
                  <a:srgbClr val="C00000"/>
                </a:solidFill>
                <a:latin typeface="Calibri"/>
              </a:rPr>
              <a:t> atoms</a:t>
            </a:r>
            <a:endParaRPr lang="en-US" sz="1800" b="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578563" y="2933262"/>
            <a:ext cx="5111440" cy="2914142"/>
          </a:xfrm>
          <a:custGeom>
            <a:avLst/>
            <a:gdLst>
              <a:gd name="connsiteX0" fmla="*/ 0 w 3352800"/>
              <a:gd name="connsiteY0" fmla="*/ 0 h 2657475"/>
              <a:gd name="connsiteX1" fmla="*/ 866775 w 3352800"/>
              <a:gd name="connsiteY1" fmla="*/ 2076450 h 2657475"/>
              <a:gd name="connsiteX2" fmla="*/ 3352800 w 3352800"/>
              <a:gd name="connsiteY2" fmla="*/ 2657475 h 2657475"/>
              <a:gd name="connsiteX3" fmla="*/ 3352800 w 3352800"/>
              <a:gd name="connsiteY3" fmla="*/ 2657475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657475">
                <a:moveTo>
                  <a:pt x="0" y="0"/>
                </a:moveTo>
                <a:cubicBezTo>
                  <a:pt x="153987" y="816769"/>
                  <a:pt x="307975" y="1633538"/>
                  <a:pt x="866775" y="2076450"/>
                </a:cubicBezTo>
                <a:cubicBezTo>
                  <a:pt x="1425575" y="2519362"/>
                  <a:pt x="3352800" y="2657475"/>
                  <a:pt x="3352800" y="2657475"/>
                </a:cubicBezTo>
                <a:lnTo>
                  <a:pt x="3352800" y="2657475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060" name="Group 2059"/>
          <p:cNvGrpSpPr/>
          <p:nvPr/>
        </p:nvGrpSpPr>
        <p:grpSpPr>
          <a:xfrm>
            <a:off x="2721246" y="2413931"/>
            <a:ext cx="4467853" cy="3313493"/>
            <a:chOff x="2372422" y="2224070"/>
            <a:chExt cx="4467853" cy="3313493"/>
          </a:xfrm>
        </p:grpSpPr>
        <p:sp>
          <p:nvSpPr>
            <p:cNvPr id="2059" name="Right Arrow 2058"/>
            <p:cNvSpPr/>
            <p:nvPr/>
          </p:nvSpPr>
          <p:spPr>
            <a:xfrm rot="19092066">
              <a:off x="3251354" y="3888057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8" name="Right Arrow 87"/>
            <p:cNvSpPr/>
            <p:nvPr/>
          </p:nvSpPr>
          <p:spPr>
            <a:xfrm rot="16517433">
              <a:off x="6108755" y="4806043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9" name="Right Arrow 88"/>
            <p:cNvSpPr/>
            <p:nvPr/>
          </p:nvSpPr>
          <p:spPr>
            <a:xfrm rot="21166201">
              <a:off x="2372422" y="222407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5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46937" y="833279"/>
            <a:ext cx="8842668" cy="2501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0409" y="3481037"/>
            <a:ext cx="8839196" cy="2267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796" y="3450385"/>
            <a:ext cx="3342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1F497D"/>
                </a:solidFill>
                <a:latin typeface="Calibri"/>
              </a:rPr>
              <a:t>Superconducting Circuits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9998" y="112330"/>
            <a:ext cx="87499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smtClean="0">
                <a:solidFill>
                  <a:srgbClr val="000000"/>
                </a:solidFill>
                <a:latin typeface="Calibri"/>
              </a:rPr>
              <a:t>Leading Quantum Computer Hardware Candidates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6286" y="3560653"/>
            <a:ext cx="2467714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1600" b="1" smtClean="0">
                <a:solidFill>
                  <a:srgbClr val="C00000"/>
                </a:solidFill>
                <a:latin typeface="Calibri"/>
              </a:rPr>
              <a:t>CHALLENGES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600" smtClean="0">
                <a:solidFill>
                  <a:prstClr val="black"/>
                </a:solidFill>
                <a:latin typeface="Calibri"/>
              </a:rPr>
              <a:t>hort (10</a:t>
            </a:r>
            <a:r>
              <a:rPr lang="en-US" sz="1600" baseline="30000" smtClean="0">
                <a:solidFill>
                  <a:prstClr val="black"/>
                </a:solidFill>
                <a:latin typeface="Calibri"/>
              </a:rPr>
              <a:t>-6</a:t>
            </a:r>
            <a:r>
              <a:rPr lang="en-US" sz="1600" smtClean="0">
                <a:solidFill>
                  <a:prstClr val="black"/>
                </a:solidFill>
                <a:latin typeface="Calibri"/>
              </a:rPr>
              <a:t> sec) memory</a:t>
            </a:r>
            <a:endParaRPr lang="en-US" sz="1600">
              <a:solidFill>
                <a:prstClr val="black"/>
              </a:solidFill>
              <a:latin typeface="Calibri"/>
            </a:endParaRPr>
          </a:p>
          <a:p>
            <a:pPr marL="176213" indent="-166688">
              <a:buFont typeface="Arial" pitchFamily="34" charset="0"/>
              <a:buChar char="•"/>
            </a:pPr>
            <a:r>
              <a:rPr lang="en-US" sz="1600" smtClean="0">
                <a:solidFill>
                  <a:prstClr val="black"/>
                </a:solidFill>
                <a:latin typeface="Calibri"/>
              </a:rPr>
              <a:t>0.05K cryogenics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 b="1" smtClean="0">
                <a:solidFill>
                  <a:srgbClr val="0000FF"/>
                </a:solidFill>
                <a:latin typeface="Calibri"/>
              </a:rPr>
              <a:t>all qubits different 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 b="1" smtClean="0">
                <a:solidFill>
                  <a:srgbClr val="0000FF"/>
                </a:solidFill>
                <a:latin typeface="Calibri"/>
              </a:rPr>
              <a:t>not reconfigurable</a:t>
            </a:r>
            <a:endParaRPr lang="en-US" sz="1600" b="1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17" name="Picture 2" descr="http://www.sayargyi.com/content/wp-content/uploads/2013/12/jj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t="1418" r="4716" b="164"/>
          <a:stretch/>
        </p:blipFill>
        <p:spPr bwMode="auto">
          <a:xfrm>
            <a:off x="693728" y="3946276"/>
            <a:ext cx="1650555" cy="11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70159" y="5062866"/>
            <a:ext cx="224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prstClr val="black"/>
                </a:solidFill>
                <a:latin typeface="Calibri"/>
              </a:rPr>
              <a:t>Superconducting qubit</a:t>
            </a:r>
            <a:r>
              <a:rPr lang="en-US" sz="160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algn="ctr"/>
            <a:r>
              <a:rPr lang="en-US" sz="1600" smtClean="0">
                <a:solidFill>
                  <a:prstClr val="black"/>
                </a:solidFill>
                <a:latin typeface="Calibri"/>
              </a:rPr>
              <a:t>right or left current</a:t>
            </a:r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7668" y="3560653"/>
            <a:ext cx="2651625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1600" b="1" smtClean="0">
                <a:solidFill>
                  <a:srgbClr val="C00000"/>
                </a:solidFill>
                <a:latin typeface="Calibri"/>
              </a:rPr>
              <a:t>FEATURES &amp; STATE-OF-ART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 smtClean="0">
                <a:solidFill>
                  <a:prstClr val="black"/>
                </a:solidFill>
                <a:latin typeface="Calibri"/>
              </a:rPr>
              <a:t>connected with wires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 smtClean="0">
                <a:solidFill>
                  <a:prstClr val="black"/>
                </a:solidFill>
                <a:latin typeface="Calibri"/>
              </a:rPr>
              <a:t>fast gates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 smtClean="0">
                <a:solidFill>
                  <a:prstClr val="black"/>
                </a:solidFill>
                <a:latin typeface="Calibri"/>
              </a:rPr>
              <a:t>5-10 qubits </a:t>
            </a:r>
            <a:r>
              <a:rPr lang="en-US" sz="1600">
                <a:solidFill>
                  <a:prstClr val="black"/>
                </a:solidFill>
                <a:latin typeface="Calibri"/>
              </a:rPr>
              <a:t>demonstrated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 b="1" smtClean="0">
                <a:solidFill>
                  <a:srgbClr val="0000FF"/>
                </a:solidFill>
                <a:latin typeface="Calibri"/>
              </a:rPr>
              <a:t>printable circuits and VLSI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264" y="2749880"/>
            <a:ext cx="3196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prstClr val="black"/>
                </a:solidFill>
                <a:latin typeface="Calibri"/>
              </a:rPr>
              <a:t>Atomic qubits</a:t>
            </a:r>
            <a:r>
              <a:rPr lang="en-US" sz="1600" smtClean="0">
                <a:solidFill>
                  <a:prstClr val="black"/>
                </a:solidFill>
                <a:latin typeface="Calibri"/>
              </a:rPr>
              <a:t> connected through  </a:t>
            </a:r>
          </a:p>
          <a:p>
            <a:pPr algn="ctr"/>
            <a:r>
              <a:rPr lang="en-US" sz="1600" smtClean="0">
                <a:solidFill>
                  <a:prstClr val="black"/>
                </a:solidFill>
                <a:latin typeface="Calibri"/>
              </a:rPr>
              <a:t>laser forces on motion or photons</a:t>
            </a:r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205" y="1375454"/>
            <a:ext cx="3161612" cy="1476251"/>
            <a:chOff x="488541" y="3802885"/>
            <a:chExt cx="3161612" cy="1476251"/>
          </a:xfrm>
        </p:grpSpPr>
        <p:sp>
          <p:nvSpPr>
            <p:cNvPr id="21" name="TextBox 20"/>
            <p:cNvSpPr txBox="1"/>
            <p:nvPr/>
          </p:nvSpPr>
          <p:spPr>
            <a:xfrm>
              <a:off x="488541" y="3997658"/>
              <a:ext cx="938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prstClr val="black"/>
                  </a:solidFill>
                  <a:latin typeface="Calibri"/>
                </a:rPr>
                <a:t>individual </a:t>
              </a:r>
            </a:p>
            <a:p>
              <a:pPr algn="ctr"/>
              <a:r>
                <a:rPr lang="en-US" sz="1400" smtClean="0">
                  <a:solidFill>
                    <a:prstClr val="black"/>
                  </a:solidFill>
                  <a:latin typeface="Calibri"/>
                </a:rPr>
                <a:t>atoms</a:t>
              </a:r>
            </a:p>
          </p:txBody>
        </p:sp>
        <p:pic>
          <p:nvPicPr>
            <p:cNvPr id="22" name="Picture 21" descr="ions 171purp.jpg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CCCCFE"/>
                </a:clrFrom>
                <a:clrTo>
                  <a:srgbClr val="CCCCFE">
                    <a:alpha val="0"/>
                  </a:srgbClr>
                </a:clrTo>
              </a:clrChange>
            </a:blip>
            <a:srcRect l="18793" t="27347" r="12416" b="22506"/>
            <a:stretch/>
          </p:blipFill>
          <p:spPr bwMode="auto">
            <a:xfrm>
              <a:off x="746764" y="4407892"/>
              <a:ext cx="2486853" cy="60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Up Arrow 22"/>
            <p:cNvSpPr/>
            <p:nvPr/>
          </p:nvSpPr>
          <p:spPr>
            <a:xfrm rot="1648960">
              <a:off x="1892668" y="4049040"/>
              <a:ext cx="105393" cy="1230096"/>
            </a:xfrm>
            <a:prstGeom prst="upArrow">
              <a:avLst>
                <a:gd name="adj1" fmla="val 100000"/>
                <a:gd name="adj2" fmla="val 47465"/>
              </a:avLst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Up Arrow 23"/>
            <p:cNvSpPr/>
            <p:nvPr/>
          </p:nvSpPr>
          <p:spPr>
            <a:xfrm rot="1648960">
              <a:off x="1464504" y="4033082"/>
              <a:ext cx="112305" cy="1232695"/>
            </a:xfrm>
            <a:prstGeom prst="upArrow">
              <a:avLst>
                <a:gd name="adj1" fmla="val 100000"/>
                <a:gd name="adj2" fmla="val 47465"/>
              </a:avLst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59971" y="3802885"/>
              <a:ext cx="6604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rgbClr val="FF0000"/>
                  </a:solidFill>
                  <a:latin typeface="Calibri"/>
                </a:rPr>
                <a:t>lasers</a:t>
              </a: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rot="1382172">
              <a:off x="2740975" y="3806112"/>
              <a:ext cx="126713" cy="830915"/>
            </a:xfrm>
            <a:custGeom>
              <a:avLst/>
              <a:gdLst>
                <a:gd name="T0" fmla="*/ 2147483647 w 152"/>
                <a:gd name="T1" fmla="*/ 0 h 1440"/>
                <a:gd name="T2" fmla="*/ 2147483647 w 152"/>
                <a:gd name="T3" fmla="*/ 2147483647 h 1440"/>
                <a:gd name="T4" fmla="*/ 2147483647 w 152"/>
                <a:gd name="T5" fmla="*/ 2147483647 h 1440"/>
                <a:gd name="T6" fmla="*/ 2147483647 w 152"/>
                <a:gd name="T7" fmla="*/ 2147483647 h 1440"/>
                <a:gd name="T8" fmla="*/ 2147483647 w 152"/>
                <a:gd name="T9" fmla="*/ 2147483647 h 1440"/>
                <a:gd name="T10" fmla="*/ 2147483647 w 152"/>
                <a:gd name="T11" fmla="*/ 2147483647 h 1440"/>
                <a:gd name="T12" fmla="*/ 2147483647 w 152"/>
                <a:gd name="T13" fmla="*/ 2147483647 h 1440"/>
                <a:gd name="T14" fmla="*/ 2147483647 w 152"/>
                <a:gd name="T15" fmla="*/ 2147483647 h 1440"/>
                <a:gd name="T16" fmla="*/ 0 w 152"/>
                <a:gd name="T17" fmla="*/ 2147483647 h 1440"/>
                <a:gd name="T18" fmla="*/ 2147483647 w 152"/>
                <a:gd name="T19" fmla="*/ 2147483647 h 1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1440"/>
                <a:gd name="T32" fmla="*/ 152 w 152"/>
                <a:gd name="T33" fmla="*/ 1440 h 14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1440">
                  <a:moveTo>
                    <a:pt x="96" y="0"/>
                  </a:moveTo>
                  <a:cubicBezTo>
                    <a:pt x="124" y="68"/>
                    <a:pt x="152" y="136"/>
                    <a:pt x="144" y="192"/>
                  </a:cubicBezTo>
                  <a:cubicBezTo>
                    <a:pt x="136" y="248"/>
                    <a:pt x="48" y="280"/>
                    <a:pt x="48" y="336"/>
                  </a:cubicBezTo>
                  <a:cubicBezTo>
                    <a:pt x="48" y="392"/>
                    <a:pt x="144" y="472"/>
                    <a:pt x="144" y="528"/>
                  </a:cubicBezTo>
                  <a:cubicBezTo>
                    <a:pt x="144" y="584"/>
                    <a:pt x="48" y="616"/>
                    <a:pt x="48" y="672"/>
                  </a:cubicBezTo>
                  <a:cubicBezTo>
                    <a:pt x="48" y="728"/>
                    <a:pt x="144" y="808"/>
                    <a:pt x="144" y="864"/>
                  </a:cubicBezTo>
                  <a:cubicBezTo>
                    <a:pt x="144" y="920"/>
                    <a:pt x="48" y="960"/>
                    <a:pt x="48" y="1008"/>
                  </a:cubicBezTo>
                  <a:cubicBezTo>
                    <a:pt x="48" y="1056"/>
                    <a:pt x="152" y="1104"/>
                    <a:pt x="144" y="1152"/>
                  </a:cubicBezTo>
                  <a:cubicBezTo>
                    <a:pt x="136" y="1200"/>
                    <a:pt x="0" y="1248"/>
                    <a:pt x="0" y="1296"/>
                  </a:cubicBezTo>
                  <a:cubicBezTo>
                    <a:pt x="0" y="1344"/>
                    <a:pt x="120" y="1416"/>
                    <a:pt x="144" y="1440"/>
                  </a:cubicBezTo>
                </a:path>
              </a:pathLst>
            </a:custGeom>
            <a:noFill/>
            <a:ln w="25400">
              <a:solidFill>
                <a:schemeClr val="accent4"/>
              </a:solidFill>
              <a:round/>
              <a:headEnd type="triangle" w="lg" len="med"/>
              <a:tailEnd type="none" w="med" len="med"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58333" y="3993735"/>
              <a:ext cx="791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rgbClr val="7030A0"/>
                  </a:solidFill>
                  <a:latin typeface="Calibri"/>
                </a:rPr>
                <a:t>photon</a:t>
              </a:r>
              <a:endParaRPr lang="en-US" sz="1600">
                <a:solidFill>
                  <a:srgbClr val="7030A0"/>
                </a:solidFill>
                <a:latin typeface="Calibri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8908" y="767764"/>
            <a:ext cx="2799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1F497D"/>
                </a:solidFill>
                <a:latin typeface="Calibri"/>
              </a:rPr>
              <a:t>Trapped Atomic Ions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2809" y="6059674"/>
            <a:ext cx="3200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1F497D"/>
                </a:solidFill>
                <a:latin typeface="Calibri"/>
              </a:rPr>
              <a:t>Others: still exploratory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47668" y="995054"/>
            <a:ext cx="2954989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1600" b="1" smtClean="0">
                <a:solidFill>
                  <a:srgbClr val="C00000"/>
                </a:solidFill>
                <a:latin typeface="Calibri"/>
              </a:rPr>
              <a:t>FEATURES &amp; STATE-OF-ART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 smtClean="0">
                <a:solidFill>
                  <a:prstClr val="black"/>
                </a:solidFill>
                <a:latin typeface="Calibri"/>
              </a:rPr>
              <a:t>very long (&gt;&gt;1 sec) memory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>
                <a:solidFill>
                  <a:prstClr val="black"/>
                </a:solidFill>
                <a:latin typeface="Calibri"/>
              </a:rPr>
              <a:t>5-20 </a:t>
            </a:r>
            <a:r>
              <a:rPr lang="en-US" sz="1600" smtClean="0">
                <a:solidFill>
                  <a:prstClr val="black"/>
                </a:solidFill>
                <a:latin typeface="Calibri"/>
              </a:rPr>
              <a:t>qubits </a:t>
            </a:r>
            <a:r>
              <a:rPr lang="en-US" sz="1600">
                <a:solidFill>
                  <a:prstClr val="black"/>
                </a:solidFill>
                <a:latin typeface="Calibri"/>
              </a:rPr>
              <a:t>demonstrated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 b="1" smtClean="0">
                <a:solidFill>
                  <a:srgbClr val="0000FF"/>
                </a:solidFill>
                <a:latin typeface="Calibri"/>
              </a:rPr>
              <a:t>atomic qubits</a:t>
            </a:r>
            <a:r>
              <a:rPr lang="en-US" sz="1600" b="1" smtClean="0">
                <a:solidFill>
                  <a:srgbClr val="0000FF"/>
                </a:solidFill>
                <a:latin typeface="Calibri"/>
                <a:sym typeface="Symbol"/>
              </a:rPr>
              <a:t> </a:t>
            </a:r>
            <a:r>
              <a:rPr lang="en-US" sz="1600" b="1" smtClean="0">
                <a:solidFill>
                  <a:srgbClr val="0000FF"/>
                </a:solidFill>
                <a:latin typeface="Calibri"/>
              </a:rPr>
              <a:t>all identical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 b="1" smtClean="0">
                <a:solidFill>
                  <a:srgbClr val="0000FF"/>
                </a:solidFill>
                <a:latin typeface="Calibri"/>
              </a:rPr>
              <a:t>connections reconfigurable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680220" y="995054"/>
            <a:ext cx="243833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525"/>
            <a:r>
              <a:rPr lang="en-US" sz="1600" b="1">
                <a:solidFill>
                  <a:srgbClr val="C00000"/>
                </a:solidFill>
                <a:latin typeface="Calibri"/>
              </a:rPr>
              <a:t>CHALLENGES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 smtClean="0">
                <a:solidFill>
                  <a:prstClr val="black"/>
                </a:solidFill>
                <a:latin typeface="Calibri"/>
              </a:rPr>
              <a:t>lasers &amp; optics</a:t>
            </a:r>
            <a:endParaRPr lang="en-US" sz="1600">
              <a:solidFill>
                <a:prstClr val="black"/>
              </a:solidFill>
              <a:latin typeface="Calibri"/>
            </a:endParaRPr>
          </a:p>
          <a:p>
            <a:pPr marL="176213" indent="-166688">
              <a:buFont typeface="Arial" pitchFamily="34" charset="0"/>
              <a:buChar char="•"/>
            </a:pPr>
            <a:r>
              <a:rPr lang="en-US" sz="1600" smtClean="0">
                <a:solidFill>
                  <a:prstClr val="black"/>
                </a:solidFill>
                <a:latin typeface="Calibri"/>
              </a:rPr>
              <a:t>high </a:t>
            </a:r>
            <a:r>
              <a:rPr lang="en-US" sz="1600">
                <a:solidFill>
                  <a:prstClr val="black"/>
                </a:solidFill>
                <a:latin typeface="Calibri"/>
              </a:rPr>
              <a:t>vacuum </a:t>
            </a:r>
            <a:endParaRPr lang="en-US" sz="1600" smtClean="0">
              <a:solidFill>
                <a:prstClr val="black"/>
              </a:solidFill>
              <a:latin typeface="Calibri"/>
            </a:endParaRPr>
          </a:p>
          <a:p>
            <a:pPr marL="176213" indent="-166688">
              <a:buFont typeface="Arial" pitchFamily="34" charset="0"/>
              <a:buChar char="•"/>
            </a:pPr>
            <a:r>
              <a:rPr lang="en-US" sz="1600" smtClean="0">
                <a:solidFill>
                  <a:prstClr val="black"/>
                </a:solidFill>
                <a:latin typeface="Calibri"/>
              </a:rPr>
              <a:t>4K </a:t>
            </a:r>
            <a:r>
              <a:rPr lang="en-US" sz="1600">
                <a:solidFill>
                  <a:prstClr val="black"/>
                </a:solidFill>
                <a:latin typeface="Calibri"/>
              </a:rPr>
              <a:t>cryogenics</a:t>
            </a:r>
          </a:p>
          <a:p>
            <a:pPr marL="176213" indent="-166688">
              <a:buFont typeface="Arial" pitchFamily="34" charset="0"/>
              <a:buChar char="•"/>
            </a:pPr>
            <a:r>
              <a:rPr lang="en-US" sz="1600" b="1">
                <a:solidFill>
                  <a:srgbClr val="0000FF"/>
                </a:solidFill>
                <a:latin typeface="Calibri"/>
              </a:rPr>
              <a:t>engineering needed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2031" y="5840200"/>
            <a:ext cx="5261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666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NV-Diamond and other solid state “atoms”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179388" indent="-1666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Atoms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optical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lattices</a:t>
            </a:r>
          </a:p>
          <a:p>
            <a:pPr marL="179388" indent="-166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Semiconductor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gated quantum dots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01225" y="2395273"/>
            <a:ext cx="4154049" cy="3336296"/>
            <a:chOff x="4401225" y="2543180"/>
            <a:chExt cx="4154049" cy="3336296"/>
          </a:xfrm>
        </p:grpSpPr>
        <p:sp>
          <p:nvSpPr>
            <p:cNvPr id="7" name="Rectangle 6"/>
            <p:cNvSpPr/>
            <p:nvPr/>
          </p:nvSpPr>
          <p:spPr>
            <a:xfrm>
              <a:off x="4415872" y="2543180"/>
              <a:ext cx="3813763" cy="83099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35944" y="2761095"/>
              <a:ext cx="1559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Investments: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16108" y="2543180"/>
              <a:ext cx="19890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IARPA	Lockheed</a:t>
              </a:r>
            </a:p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DoD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Honeywell</a:t>
              </a: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Sandia	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UK Gov’t</a:t>
              </a:r>
            </a:p>
            <a:p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15872" y="5088029"/>
              <a:ext cx="4139402" cy="74033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01225" y="5111836"/>
              <a:ext cx="15599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LARGE</a:t>
              </a:r>
            </a:p>
            <a:p>
              <a:pPr algn="ctr"/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Investments: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87108" y="5048479"/>
              <a:ext cx="266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IARPA	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Lincoln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Labs </a:t>
              </a: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defTabSz="1371600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DoD	Intel/Delft</a:t>
              </a:r>
            </a:p>
            <a:p>
              <a:pPr defTabSz="1371600"/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Google/UCSB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IBM</a:t>
              </a: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5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19981"/>
          <a:stretch/>
        </p:blipFill>
        <p:spPr>
          <a:xfrm>
            <a:off x="0" y="-134470"/>
            <a:ext cx="9144000" cy="71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ansisto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5755" y="82746"/>
            <a:ext cx="2765234" cy="2902939"/>
          </a:xfrm>
          <a:prstGeom prst="rect">
            <a:avLst/>
          </a:prstGeom>
          <a:noFill/>
        </p:spPr>
      </p:pic>
      <p:sp>
        <p:nvSpPr>
          <p:cNvPr id="2" name="Right Arrow 1"/>
          <p:cNvSpPr/>
          <p:nvPr/>
        </p:nvSpPr>
        <p:spPr>
          <a:xfrm>
            <a:off x="3920164" y="1268978"/>
            <a:ext cx="1041272" cy="765981"/>
          </a:xfrm>
          <a:prstGeom prst="rightArrow">
            <a:avLst/>
          </a:prstGeom>
          <a:solidFill>
            <a:schemeClr val="tx1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789" y="2947902"/>
            <a:ext cx="2702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Calibri"/>
              </a:rPr>
              <a:t>1947: first transistor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0694" y="2947902"/>
            <a:ext cx="3151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Calibri"/>
              </a:rPr>
              <a:t>2000: integrated circuit </a:t>
            </a:r>
          </a:p>
        </p:txBody>
      </p:sp>
      <p:pic>
        <p:nvPicPr>
          <p:cNvPr id="2017282" name="Picture 2" descr="http://upload.wikimedia.org/wikipedia/commons/9/94/VLSI_Ch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363" y="82730"/>
            <a:ext cx="3244179" cy="286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5753" y="3545175"/>
            <a:ext cx="7990780" cy="3332257"/>
            <a:chOff x="1065753" y="3545175"/>
            <a:chExt cx="7990780" cy="3332257"/>
          </a:xfrm>
        </p:grpSpPr>
        <p:grpSp>
          <p:nvGrpSpPr>
            <p:cNvPr id="31" name="Group 30"/>
            <p:cNvGrpSpPr/>
            <p:nvPr/>
          </p:nvGrpSpPr>
          <p:grpSpPr>
            <a:xfrm>
              <a:off x="1065753" y="3545175"/>
              <a:ext cx="7990780" cy="3332257"/>
              <a:chOff x="1065751" y="3545159"/>
              <a:chExt cx="7990780" cy="333225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65751" y="3667053"/>
                <a:ext cx="7953067" cy="3210363"/>
                <a:chOff x="1065751" y="3595333"/>
                <a:chExt cx="7953067" cy="3210363"/>
              </a:xfrm>
            </p:grpSpPr>
            <p:pic>
              <p:nvPicPr>
                <p:cNvPr id="9" name="Picture 2" descr="lintrapfront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/>
                <a:srcRect l="13858" r="10691"/>
                <a:stretch/>
              </p:blipFill>
              <p:spPr bwMode="auto">
                <a:xfrm>
                  <a:off x="1145756" y="3595333"/>
                  <a:ext cx="2765234" cy="27486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1242583" y="5172100"/>
                  <a:ext cx="947391" cy="39915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14955" y="5172101"/>
                  <a:ext cx="1275696" cy="39915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Rectangle 3"/>
                <p:cNvSpPr>
                  <a:spLocks noChangeArrowheads="1"/>
                </p:cNvSpPr>
                <p:nvPr/>
              </p:nvSpPr>
              <p:spPr bwMode="auto">
                <a:xfrm rot="478176">
                  <a:off x="2196103" y="5054665"/>
                  <a:ext cx="212725" cy="10318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  <p:pic>
              <p:nvPicPr>
                <p:cNvPr id="14" name="Picture 19" descr="ions 171.jpg"/>
                <p:cNvPicPr>
                  <a:picLocks noChangeAspect="1"/>
                </p:cNvPicPr>
                <p:nvPr/>
              </p:nvPicPr>
              <p:blipFill rotWithShape="1">
                <a:blip r:embed="rId6" cstate="print"/>
                <a:srcRect l="12456" t="21662" r="8160" b="22392"/>
                <a:stretch/>
              </p:blipFill>
              <p:spPr bwMode="auto">
                <a:xfrm>
                  <a:off x="1242584" y="5571252"/>
                  <a:ext cx="2448067" cy="676877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3" name="Right Arrow 22"/>
                <p:cNvSpPr/>
                <p:nvPr/>
              </p:nvSpPr>
              <p:spPr>
                <a:xfrm>
                  <a:off x="3899461" y="4605694"/>
                  <a:ext cx="1041272" cy="765981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rgbClr val="1C1C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065751" y="6344031"/>
                  <a:ext cx="28959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smtClean="0">
                      <a:solidFill>
                        <a:prstClr val="black"/>
                      </a:solidFill>
                      <a:latin typeface="Calibri"/>
                    </a:rPr>
                    <a:t>2015: qubit collection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006951" y="6344031"/>
                  <a:ext cx="4011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smtClean="0">
                      <a:solidFill>
                        <a:prstClr val="black"/>
                      </a:solidFill>
                      <a:latin typeface="Calibri"/>
                    </a:rPr>
                    <a:t>Large scale quantum network?</a:t>
                  </a:r>
                </a:p>
              </p:txBody>
            </p:sp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43217" y="4795060"/>
                <a:ext cx="4113314" cy="1540400"/>
              </a:xfrm>
              <a:prstGeom prst="rect">
                <a:avLst/>
              </a:prstGeom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 flipH="1">
                <a:off x="5556740" y="4365438"/>
                <a:ext cx="419414" cy="48791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935552" y="3545159"/>
                <a:ext cx="13740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smtClean="0">
                    <a:solidFill>
                      <a:prstClr val="white"/>
                    </a:solidFill>
                    <a:latin typeface="Calibri"/>
                  </a:rPr>
                  <a:t>single module</a:t>
                </a:r>
                <a:endParaRPr lang="en-US" sz="16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817946" y="6004856"/>
                <a:ext cx="158043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>
                    <a:solidFill>
                      <a:prstClr val="black"/>
                    </a:solidFill>
                    <a:latin typeface="Calibri"/>
                  </a:rPr>
                  <a:t>N ion trap modules</a:t>
                </a:r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12"/>
            <a:stretch/>
          </p:blipFill>
          <p:spPr bwMode="auto">
            <a:xfrm>
              <a:off x="6001071" y="3716003"/>
              <a:ext cx="1818279" cy="12347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 rot="20695329">
            <a:off x="2253493" y="4361439"/>
            <a:ext cx="47432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Quantum Engineering </a:t>
            </a:r>
          </a:p>
          <a:p>
            <a:pPr algn="ctr"/>
            <a:r>
              <a:rPr lang="en-US" sz="3600" b="1" dirty="0" smtClean="0">
                <a:latin typeface="+mj-lt"/>
              </a:rPr>
              <a:t>Needed!</a:t>
            </a:r>
            <a:endParaRPr lang="en-US" sz="36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3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6518" name="Picture 6" descr="Sketch by Henri Claudet, 1860s ">
            <a:hlinkClick r:id="rId4" tooltip="Sketch by Henri Claudet, 1860s 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163" y="1068388"/>
            <a:ext cx="1420812" cy="1685925"/>
          </a:xfrm>
          <a:prstGeom prst="rect">
            <a:avLst/>
          </a:prstGeom>
          <a:noFill/>
        </p:spPr>
      </p:pic>
      <p:pic>
        <p:nvPicPr>
          <p:cNvPr id="1856524" name="Picture 12" descr="BabbageAnalyticalEngineModel"/>
          <p:cNvPicPr>
            <a:picLocks noChangeAspect="1" noChangeArrowheads="1"/>
          </p:cNvPicPr>
          <p:nvPr/>
        </p:nvPicPr>
        <p:blipFill>
          <a:blip r:embed="rId6" cstate="print"/>
          <a:srcRect l="4803" t="2278" r="6737"/>
          <a:stretch>
            <a:fillRect/>
          </a:stretch>
        </p:blipFill>
        <p:spPr bwMode="auto">
          <a:xfrm>
            <a:off x="6159500" y="1233488"/>
            <a:ext cx="1431925" cy="1341437"/>
          </a:xfrm>
          <a:prstGeom prst="rect">
            <a:avLst/>
          </a:prstGeom>
          <a:noFill/>
        </p:spPr>
      </p:pic>
      <p:sp>
        <p:nvSpPr>
          <p:cNvPr id="1856516" name="Text Box 4"/>
          <p:cNvSpPr txBox="1">
            <a:spLocks noChangeArrowheads="1"/>
          </p:cNvSpPr>
          <p:nvPr/>
        </p:nvSpPr>
        <p:spPr bwMode="auto">
          <a:xfrm>
            <a:off x="477838" y="82550"/>
            <a:ext cx="72655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+mj-lt"/>
              </a:rPr>
              <a:t>Computer Science and Information Theory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6538" y="2955925"/>
            <a:ext cx="7972425" cy="3783013"/>
            <a:chOff x="149" y="1862"/>
            <a:chExt cx="5022" cy="2383"/>
          </a:xfrm>
        </p:grpSpPr>
        <p:pic>
          <p:nvPicPr>
            <p:cNvPr id="1856520" name="Picture 8" descr="alan_turing3"/>
            <p:cNvPicPr>
              <a:picLocks noChangeAspect="1" noChangeArrowheads="1"/>
            </p:cNvPicPr>
            <p:nvPr/>
          </p:nvPicPr>
          <p:blipFill>
            <a:blip r:embed="rId7" cstate="print"/>
            <a:srcRect l="16019" r="9320" b="19969"/>
            <a:stretch>
              <a:fillRect/>
            </a:stretch>
          </p:blipFill>
          <p:spPr bwMode="auto">
            <a:xfrm>
              <a:off x="149" y="1862"/>
              <a:ext cx="813" cy="1072"/>
            </a:xfrm>
            <a:prstGeom prst="rect">
              <a:avLst/>
            </a:prstGeom>
            <a:noFill/>
          </p:spPr>
        </p:pic>
        <p:pic>
          <p:nvPicPr>
            <p:cNvPr id="1856522" name="Picture 10" descr="Claude Shannon (Клод Шеннон)"/>
            <p:cNvPicPr>
              <a:picLocks noChangeAspect="1" noChangeArrowheads="1"/>
            </p:cNvPicPr>
            <p:nvPr/>
          </p:nvPicPr>
          <p:blipFill>
            <a:blip r:embed="rId8" cstate="print"/>
            <a:srcRect l="11397" t="5116" r="12964" b="12793"/>
            <a:stretch>
              <a:fillRect/>
            </a:stretch>
          </p:blipFill>
          <p:spPr bwMode="auto">
            <a:xfrm>
              <a:off x="494" y="3122"/>
              <a:ext cx="916" cy="1123"/>
            </a:xfrm>
            <a:prstGeom prst="rect">
              <a:avLst/>
            </a:prstGeom>
            <a:noFill/>
          </p:spPr>
        </p:pic>
        <p:pic>
          <p:nvPicPr>
            <p:cNvPr id="1856529" name="Picture 17" descr="turing"/>
            <p:cNvPicPr>
              <a:picLocks noChangeAspect="1" noChangeArrowheads="1"/>
            </p:cNvPicPr>
            <p:nvPr/>
          </p:nvPicPr>
          <p:blipFill>
            <a:blip r:embed="rId9" cstate="print"/>
            <a:srcRect l="6541" t="8722" r="19292" b="13055"/>
            <a:stretch>
              <a:fillRect/>
            </a:stretch>
          </p:blipFill>
          <p:spPr bwMode="auto">
            <a:xfrm>
              <a:off x="3247" y="2056"/>
              <a:ext cx="1424" cy="1127"/>
            </a:xfrm>
            <a:prstGeom prst="rect">
              <a:avLst/>
            </a:prstGeom>
            <a:noFill/>
          </p:spPr>
        </p:pic>
        <p:graphicFrame>
          <p:nvGraphicFramePr>
            <p:cNvPr id="1856532" name="Object 20"/>
            <p:cNvGraphicFramePr>
              <a:graphicFrameLocks noChangeAspect="1"/>
            </p:cNvGraphicFramePr>
            <p:nvPr/>
          </p:nvGraphicFramePr>
          <p:xfrm>
            <a:off x="3812" y="3615"/>
            <a:ext cx="1359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0825" name="Equation" r:id="rId10" imgW="1168200" imgH="431640" progId="Equation.3">
                    <p:embed/>
                  </p:oleObj>
                </mc:Choice>
                <mc:Fallback>
                  <p:oleObj name="Equation" r:id="rId10" imgW="1168200" imgH="431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2" y="3615"/>
                          <a:ext cx="1359" cy="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6525" name="Rectangle 13"/>
            <p:cNvSpPr>
              <a:spLocks noChangeArrowheads="1"/>
            </p:cNvSpPr>
            <p:nvPr/>
          </p:nvSpPr>
          <p:spPr bwMode="auto">
            <a:xfrm>
              <a:off x="1079" y="2055"/>
              <a:ext cx="211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+mj-lt"/>
                </a:rPr>
                <a:t>Alan Turing (1912-1954)</a:t>
              </a:r>
            </a:p>
            <a:p>
              <a:r>
                <a:rPr lang="en-US">
                  <a:solidFill>
                    <a:srgbClr val="CC3300"/>
                  </a:solidFill>
                  <a:latin typeface="+mj-lt"/>
                </a:rPr>
                <a:t>universal computing machines</a:t>
              </a:r>
            </a:p>
          </p:txBody>
        </p:sp>
        <p:sp>
          <p:nvSpPr>
            <p:cNvPr id="1856526" name="Rectangle 14"/>
            <p:cNvSpPr>
              <a:spLocks noChangeArrowheads="1"/>
            </p:cNvSpPr>
            <p:nvPr/>
          </p:nvSpPr>
          <p:spPr bwMode="auto">
            <a:xfrm>
              <a:off x="1466" y="3651"/>
              <a:ext cx="202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+mj-lt"/>
                </a:rPr>
                <a:t>Claude Shannon (1916-2001)</a:t>
              </a:r>
            </a:p>
            <a:p>
              <a:r>
                <a:rPr lang="en-US">
                  <a:solidFill>
                    <a:srgbClr val="CC3300"/>
                  </a:solidFill>
                  <a:latin typeface="+mj-lt"/>
                </a:rPr>
                <a:t>quantify information: the bit</a:t>
              </a:r>
            </a:p>
          </p:txBody>
        </p:sp>
      </p:grpSp>
      <p:sp>
        <p:nvSpPr>
          <p:cNvPr id="1856527" name="Rectangle 15"/>
          <p:cNvSpPr>
            <a:spLocks noChangeArrowheads="1"/>
          </p:cNvSpPr>
          <p:nvPr/>
        </p:nvSpPr>
        <p:spPr bwMode="auto">
          <a:xfrm>
            <a:off x="2352675" y="1344613"/>
            <a:ext cx="3605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+mj-lt"/>
              </a:rPr>
              <a:t>Charles Babbage (1791-1871)</a:t>
            </a:r>
          </a:p>
          <a:p>
            <a:r>
              <a:rPr lang="en-US">
                <a:solidFill>
                  <a:srgbClr val="CC3300"/>
                </a:solidFill>
                <a:latin typeface="+mj-lt"/>
              </a:rPr>
              <a:t>mechanical difference engine</a:t>
            </a:r>
          </a:p>
        </p:txBody>
      </p:sp>
      <p:sp>
        <p:nvSpPr>
          <p:cNvPr id="1856533" name="Line 21"/>
          <p:cNvSpPr>
            <a:spLocks noChangeShapeType="1"/>
          </p:cNvSpPr>
          <p:nvPr/>
        </p:nvSpPr>
        <p:spPr bwMode="auto">
          <a:xfrm>
            <a:off x="376238" y="696913"/>
            <a:ext cx="80597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8386" name="Picture 2" descr="eni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25" y="0"/>
            <a:ext cx="5562600" cy="6858000"/>
          </a:xfrm>
          <a:prstGeom prst="rect">
            <a:avLst/>
          </a:prstGeom>
          <a:noFill/>
        </p:spPr>
      </p:pic>
      <p:sp>
        <p:nvSpPr>
          <p:cNvPr id="1808387" name="Text Box 3"/>
          <p:cNvSpPr txBox="1">
            <a:spLocks noChangeArrowheads="1"/>
          </p:cNvSpPr>
          <p:nvPr/>
        </p:nvSpPr>
        <p:spPr bwMode="auto">
          <a:xfrm>
            <a:off x="7323138" y="2636838"/>
            <a:ext cx="1235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8F8F8"/>
                </a:solidFill>
                <a:latin typeface="Verdana" pitchFamily="34" charset="0"/>
              </a:rPr>
              <a:t>ENIAC</a:t>
            </a:r>
          </a:p>
          <a:p>
            <a:pPr algn="ctr"/>
            <a:r>
              <a:rPr lang="en-US" sz="2400">
                <a:solidFill>
                  <a:srgbClr val="F8F8F8"/>
                </a:solidFill>
                <a:latin typeface="Verdana" pitchFamily="34" charset="0"/>
              </a:rPr>
              <a:t>(1946)</a:t>
            </a:r>
          </a:p>
        </p:txBody>
      </p:sp>
      <p:pic>
        <p:nvPicPr>
          <p:cNvPr id="1808388" name="Picture 4" descr="474_vacuum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3813175"/>
            <a:ext cx="1543050" cy="243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0434" name="Picture 2" descr="transi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168275"/>
            <a:ext cx="5676900" cy="5676900"/>
          </a:xfrm>
          <a:prstGeom prst="rect">
            <a:avLst/>
          </a:prstGeom>
          <a:noFill/>
        </p:spPr>
      </p:pic>
      <p:sp>
        <p:nvSpPr>
          <p:cNvPr id="1810435" name="Text Box 3"/>
          <p:cNvSpPr txBox="1">
            <a:spLocks noChangeArrowheads="1"/>
          </p:cNvSpPr>
          <p:nvPr/>
        </p:nvSpPr>
        <p:spPr bwMode="auto">
          <a:xfrm>
            <a:off x="1611313" y="5894388"/>
            <a:ext cx="5976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8F8F8"/>
                </a:solidFill>
                <a:latin typeface="Verdana" pitchFamily="34" charset="0"/>
              </a:rPr>
              <a:t>The first solid-state transistor</a:t>
            </a:r>
          </a:p>
          <a:p>
            <a:pPr algn="ctr"/>
            <a:r>
              <a:rPr lang="en-US" sz="2400">
                <a:solidFill>
                  <a:srgbClr val="F8F8F8"/>
                </a:solidFill>
                <a:latin typeface="Verdana" pitchFamily="34" charset="0"/>
              </a:rPr>
              <a:t>(Bardeen, Brattain &amp; Shockley, 1947)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njtechreviews.com/wp-content/uploads/2011/09/varian-moores-law-grap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47" y="1975383"/>
            <a:ext cx="4309466" cy="272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0695" y="4954359"/>
            <a:ext cx="8359531" cy="1889541"/>
            <a:chOff x="190695" y="4954359"/>
            <a:chExt cx="8359531" cy="1889541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2017696" y="4962136"/>
              <a:ext cx="6532530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Calibri"/>
                </a:rPr>
                <a:t>“</a:t>
              </a:r>
              <a:r>
                <a:rPr lang="en-US" sz="2400" b="1" i="1">
                  <a:solidFill>
                    <a:srgbClr val="0000FF"/>
                  </a:solidFill>
                  <a:latin typeface="Calibri"/>
                </a:rPr>
                <a:t>There's Plenty of Room </a:t>
              </a:r>
              <a:r>
                <a:rPr lang="en-US" sz="2400" b="1" i="1" smtClean="0">
                  <a:solidFill>
                    <a:srgbClr val="0000FF"/>
                  </a:solidFill>
                  <a:latin typeface="Calibri"/>
                </a:rPr>
                <a:t>at </a:t>
              </a:r>
              <a:r>
                <a:rPr lang="en-US" sz="2400" b="1" i="1">
                  <a:solidFill>
                    <a:srgbClr val="0000FF"/>
                  </a:solidFill>
                  <a:latin typeface="Calibri"/>
                </a:rPr>
                <a:t>the Bottom</a:t>
              </a:r>
              <a:r>
                <a:rPr lang="en-US" sz="2400" b="1">
                  <a:solidFill>
                    <a:srgbClr val="0000FF"/>
                  </a:solidFill>
                  <a:latin typeface="Calibri"/>
                </a:rPr>
                <a:t>” (1959</a:t>
              </a:r>
              <a:r>
                <a:rPr lang="en-US" sz="2400" b="1" smtClean="0">
                  <a:solidFill>
                    <a:srgbClr val="0000FF"/>
                  </a:solidFill>
                  <a:latin typeface="Calibri"/>
                </a:rPr>
                <a:t>) </a:t>
              </a:r>
            </a:p>
            <a:p>
              <a:r>
                <a:rPr lang="en-US" sz="180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“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 pitchFamily="34" charset="0"/>
                </a:rPr>
                <a:t>When we get to the very, very small world – say circuits of </a:t>
              </a:r>
              <a:r>
                <a:rPr lang="en-US" sz="1800">
                  <a:solidFill>
                    <a:prstClr val="black"/>
                  </a:solidFill>
                  <a:latin typeface="Calibri" panose="020F0502020204030204" pitchFamily="34" charset="0"/>
                </a:rPr>
                <a:t>seven </a:t>
              </a:r>
              <a:r>
                <a:rPr lang="en-US" sz="180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atoms – we 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 pitchFamily="34" charset="0"/>
                </a:rPr>
                <a:t>have a lot of new things that would happen that </a:t>
              </a:r>
              <a:r>
                <a:rPr lang="en-US" sz="1800">
                  <a:solidFill>
                    <a:prstClr val="black"/>
                  </a:solidFill>
                  <a:latin typeface="Calibri" panose="020F0502020204030204" pitchFamily="34" charset="0"/>
                </a:rPr>
                <a:t>represent </a:t>
              </a:r>
              <a:r>
                <a:rPr lang="en-US" sz="1800" b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completely </a:t>
              </a:r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new opportunities for design</a:t>
              </a:r>
              <a:r>
                <a:rPr lang="en-US" sz="1800">
                  <a:solidFill>
                    <a:srgbClr val="C00000"/>
                  </a:solidFill>
                  <a:latin typeface="Calibri" panose="020F0502020204030204" pitchFamily="34" charset="0"/>
                </a:rPr>
                <a:t>.</a:t>
              </a:r>
              <a:r>
                <a:rPr lang="en-US" sz="180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endParaRPr lang="en-US" sz="1800" smtClean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r>
                <a:rPr lang="en-US" sz="1800" i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Atoms </a:t>
              </a:r>
              <a:r>
                <a:rPr lang="en-US" sz="1800" i="1" dirty="0">
                  <a:solidFill>
                    <a:prstClr val="black"/>
                  </a:solidFill>
                  <a:latin typeface="Calibri" panose="020F0502020204030204" pitchFamily="34" charset="0"/>
                </a:rPr>
                <a:t>on a small scale behave like nothing on a large scale</a:t>
              </a:r>
              <a:r>
                <a:rPr lang="en-US" sz="1800" i="1">
                  <a:solidFill>
                    <a:prstClr val="black"/>
                  </a:solidFill>
                  <a:latin typeface="Calibri" panose="020F0502020204030204" pitchFamily="34" charset="0"/>
                </a:rPr>
                <a:t>, </a:t>
              </a:r>
              <a:endParaRPr lang="en-US" sz="1800" i="1" smtClean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r>
                <a:rPr lang="en-US" sz="1800" i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for </a:t>
              </a:r>
              <a:r>
                <a:rPr lang="en-US" sz="1800" i="1" dirty="0">
                  <a:solidFill>
                    <a:prstClr val="black"/>
                  </a:solidFill>
                  <a:latin typeface="Calibri" panose="020F0502020204030204" pitchFamily="34" charset="0"/>
                </a:rPr>
                <a:t>they satisfy the laws of quantum mechanics…”</a:t>
              </a:r>
            </a:p>
          </p:txBody>
        </p:sp>
        <p:pic>
          <p:nvPicPr>
            <p:cNvPr id="23" name="Picture 4" descr="feynmanVery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910" y="4954359"/>
              <a:ext cx="1232344" cy="1550987"/>
            </a:xfrm>
            <a:prstGeom prst="rect">
              <a:avLst/>
            </a:prstGeom>
            <a:noFill/>
          </p:spPr>
        </p:pic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90695" y="6505346"/>
              <a:ext cx="16202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prstClr val="black"/>
                  </a:solidFill>
                  <a:latin typeface="Calibri"/>
                </a:rPr>
                <a:t>Richard </a:t>
              </a:r>
              <a:r>
                <a:rPr lang="en-US" sz="1600" smtClean="0">
                  <a:solidFill>
                    <a:prstClr val="black"/>
                  </a:solidFill>
                  <a:latin typeface="Calibri"/>
                </a:rPr>
                <a:t>Feynman</a:t>
              </a: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67996" y="571925"/>
            <a:ext cx="3217840" cy="3957175"/>
            <a:chOff x="4567996" y="571925"/>
            <a:chExt cx="3217840" cy="395717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938302" y="4529100"/>
              <a:ext cx="28475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4567996" y="571925"/>
              <a:ext cx="2889953" cy="2034532"/>
              <a:chOff x="4567996" y="571925"/>
              <a:chExt cx="2889953" cy="2034532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4567996" y="571925"/>
                <a:ext cx="2889953" cy="2034532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Arrow Connector 2"/>
              <p:cNvCxnSpPr/>
              <p:nvPr/>
            </p:nvCxnSpPr>
            <p:spPr>
              <a:xfrm flipV="1">
                <a:off x="6539490" y="1130022"/>
                <a:ext cx="108958" cy="80682"/>
              </a:xfrm>
              <a:prstGeom prst="straightConnector1">
                <a:avLst/>
              </a:prstGeom>
              <a:ln w="53975">
                <a:solidFill>
                  <a:schemeClr val="accent6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Straight Connector 24"/>
          <p:cNvCxnSpPr/>
          <p:nvPr/>
        </p:nvCxnSpPr>
        <p:spPr bwMode="auto">
          <a:xfrm>
            <a:off x="598287" y="746974"/>
            <a:ext cx="794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smtClean="0">
                <a:solidFill>
                  <a:prstClr val="black"/>
                </a:solidFill>
              </a:rPr>
              <a:t>Quantum Mechanics and Computing</a:t>
            </a:r>
            <a:endParaRPr lang="en-US" sz="36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22285" y="579840"/>
            <a:ext cx="2379361" cy="4193051"/>
            <a:chOff x="5522285" y="579840"/>
            <a:chExt cx="2379361" cy="4193051"/>
          </a:xfrm>
        </p:grpSpPr>
        <p:sp>
          <p:nvSpPr>
            <p:cNvPr id="12" name="Rectangle 11"/>
            <p:cNvSpPr/>
            <p:nvPr/>
          </p:nvSpPr>
          <p:spPr>
            <a:xfrm>
              <a:off x="7159859" y="4526670"/>
              <a:ext cx="4860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smtClean="0">
                  <a:solidFill>
                    <a:srgbClr val="000066"/>
                  </a:solidFill>
                  <a:latin typeface="+mj-lt"/>
                </a:rPr>
                <a:t>2040</a:t>
              </a:r>
              <a:r>
                <a:rPr lang="en-US" sz="1000" b="1" smtClean="0">
                  <a:solidFill>
                    <a:srgbClr val="000066"/>
                  </a:solidFill>
                </a:rPr>
                <a:t> </a:t>
              </a:r>
              <a:endParaRPr lang="en-US" sz="1000" b="1">
                <a:solidFill>
                  <a:srgbClr val="000066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54817" y="4526670"/>
              <a:ext cx="4764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smtClean="0">
                  <a:solidFill>
                    <a:srgbClr val="000066"/>
                  </a:solidFill>
                  <a:latin typeface="+mj-lt"/>
                </a:rPr>
                <a:t>2025 </a:t>
              </a:r>
              <a:endParaRPr lang="en-US" sz="1000" b="1">
                <a:solidFill>
                  <a:srgbClr val="000066"/>
                </a:solidFill>
                <a:latin typeface="+mj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522285" y="579840"/>
              <a:ext cx="2379361" cy="3949259"/>
              <a:chOff x="5522285" y="579840"/>
              <a:chExt cx="2379361" cy="394925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147641" y="579840"/>
                <a:ext cx="1754005" cy="3949259"/>
                <a:chOff x="6147641" y="579840"/>
                <a:chExt cx="1754005" cy="3949259"/>
              </a:xfrm>
            </p:grpSpPr>
            <p:sp>
              <p:nvSpPr>
                <p:cNvPr id="10" name="Line 2061"/>
                <p:cNvSpPr>
                  <a:spLocks noChangeShapeType="1"/>
                </p:cNvSpPr>
                <p:nvPr/>
              </p:nvSpPr>
              <p:spPr bwMode="auto">
                <a:xfrm flipH="1" flipV="1">
                  <a:off x="7402875" y="605826"/>
                  <a:ext cx="0" cy="3923273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ash"/>
                  <a:headEnd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1" name="Text Box 2060"/>
                <p:cNvSpPr txBox="1">
                  <a:spLocks noChangeArrowheads="1"/>
                </p:cNvSpPr>
                <p:nvPr/>
              </p:nvSpPr>
              <p:spPr bwMode="auto">
                <a:xfrm>
                  <a:off x="6901782" y="2612453"/>
                  <a:ext cx="999864" cy="4925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/>
                  <a:r>
                    <a:rPr lang="en-US" sz="1400" b="1" smtClean="0">
                      <a:solidFill>
                        <a:srgbClr val="C00000"/>
                      </a:solidFill>
                      <a:latin typeface="Calibri"/>
                    </a:rPr>
                    <a:t>atom-sized </a:t>
                  </a:r>
                </a:p>
                <a:p>
                  <a:pPr algn="ctr"/>
                  <a:r>
                    <a:rPr lang="en-US" sz="1400" b="1" smtClean="0">
                      <a:solidFill>
                        <a:srgbClr val="C00000"/>
                      </a:solidFill>
                      <a:latin typeface="Calibri"/>
                    </a:rPr>
                    <a:t>transistors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7375338" y="579840"/>
                  <a:ext cx="68843" cy="64968"/>
                </a:xfrm>
                <a:prstGeom prst="rect">
                  <a:avLst/>
                </a:prstGeom>
                <a:solidFill>
                  <a:srgbClr val="0070C0">
                    <a:alpha val="50196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Line 2061"/>
                <p:cNvSpPr>
                  <a:spLocks noChangeShapeType="1"/>
                </p:cNvSpPr>
                <p:nvPr/>
              </p:nvSpPr>
              <p:spPr bwMode="auto">
                <a:xfrm flipH="1" flipV="1">
                  <a:off x="6177473" y="1493722"/>
                  <a:ext cx="0" cy="3028749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ash"/>
                  <a:headEnd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47641" y="1448244"/>
                  <a:ext cx="68843" cy="64968"/>
                </a:xfrm>
                <a:prstGeom prst="rect">
                  <a:avLst/>
                </a:prstGeom>
                <a:solidFill>
                  <a:srgbClr val="0070C0">
                    <a:alpha val="50196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prstClr val="black"/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" name="Text Box 2060"/>
              <p:cNvSpPr txBox="1">
                <a:spLocks noChangeArrowheads="1"/>
              </p:cNvSpPr>
              <p:nvPr/>
            </p:nvSpPr>
            <p:spPr bwMode="auto">
              <a:xfrm>
                <a:off x="5522285" y="2832961"/>
                <a:ext cx="1378836" cy="502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noAutofit/>
              </a:bodyPr>
              <a:lstStyle/>
              <a:p>
                <a:pPr algn="ctr"/>
                <a:r>
                  <a:rPr lang="en-US" sz="1400" b="1" smtClean="0">
                    <a:solidFill>
                      <a:srgbClr val="C00000"/>
                    </a:solidFill>
                    <a:latin typeface="Calibri"/>
                  </a:rPr>
                  <a:t>molecular-sized </a:t>
                </a:r>
              </a:p>
              <a:p>
                <a:pPr algn="ctr"/>
                <a:r>
                  <a:rPr lang="en-US" sz="1400" b="1" smtClean="0">
                    <a:solidFill>
                      <a:srgbClr val="C00000"/>
                    </a:solidFill>
                    <a:latin typeface="Calibri"/>
                  </a:rPr>
                  <a:t>transistors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3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9615" y="799268"/>
            <a:ext cx="8309142" cy="1766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251185" y="306826"/>
            <a:ext cx="65048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u="sng" smtClean="0">
                <a:solidFill>
                  <a:srgbClr val="000000"/>
                </a:solidFill>
                <a:latin typeface="Calibri" panose="020F0502020204030204" pitchFamily="34" charset="0"/>
              </a:rPr>
              <a:t>Application 1. Quantum Factoring</a:t>
            </a: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317371" y="1064446"/>
            <a:ext cx="796766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A quantum computer can factor numbers </a:t>
            </a:r>
          </a:p>
          <a:p>
            <a:r>
              <a:rPr lang="en-US" altLang="en-US" b="1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exponentially faster</a:t>
            </a:r>
            <a:r>
              <a:rPr lang="en-US" altLang="en-US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 than classical computers</a:t>
            </a:r>
          </a:p>
          <a:p>
            <a:endParaRPr lang="en-US" altLang="en-US" smtClean="0">
              <a:solidFill>
                <a:srgbClr val="C00000"/>
              </a:solidFill>
              <a:latin typeface="+mj-lt"/>
              <a:sym typeface="Symbol" pitchFamily="18" charset="2"/>
            </a:endParaRPr>
          </a:p>
          <a:p>
            <a:r>
              <a:rPr lang="en-US" altLang="en-US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15  = 3 </a:t>
            </a:r>
            <a:r>
              <a:rPr lang="en-US" altLang="en-US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Symbol" pitchFamily="18" charset="2"/>
              </a:rPr>
              <a:t> </a:t>
            </a:r>
            <a:r>
              <a:rPr lang="en-US" altLang="en-US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  (…easy)</a:t>
            </a:r>
          </a:p>
          <a:p>
            <a:r>
              <a:rPr lang="en-US" altLang="en-US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38647884621009387621432325631  = </a:t>
            </a:r>
            <a:r>
              <a:rPr lang="en-US" altLang="en-US" b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altLang="en-US" b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Symbol" pitchFamily="18" charset="2"/>
              </a:rPr>
              <a:t></a:t>
            </a:r>
            <a:r>
              <a:rPr lang="en-US" altLang="en-US" b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lang="en-US" altLang="en-US" b="1" smtClean="0">
              <a:solidFill>
                <a:srgbClr val="C00000"/>
              </a:solidFill>
              <a:latin typeface="+mj-lt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91174" name="Text Box 6"/>
          <p:cNvSpPr txBox="1">
            <a:spLocks noChangeArrowheads="1"/>
          </p:cNvSpPr>
          <p:nvPr/>
        </p:nvSpPr>
        <p:spPr bwMode="auto">
          <a:xfrm>
            <a:off x="6298673" y="399158"/>
            <a:ext cx="1658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Shor (1994)</a:t>
            </a: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5470160" y="1360368"/>
            <a:ext cx="3278597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n-US" sz="1800" b="1" i="1" smtClean="0">
                <a:solidFill>
                  <a:srgbClr val="C00000"/>
                </a:solidFill>
                <a:latin typeface="Calibri" panose="020F0502020204030204" pitchFamily="34" charset="0"/>
                <a:sym typeface="Symbol" pitchFamily="18" charset="2"/>
              </a:rPr>
              <a:t>Importance: cryptanalysis</a:t>
            </a:r>
            <a:r>
              <a:rPr lang="en-US" altLang="en-US" sz="1800" smtClean="0">
                <a:solidFill>
                  <a:srgbClr val="C00000"/>
                </a:solidFill>
                <a:latin typeface="Calibri" panose="020F0502020204030204" pitchFamily="34" charset="0"/>
                <a:sym typeface="Symbol" pitchFamily="18" charset="2"/>
              </a:rPr>
              <a:t> </a:t>
            </a:r>
          </a:p>
          <a:p>
            <a:endParaRPr lang="en-US" altLang="en-US" sz="1800" smtClean="0">
              <a:solidFill>
                <a:srgbClr val="0000FF"/>
              </a:solidFill>
              <a:latin typeface="Calibri" panose="020F0502020204030204" pitchFamily="34" charset="0"/>
              <a:sym typeface="Symbol" pitchFamily="18" charset="2"/>
            </a:endParaRPr>
          </a:p>
          <a:p>
            <a:r>
              <a:rPr lang="en-US" altLang="en-US" sz="1800" smtClean="0">
                <a:solidFill>
                  <a:srgbClr val="0000FF"/>
                </a:solidFill>
                <a:latin typeface="Calibri" panose="020F0502020204030204" pitchFamily="34" charset="0"/>
                <a:sym typeface="Symbol" pitchFamily="18" charset="2"/>
              </a:rPr>
              <a:t>public key cryptography relies on inability to factor large numbers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183" y="3505783"/>
            <a:ext cx="57369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u="sng" smtClean="0">
                <a:solidFill>
                  <a:srgbClr val="000000"/>
                </a:solidFill>
                <a:latin typeface="Calibri" panose="020F0502020204030204" pitchFamily="34" charset="0"/>
              </a:rPr>
              <a:t>Application 2: Quantum Search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8715" y="3634347"/>
            <a:ext cx="221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Grover (1997)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370" y="4306506"/>
            <a:ext cx="4758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+mn-lt"/>
              </a:rPr>
              <a:t>A quantum computer can finding a marked entry in an unsorted database </a:t>
            </a:r>
            <a:r>
              <a:rPr lang="en-US" b="1" smtClean="0">
                <a:solidFill>
                  <a:srgbClr val="0000FF"/>
                </a:solidFill>
                <a:latin typeface="+mn-lt"/>
              </a:rPr>
              <a:t>quadratically faster </a:t>
            </a:r>
            <a:r>
              <a:rPr lang="en-US" smtClean="0">
                <a:solidFill>
                  <a:srgbClr val="0000FF"/>
                </a:solidFill>
                <a:latin typeface="+mn-lt"/>
              </a:rPr>
              <a:t>than classical computers</a:t>
            </a:r>
          </a:p>
          <a:p>
            <a:endParaRPr lang="en-US" smtClean="0">
              <a:solidFill>
                <a:srgbClr val="C00000"/>
              </a:solidFill>
              <a:latin typeface="+mn-lt"/>
            </a:endParaRPr>
          </a:p>
          <a:p>
            <a:r>
              <a:rPr lang="en-US" smtClean="0">
                <a:solidFill>
                  <a:srgbClr val="C00000"/>
                </a:solidFill>
                <a:latin typeface="+mn-lt"/>
              </a:rPr>
              <a:t>(e.g., given a phone number, finding the owner’s name in a phonebook)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67612" y="4367004"/>
            <a:ext cx="3832953" cy="20313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n-US" sz="1800" b="1" i="1" dirty="0">
                <a:solidFill>
                  <a:srgbClr val="C00000"/>
                </a:solidFill>
                <a:latin typeface="Calibri" panose="020F0502020204030204" pitchFamily="34" charset="0"/>
                <a:sym typeface="Symbol" pitchFamily="18" charset="2"/>
              </a:rPr>
              <a:t>I</a:t>
            </a:r>
            <a:r>
              <a:rPr lang="en-US" altLang="en-US" sz="1800" b="1" i="1" dirty="0" smtClean="0">
                <a:solidFill>
                  <a:srgbClr val="C00000"/>
                </a:solidFill>
                <a:latin typeface="Calibri" panose="020F0502020204030204" pitchFamily="34" charset="0"/>
                <a:sym typeface="Symbol" pitchFamily="18" charset="2"/>
              </a:rPr>
              <a:t>mportance: “satisfiability” problems</a:t>
            </a:r>
            <a:endParaRPr lang="en-US" altLang="en-US" sz="1800" dirty="0" smtClean="0">
              <a:solidFill>
                <a:srgbClr val="C00000"/>
              </a:solidFill>
              <a:latin typeface="Calibri" panose="020F0502020204030204" pitchFamily="34" charset="0"/>
              <a:sym typeface="Symbol" pitchFamily="18" charset="2"/>
            </a:endParaRPr>
          </a:p>
          <a:p>
            <a:endParaRPr lang="en-US" altLang="en-US" sz="1800" dirty="0" smtClean="0">
              <a:solidFill>
                <a:srgbClr val="0000FF"/>
              </a:solidFill>
              <a:latin typeface="Calibri" panose="020F0502020204030204" pitchFamily="34" charset="0"/>
              <a:sym typeface="Symbol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00FF"/>
                </a:solidFill>
                <a:latin typeface="Calibri" panose="020F0502020204030204" pitchFamily="34" charset="0"/>
                <a:sym typeface="Symbol" pitchFamily="18" charset="2"/>
              </a:rPr>
              <a:t>fast searching of 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00FF"/>
                </a:solidFill>
                <a:latin typeface="Calibri" panose="020F0502020204030204" pitchFamily="34" charset="0"/>
                <a:sym typeface="Symbol" pitchFamily="18" charset="2"/>
              </a:rPr>
              <a:t>inverting complex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00FF"/>
                </a:solidFill>
                <a:latin typeface="Calibri" panose="020F0502020204030204" pitchFamily="34" charset="0"/>
                <a:sym typeface="Symbol" pitchFamily="18" charset="2"/>
              </a:rPr>
              <a:t>determining the median or other global properties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00FF"/>
                </a:solidFill>
                <a:latin typeface="Calibri" panose="020F0502020204030204" pitchFamily="34" charset="0"/>
                <a:sym typeface="Symbol" pitchFamily="18" charset="2"/>
              </a:rPr>
              <a:t>pattern recognition; machine vision</a:t>
            </a:r>
          </a:p>
        </p:txBody>
      </p:sp>
    </p:spTree>
    <p:extLst>
      <p:ext uri="{BB962C8B-B14F-4D97-AF65-F5344CB8AC3E}">
        <p14:creationId xmlns:p14="http://schemas.microsoft.com/office/powerpoint/2010/main" val="41471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8609" y="2163734"/>
            <a:ext cx="8309142" cy="16846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251184" y="88867"/>
            <a:ext cx="8417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Application </a:t>
            </a:r>
            <a:r>
              <a:rPr lang="en-US" altLang="en-US" sz="32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3: </a:t>
            </a:r>
            <a:r>
              <a:rPr lang="en-US" altLang="en-US" sz="32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Quantum </a:t>
            </a:r>
            <a:r>
              <a:rPr lang="en-US" altLang="en-US" sz="32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Simulation</a:t>
            </a:r>
            <a:endParaRPr lang="en-US" altLang="en-US" sz="3200" u="sng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14963" y="4038093"/>
            <a:ext cx="9151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high-T</a:t>
            </a:r>
            <a:r>
              <a:rPr lang="en-US" sz="1400" i="1" baseline="-25000" dirty="0" smtClean="0">
                <a:latin typeface="+mn-lt"/>
              </a:rPr>
              <a:t>C</a:t>
            </a:r>
          </a:p>
          <a:p>
            <a:pPr algn="ctr"/>
            <a:r>
              <a:rPr lang="en-US" sz="1400" i="1" dirty="0" smtClean="0">
                <a:latin typeface="+mn-lt"/>
              </a:rPr>
              <a:t>super-</a:t>
            </a:r>
          </a:p>
          <a:p>
            <a:pPr algn="ctr"/>
            <a:r>
              <a:rPr lang="en-US" sz="1400" i="1" dirty="0" smtClean="0">
                <a:latin typeface="+mn-lt"/>
              </a:rPr>
              <a:t>conductor</a:t>
            </a:r>
            <a:endParaRPr lang="en-US" sz="1400" i="1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747" y="683592"/>
            <a:ext cx="8372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Quantum modelling is hard: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quantum systems require </a:t>
            </a:r>
          </a:p>
          <a:p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		    solution to </a:t>
            </a:r>
            <a:r>
              <a:rPr lang="en-US" i="1" dirty="0" smtClean="0">
                <a:latin typeface="+mn-lt"/>
              </a:rPr>
              <a:t>2</a:t>
            </a:r>
            <a:r>
              <a:rPr lang="en-US" i="1" baseline="30000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coupled </a:t>
            </a:r>
            <a:r>
              <a:rPr lang="en-US" dirty="0" err="1" smtClean="0">
                <a:latin typeface="+mn-lt"/>
              </a:rPr>
              <a:t>eqns</a:t>
            </a:r>
            <a:endParaRPr lang="en-US" dirty="0" smtClean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Alternative approach:</a:t>
            </a:r>
            <a:r>
              <a:rPr lang="en-US" dirty="0" smtClean="0">
                <a:latin typeface="+mn-lt"/>
              </a:rPr>
              <a:t> Implement model of interacting system on a </a:t>
            </a:r>
            <a:r>
              <a:rPr lang="en-US" b="1" i="1" dirty="0" smtClean="0">
                <a:latin typeface="+mn-lt"/>
              </a:rPr>
              <a:t>quantum simulator</a:t>
            </a:r>
            <a:r>
              <a:rPr lang="en-US" dirty="0" smtClean="0">
                <a:latin typeface="+mn-lt"/>
              </a:rPr>
              <a:t>, or “standard” set of qubits with programmable </a:t>
            </a:r>
            <a:r>
              <a:rPr lang="en-US" dirty="0" smtClean="0">
                <a:latin typeface="+mn-lt"/>
              </a:rPr>
              <a:t>interactions</a:t>
            </a:r>
            <a:endParaRPr lang="en-US" dirty="0" smtClean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595667" y="664855"/>
                <a:ext cx="1581779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en-US" smtClean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67" y="664855"/>
                <a:ext cx="1581779" cy="6775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1794" name="Picture 2" descr="http://www.news.ucsb.edu/sites/www.news.ucsb.edu/files/slideshow_images/2014/Qubit%20archite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20" y="2237862"/>
            <a:ext cx="2047672" cy="13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800" name="Picture 8" descr="http://www.lkb.ens.fr/IMG/png/lattice_logo_-_new_color_newvers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33" y="2274719"/>
            <a:ext cx="1894514" cy="12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22866" y="2274719"/>
            <a:ext cx="2013223" cy="1293403"/>
            <a:chOff x="3213105" y="2794818"/>
            <a:chExt cx="2013223" cy="1293403"/>
          </a:xfrm>
        </p:grpSpPr>
        <p:pic>
          <p:nvPicPr>
            <p:cNvPr id="801798" name="Picture 6" descr="http://jqi.umd.edu/sites/default/files/images/chipclo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3187" y="2794818"/>
              <a:ext cx="1943141" cy="1293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53338" flipV="1">
              <a:off x="3213105" y="3209145"/>
              <a:ext cx="1148145" cy="156336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0000" flipV="1">
              <a:off x="4155072" y="3482496"/>
              <a:ext cx="91440" cy="1554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cxnSp>
          <p:nvCxnSpPr>
            <p:cNvPr id="9" name="Straight Connector 8"/>
            <p:cNvCxnSpPr>
              <a:endCxn id="5" idx="3"/>
            </p:cNvCxnSpPr>
            <p:nvPr/>
          </p:nvCxnSpPr>
          <p:spPr>
            <a:xfrm flipH="1">
              <a:off x="4233680" y="2937431"/>
              <a:ext cx="33100" cy="521076"/>
            </a:xfrm>
            <a:prstGeom prst="line">
              <a:avLst/>
            </a:prstGeom>
            <a:ln w="12700">
              <a:solidFill>
                <a:srgbClr val="C00000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421748" y="3508774"/>
              <a:ext cx="731520" cy="254770"/>
            </a:xfrm>
            <a:prstGeom prst="line">
              <a:avLst/>
            </a:prstGeom>
            <a:ln w="12700">
              <a:solidFill>
                <a:srgbClr val="C00000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1802" name="Picture 10" descr="http://qeg.mit.edu/images/NV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3"/>
          <a:stretch/>
        </p:blipFill>
        <p:spPr bwMode="auto">
          <a:xfrm>
            <a:off x="6518455" y="2218642"/>
            <a:ext cx="2030941" cy="131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98453" y="3540649"/>
            <a:ext cx="736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Atomic ions                            Trapped atoms                      Superconductors                           NV-diamond</a:t>
            </a:r>
            <a:endParaRPr lang="en-US" sz="1400" dirty="0" smtClean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8609" y="4028172"/>
            <a:ext cx="84066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alibri"/>
              </a:rPr>
              <a:t>Quantum Material Design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  Understand exotic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material properties 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or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design new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quantum materials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from the bottom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up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lvl="6"/>
            <a:r>
              <a:rPr lang="en-US" sz="1800" b="1" dirty="0">
                <a:solidFill>
                  <a:srgbClr val="C00000"/>
                </a:solidFill>
                <a:latin typeface="Calibri"/>
              </a:rPr>
              <a:t>Energy and Light Harvesting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  Use quantum simulator to program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QCD lattice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gauge theories, test ideas connecting cosmology to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information theory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AdS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-CFT etc..)</a:t>
            </a:r>
            <a:endParaRPr lang="en-US" sz="1800" dirty="0">
              <a:solidFill>
                <a:prstClr val="black"/>
              </a:solidFill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800" b="1" dirty="0">
                <a:solidFill>
                  <a:srgbClr val="C00000"/>
                </a:solidFill>
                <a:latin typeface="Calibri"/>
              </a:rPr>
              <a:t>Quantum Field Theories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  Program QCD lattice gauge theories, test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ideas connecting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cosmology to information theory (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AdS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-CFT etc..)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801806" name="Picture 14" descr="http://images.iop.org/objects/phw/news/12/3/16/iron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75834" y="3741828"/>
            <a:ext cx="1759290" cy="13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808" name="Picture 16" descr="Fig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0" y="4744772"/>
            <a:ext cx="2189062" cy="113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3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439615" y="799269"/>
            <a:ext cx="8309142" cy="1766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63780" y="1071495"/>
            <a:ext cx="8224407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smtClean="0">
                <a:latin typeface="+mj-lt"/>
              </a:rPr>
              <a:t>Minimizing complex (nonlinear) functions by </a:t>
            </a:r>
          </a:p>
          <a:p>
            <a:pPr marL="0" lvl="1"/>
            <a:r>
              <a:rPr lang="en-US" smtClean="0">
                <a:latin typeface="+mj-lt"/>
              </a:rPr>
              <a:t>“simultaneously sampling” entire space </a:t>
            </a:r>
          </a:p>
          <a:p>
            <a:pPr marL="0" lvl="1"/>
            <a:r>
              <a:rPr lang="en-US" smtClean="0">
                <a:latin typeface="+mj-lt"/>
              </a:rPr>
              <a:t>through quantum superposition </a:t>
            </a:r>
          </a:p>
          <a:p>
            <a:pPr marL="0" lvl="1"/>
            <a:endParaRPr lang="en-US">
              <a:latin typeface="+mj-lt"/>
            </a:endParaRPr>
          </a:p>
          <a:p>
            <a:pPr marL="0" lvl="1"/>
            <a:endParaRPr lang="en-US" smtClean="0">
              <a:latin typeface="+mj-lt"/>
            </a:endParaRPr>
          </a:p>
          <a:p>
            <a:pPr marL="0" lvl="1"/>
            <a:endParaRPr lang="en-US">
              <a:latin typeface="+mj-lt"/>
            </a:endParaRPr>
          </a:p>
          <a:p>
            <a:pPr marL="0" lvl="1"/>
            <a:endParaRPr lang="en-US" smtClean="0">
              <a:latin typeface="+mj-lt"/>
            </a:endParaRPr>
          </a:p>
          <a:p>
            <a:pPr marL="0" lvl="1"/>
            <a:endParaRPr lang="en-US">
              <a:latin typeface="+mj-lt"/>
            </a:endParaRPr>
          </a:p>
          <a:p>
            <a:pPr marL="0" lvl="1"/>
            <a:endParaRPr lang="en-US">
              <a:latin typeface="+mj-lt"/>
            </a:endParaRPr>
          </a:p>
          <a:p>
            <a:pPr marL="0" lvl="1"/>
            <a:r>
              <a:rPr lang="en-US" b="1" smtClean="0">
                <a:solidFill>
                  <a:srgbClr val="0000FF"/>
                </a:solidFill>
                <a:latin typeface="+mj-lt"/>
              </a:rPr>
              <a:t>Example: quadratic optimization</a:t>
            </a:r>
          </a:p>
          <a:p>
            <a:pPr marL="0" lvl="1"/>
            <a:endParaRPr lang="en-US" b="1" smtClean="0">
              <a:latin typeface="+mj-lt"/>
            </a:endParaRPr>
          </a:p>
          <a:p>
            <a:pPr marL="0" lvl="1"/>
            <a:r>
              <a:rPr lang="en-US" sz="1800" smtClean="0">
                <a:latin typeface="+mj-lt"/>
              </a:rPr>
              <a:t>Minimize</a:t>
            </a:r>
          </a:p>
          <a:p>
            <a:pPr marL="0" lvl="1"/>
            <a:endParaRPr lang="en-US" sz="1600">
              <a:latin typeface="+mj-lt"/>
            </a:endParaRPr>
          </a:p>
          <a:p>
            <a:pPr marL="0" lvl="1"/>
            <a:endParaRPr lang="en-US" sz="1600" smtClean="0">
              <a:latin typeface="+mj-lt"/>
            </a:endParaRPr>
          </a:p>
          <a:p>
            <a:pPr marL="0" lvl="1"/>
            <a:r>
              <a:rPr lang="en-US" sz="1800" smtClean="0">
                <a:latin typeface="+mj-lt"/>
              </a:rPr>
              <a:t>this function maps to energy of </a:t>
            </a:r>
          </a:p>
          <a:p>
            <a:pPr marL="0" lvl="1"/>
            <a:r>
              <a:rPr lang="en-US" sz="1800" smtClean="0">
                <a:latin typeface="+mj-lt"/>
              </a:rPr>
              <a:t>quantum magnetic network </a:t>
            </a:r>
          </a:p>
          <a:p>
            <a:pPr marL="0" lvl="1"/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31" name="Picture 4" descr="http://www1.lsbu.ac.uk/water/images/drysur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40" y="1286657"/>
            <a:ext cx="2466755" cy="21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219925" y="3166384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>
                <a:latin typeface="+mn-lt"/>
              </a:rPr>
              <a:t>g</a:t>
            </a:r>
            <a:r>
              <a:rPr lang="en-US" sz="1600" smtClean="0">
                <a:latin typeface="+mn-lt"/>
              </a:rPr>
              <a:t>lobal minimum</a:t>
            </a:r>
          </a:p>
          <a:p>
            <a:pPr algn="r"/>
            <a:r>
              <a:rPr lang="en-US" sz="1600" smtClean="0">
                <a:latin typeface="+mn-lt"/>
              </a:rPr>
              <a:t>of  </a:t>
            </a:r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sz="1600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9747" y="4507217"/>
            <a:ext cx="3948944" cy="163121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+mn-lt"/>
              </a:rPr>
              <a:t>Killer Application?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FF"/>
                </a:solidFill>
                <a:latin typeface="+mn-lt"/>
              </a:rPr>
              <a:t>c</a:t>
            </a:r>
            <a:r>
              <a:rPr lang="en-US" sz="1600" smtClean="0">
                <a:solidFill>
                  <a:srgbClr val="0000FF"/>
                </a:solidFill>
                <a:latin typeface="+mn-lt"/>
              </a:rPr>
              <a:t>ould crack a large class of intractable problems: factoring, “traveling salesman” problem, etc..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FF"/>
                </a:solidFill>
                <a:latin typeface="+mn-lt"/>
              </a:rPr>
              <a:t>BUT not known if there is always a quantum speedup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251184" y="306827"/>
            <a:ext cx="84356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u="sng" smtClean="0">
                <a:solidFill>
                  <a:srgbClr val="000000"/>
                </a:solidFill>
                <a:latin typeface="Calibri" panose="020F0502020204030204" pitchFamily="34" charset="0"/>
              </a:rPr>
              <a:t>Application 4: Quantum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71494" y="4289857"/>
                <a:ext cx="3350020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baseline="-25000" smtClean="0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600" b="0" i="1" baseline="-25000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,…)=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1600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94" y="4289857"/>
                <a:ext cx="3350020" cy="7176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269216" y="2129651"/>
            <a:ext cx="2254207" cy="138499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b="1" smtClean="0">
                <a:solidFill>
                  <a:srgbClr val="C00000"/>
                </a:solidFill>
                <a:latin typeface="Calibri"/>
              </a:rPr>
              <a:t>Relevant to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FF"/>
                </a:solidFill>
                <a:latin typeface="Calibri"/>
              </a:rPr>
              <a:t>Logistics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FF"/>
                </a:solidFill>
                <a:latin typeface="Calibri"/>
              </a:rPr>
              <a:t>Operations </a:t>
            </a:r>
            <a:r>
              <a:rPr lang="en-US" sz="1600">
                <a:solidFill>
                  <a:srgbClr val="0000FF"/>
                </a:solidFill>
                <a:latin typeface="Calibri"/>
              </a:rPr>
              <a:t>Research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FF"/>
                </a:solidFill>
                <a:latin typeface="Calibri"/>
              </a:rPr>
              <a:t>VLSI </a:t>
            </a:r>
            <a:r>
              <a:rPr lang="en-US" sz="1600">
                <a:solidFill>
                  <a:srgbClr val="0000FF"/>
                </a:solidFill>
                <a:latin typeface="Calibri"/>
              </a:rPr>
              <a:t>design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FF"/>
                </a:solidFill>
                <a:latin typeface="Calibri"/>
              </a:rPr>
              <a:t>Finance</a:t>
            </a:r>
            <a:endParaRPr lang="en-US" sz="1600">
              <a:latin typeface="+mn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537627" y="1024874"/>
            <a:ext cx="1124873" cy="10956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37627" y="2120507"/>
            <a:ext cx="2198052" cy="512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04609" y="244166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62500" y="844981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i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8" descr="http://www.rle.mit.edu/cua/highlights/wp-content/uploads/2014/04/atom_not_enoug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0958">
            <a:off x="3018394" y="5181211"/>
            <a:ext cx="1829149" cy="11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 bwMode="auto">
          <a:xfrm>
            <a:off x="439615" y="799269"/>
            <a:ext cx="8309142" cy="1766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4968" y="4317341"/>
            <a:ext cx="8163539" cy="1948988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smtClean="0">
                <a:solidFill>
                  <a:srgbClr val="C00000"/>
                </a:solidFill>
              </a:rPr>
              <a:t>Uses of a quantum network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000" dirty="0" smtClean="0"/>
              <a:t>Secret </a:t>
            </a:r>
            <a:r>
              <a:rPr lang="en-US" sz="2000" smtClean="0"/>
              <a:t>key generation: cryptography</a:t>
            </a:r>
            <a:endParaRPr lang="en-US" sz="2000" dirty="0" smtClean="0"/>
          </a:p>
          <a:p>
            <a:pPr lvl="2">
              <a:spcBef>
                <a:spcPts val="0"/>
              </a:spcBef>
            </a:pPr>
            <a:r>
              <a:rPr lang="en-US" sz="2000" smtClean="0"/>
              <a:t>Certifiable random number generation</a:t>
            </a:r>
          </a:p>
          <a:p>
            <a:pPr lvl="2">
              <a:spcBef>
                <a:spcPts val="0"/>
              </a:spcBef>
            </a:pPr>
            <a:r>
              <a:rPr lang="en-US" sz="2000" smtClean="0"/>
              <a:t>Quantum repeaters (“amplifiers”)</a:t>
            </a:r>
            <a:endParaRPr lang="en-US" sz="2000" dirty="0" smtClean="0"/>
          </a:p>
          <a:p>
            <a:pPr lvl="2">
              <a:spcBef>
                <a:spcPts val="0"/>
              </a:spcBef>
            </a:pPr>
            <a:r>
              <a:rPr lang="en-US" sz="2000" smtClean="0"/>
              <a:t>Distributed quantum entanglement for optimal decision making</a:t>
            </a:r>
          </a:p>
          <a:p>
            <a:pPr lvl="2">
              <a:spcBef>
                <a:spcPts val="0"/>
              </a:spcBef>
            </a:pPr>
            <a:r>
              <a:rPr lang="en-US" sz="2000" i="1" smtClean="0"/>
              <a:t>Large-scale quantum computing</a:t>
            </a:r>
            <a:endParaRPr lang="en-US" sz="2000" i="1" dirty="0" smtClean="0"/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560968" y="1752756"/>
            <a:ext cx="2106753" cy="909985"/>
            <a:chOff x="233737" y="5009593"/>
            <a:chExt cx="2633441" cy="1137481"/>
          </a:xfrm>
        </p:grpSpPr>
        <p:sp>
          <p:nvSpPr>
            <p:cNvPr id="38" name="Oval 37"/>
            <p:cNvSpPr/>
            <p:nvPr/>
          </p:nvSpPr>
          <p:spPr bwMode="auto">
            <a:xfrm>
              <a:off x="233737" y="5009593"/>
              <a:ext cx="2633441" cy="11374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99033" y="5224670"/>
              <a:ext cx="1708531" cy="670431"/>
              <a:chOff x="963936" y="4040443"/>
              <a:chExt cx="1708531" cy="67043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963936" y="4047282"/>
                <a:ext cx="351913" cy="663592"/>
                <a:chOff x="963936" y="4047282"/>
                <a:chExt cx="351913" cy="663592"/>
              </a:xfrm>
            </p:grpSpPr>
            <p:sp>
              <p:nvSpPr>
                <p:cNvPr id="6" name="Rectangle 5"/>
                <p:cNvSpPr/>
                <p:nvPr/>
              </p:nvSpPr>
              <p:spPr bwMode="auto">
                <a:xfrm>
                  <a:off x="1092690" y="4458397"/>
                  <a:ext cx="91803" cy="25247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" name="Donut 4"/>
                <p:cNvSpPr/>
                <p:nvPr/>
              </p:nvSpPr>
              <p:spPr bwMode="auto">
                <a:xfrm>
                  <a:off x="963936" y="4276806"/>
                  <a:ext cx="351913" cy="229524"/>
                </a:xfrm>
                <a:prstGeom prst="donu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" name="Up Arrow 3"/>
                <p:cNvSpPr/>
                <p:nvPr/>
              </p:nvSpPr>
              <p:spPr bwMode="auto">
                <a:xfrm>
                  <a:off x="1048089" y="4047282"/>
                  <a:ext cx="183606" cy="400893"/>
                </a:xfrm>
                <a:prstGeom prst="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420195" y="4043862"/>
                <a:ext cx="351913" cy="663592"/>
                <a:chOff x="963936" y="4047282"/>
                <a:chExt cx="351913" cy="663592"/>
              </a:xfrm>
            </p:grpSpPr>
            <p:sp>
              <p:nvSpPr>
                <p:cNvPr id="9" name="Rectangle 8"/>
                <p:cNvSpPr/>
                <p:nvPr/>
              </p:nvSpPr>
              <p:spPr bwMode="auto">
                <a:xfrm>
                  <a:off x="1092690" y="4458397"/>
                  <a:ext cx="91803" cy="25247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" name="Donut 9"/>
                <p:cNvSpPr/>
                <p:nvPr/>
              </p:nvSpPr>
              <p:spPr bwMode="auto">
                <a:xfrm>
                  <a:off x="963936" y="4276806"/>
                  <a:ext cx="351913" cy="229524"/>
                </a:xfrm>
                <a:prstGeom prst="donu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" name="Up Arrow 10"/>
                <p:cNvSpPr/>
                <p:nvPr/>
              </p:nvSpPr>
              <p:spPr bwMode="auto">
                <a:xfrm>
                  <a:off x="1048089" y="4047282"/>
                  <a:ext cx="183606" cy="400893"/>
                </a:xfrm>
                <a:prstGeom prst="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864295" y="4043863"/>
                <a:ext cx="351913" cy="663592"/>
                <a:chOff x="963936" y="4047282"/>
                <a:chExt cx="351913" cy="663592"/>
              </a:xfrm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1092690" y="4458397"/>
                  <a:ext cx="91803" cy="25247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" name="Donut 13"/>
                <p:cNvSpPr/>
                <p:nvPr/>
              </p:nvSpPr>
              <p:spPr bwMode="auto">
                <a:xfrm>
                  <a:off x="963936" y="4276806"/>
                  <a:ext cx="351913" cy="229524"/>
                </a:xfrm>
                <a:prstGeom prst="donu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" name="Up Arrow 14"/>
                <p:cNvSpPr/>
                <p:nvPr/>
              </p:nvSpPr>
              <p:spPr bwMode="auto">
                <a:xfrm>
                  <a:off x="1048089" y="4047282"/>
                  <a:ext cx="183606" cy="400893"/>
                </a:xfrm>
                <a:prstGeom prst="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320554" y="4040443"/>
                <a:ext cx="351913" cy="663592"/>
                <a:chOff x="963936" y="4047282"/>
                <a:chExt cx="351913" cy="663592"/>
              </a:xfrm>
            </p:grpSpPr>
            <p:sp>
              <p:nvSpPr>
                <p:cNvPr id="17" name="Rectangle 16"/>
                <p:cNvSpPr/>
                <p:nvPr/>
              </p:nvSpPr>
              <p:spPr bwMode="auto">
                <a:xfrm>
                  <a:off x="1092690" y="4458397"/>
                  <a:ext cx="91803" cy="25247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Donut 17"/>
                <p:cNvSpPr/>
                <p:nvPr/>
              </p:nvSpPr>
              <p:spPr bwMode="auto">
                <a:xfrm>
                  <a:off x="963936" y="4276806"/>
                  <a:ext cx="351913" cy="229524"/>
                </a:xfrm>
                <a:prstGeom prst="donu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Up Arrow 18"/>
                <p:cNvSpPr/>
                <p:nvPr/>
              </p:nvSpPr>
              <p:spPr bwMode="auto">
                <a:xfrm>
                  <a:off x="1048089" y="4047282"/>
                  <a:ext cx="183606" cy="400893"/>
                </a:xfrm>
                <a:prstGeom prst="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5910129" y="1749337"/>
            <a:ext cx="2106753" cy="909985"/>
            <a:chOff x="5863382" y="5006174"/>
            <a:chExt cx="2633441" cy="1137481"/>
          </a:xfrm>
        </p:grpSpPr>
        <p:sp>
          <p:nvSpPr>
            <p:cNvPr id="39" name="Oval 38"/>
            <p:cNvSpPr/>
            <p:nvPr/>
          </p:nvSpPr>
          <p:spPr bwMode="auto">
            <a:xfrm>
              <a:off x="5863382" y="5006174"/>
              <a:ext cx="2633441" cy="1137481"/>
            </a:xfrm>
            <a:prstGeom prst="ellipse">
              <a:avLst/>
            </a:prstGeom>
            <a:solidFill>
              <a:srgbClr val="FF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391008" y="5229042"/>
              <a:ext cx="1708531" cy="670431"/>
              <a:chOff x="963936" y="4040443"/>
              <a:chExt cx="1708531" cy="670431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963936" y="4047282"/>
                <a:ext cx="351913" cy="663592"/>
                <a:chOff x="963936" y="4047282"/>
                <a:chExt cx="351913" cy="663592"/>
              </a:xfrm>
            </p:grpSpPr>
            <p:sp>
              <p:nvSpPr>
                <p:cNvPr id="35" name="Rectangle 34"/>
                <p:cNvSpPr/>
                <p:nvPr/>
              </p:nvSpPr>
              <p:spPr bwMode="auto">
                <a:xfrm>
                  <a:off x="1092690" y="4458397"/>
                  <a:ext cx="91803" cy="25247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" name="Donut 35"/>
                <p:cNvSpPr/>
                <p:nvPr/>
              </p:nvSpPr>
              <p:spPr bwMode="auto">
                <a:xfrm>
                  <a:off x="963936" y="4276806"/>
                  <a:ext cx="351913" cy="229524"/>
                </a:xfrm>
                <a:prstGeom prst="donu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" name="Up Arrow 36"/>
                <p:cNvSpPr/>
                <p:nvPr/>
              </p:nvSpPr>
              <p:spPr bwMode="auto">
                <a:xfrm>
                  <a:off x="1048089" y="4047282"/>
                  <a:ext cx="183606" cy="400893"/>
                </a:xfrm>
                <a:prstGeom prst="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420195" y="4043862"/>
                <a:ext cx="351913" cy="663592"/>
                <a:chOff x="963936" y="4047282"/>
                <a:chExt cx="351913" cy="663592"/>
              </a:xfrm>
            </p:grpSpPr>
            <p:sp>
              <p:nvSpPr>
                <p:cNvPr id="32" name="Rectangle 31"/>
                <p:cNvSpPr/>
                <p:nvPr/>
              </p:nvSpPr>
              <p:spPr bwMode="auto">
                <a:xfrm>
                  <a:off x="1092690" y="4458397"/>
                  <a:ext cx="91803" cy="25247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" name="Donut 32"/>
                <p:cNvSpPr/>
                <p:nvPr/>
              </p:nvSpPr>
              <p:spPr bwMode="auto">
                <a:xfrm>
                  <a:off x="963936" y="4276806"/>
                  <a:ext cx="351913" cy="229524"/>
                </a:xfrm>
                <a:prstGeom prst="donu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" name="Up Arrow 33"/>
                <p:cNvSpPr/>
                <p:nvPr/>
              </p:nvSpPr>
              <p:spPr bwMode="auto">
                <a:xfrm>
                  <a:off x="1048089" y="4047282"/>
                  <a:ext cx="183606" cy="400893"/>
                </a:xfrm>
                <a:prstGeom prst="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864295" y="4043863"/>
                <a:ext cx="351913" cy="663592"/>
                <a:chOff x="963936" y="4047282"/>
                <a:chExt cx="351913" cy="663592"/>
              </a:xfrm>
            </p:grpSpPr>
            <p:sp>
              <p:nvSpPr>
                <p:cNvPr id="29" name="Rectangle 28"/>
                <p:cNvSpPr/>
                <p:nvPr/>
              </p:nvSpPr>
              <p:spPr bwMode="auto">
                <a:xfrm>
                  <a:off x="1092690" y="4458397"/>
                  <a:ext cx="91803" cy="25247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" name="Donut 29"/>
                <p:cNvSpPr/>
                <p:nvPr/>
              </p:nvSpPr>
              <p:spPr bwMode="auto">
                <a:xfrm>
                  <a:off x="963936" y="4276806"/>
                  <a:ext cx="351913" cy="229524"/>
                </a:xfrm>
                <a:prstGeom prst="donu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" name="Up Arrow 30"/>
                <p:cNvSpPr/>
                <p:nvPr/>
              </p:nvSpPr>
              <p:spPr bwMode="auto">
                <a:xfrm>
                  <a:off x="1048089" y="4047282"/>
                  <a:ext cx="183606" cy="400893"/>
                </a:xfrm>
                <a:prstGeom prst="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320554" y="4040443"/>
                <a:ext cx="351913" cy="663592"/>
                <a:chOff x="963936" y="4047282"/>
                <a:chExt cx="351913" cy="663592"/>
              </a:xfrm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1092690" y="4458397"/>
                  <a:ext cx="91803" cy="25247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" name="Donut 26"/>
                <p:cNvSpPr/>
                <p:nvPr/>
              </p:nvSpPr>
              <p:spPr bwMode="auto">
                <a:xfrm>
                  <a:off x="963936" y="4276806"/>
                  <a:ext cx="351913" cy="229524"/>
                </a:xfrm>
                <a:prstGeom prst="donu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" name="Up Arrow 27"/>
                <p:cNvSpPr/>
                <p:nvPr/>
              </p:nvSpPr>
              <p:spPr bwMode="auto">
                <a:xfrm>
                  <a:off x="1048089" y="4047282"/>
                  <a:ext cx="183606" cy="400893"/>
                </a:xfrm>
                <a:prstGeom prst="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42" name="TextBox 41"/>
          <p:cNvSpPr txBox="1"/>
          <p:nvPr/>
        </p:nvSpPr>
        <p:spPr>
          <a:xfrm>
            <a:off x="974193" y="134081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Location A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9835" y="1337393"/>
            <a:ext cx="127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Location B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5" name="Straight Arrow Connector 44"/>
          <p:cNvCxnSpPr>
            <a:endCxn id="38" idx="6"/>
          </p:cNvCxnSpPr>
          <p:nvPr/>
        </p:nvCxnSpPr>
        <p:spPr bwMode="auto">
          <a:xfrm flipH="1">
            <a:off x="2667721" y="2206645"/>
            <a:ext cx="1450940" cy="1104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endCxn id="39" idx="2"/>
          </p:cNvCxnSpPr>
          <p:nvPr/>
        </p:nvCxnSpPr>
        <p:spPr bwMode="auto">
          <a:xfrm>
            <a:off x="4667816" y="2195203"/>
            <a:ext cx="1242313" cy="9127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4242993" y="1937066"/>
            <a:ext cx="271804" cy="523554"/>
            <a:chOff x="4097830" y="5193157"/>
            <a:chExt cx="339755" cy="837053"/>
          </a:xfrm>
        </p:grpSpPr>
        <p:sp>
          <p:nvSpPr>
            <p:cNvPr id="55" name="Freeform 54"/>
            <p:cNvSpPr/>
            <p:nvPr/>
          </p:nvSpPr>
          <p:spPr>
            <a:xfrm>
              <a:off x="4097830" y="5196576"/>
              <a:ext cx="195146" cy="833634"/>
            </a:xfrm>
            <a:custGeom>
              <a:avLst/>
              <a:gdLst>
                <a:gd name="connsiteX0" fmla="*/ 156190 w 195146"/>
                <a:gd name="connsiteY0" fmla="*/ 0 h 833634"/>
                <a:gd name="connsiteX1" fmla="*/ 365 w 195146"/>
                <a:gd name="connsiteY1" fmla="*/ 218147 h 833634"/>
                <a:gd name="connsiteX2" fmla="*/ 195146 w 195146"/>
                <a:gd name="connsiteY2" fmla="*/ 584323 h 833634"/>
                <a:gd name="connsiteX3" fmla="*/ 365 w 195146"/>
                <a:gd name="connsiteY3" fmla="*/ 833634 h 83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46" h="833634">
                  <a:moveTo>
                    <a:pt x="156190" y="0"/>
                  </a:moveTo>
                  <a:cubicBezTo>
                    <a:pt x="75031" y="60380"/>
                    <a:pt x="-6128" y="120760"/>
                    <a:pt x="365" y="218147"/>
                  </a:cubicBezTo>
                  <a:cubicBezTo>
                    <a:pt x="6858" y="315534"/>
                    <a:pt x="195146" y="481742"/>
                    <a:pt x="195146" y="584323"/>
                  </a:cubicBezTo>
                  <a:cubicBezTo>
                    <a:pt x="195146" y="686904"/>
                    <a:pt x="365" y="833634"/>
                    <a:pt x="365" y="833634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242439" y="5193157"/>
              <a:ext cx="195146" cy="833634"/>
            </a:xfrm>
            <a:custGeom>
              <a:avLst/>
              <a:gdLst>
                <a:gd name="connsiteX0" fmla="*/ 156190 w 195146"/>
                <a:gd name="connsiteY0" fmla="*/ 0 h 833634"/>
                <a:gd name="connsiteX1" fmla="*/ 365 w 195146"/>
                <a:gd name="connsiteY1" fmla="*/ 218147 h 833634"/>
                <a:gd name="connsiteX2" fmla="*/ 195146 w 195146"/>
                <a:gd name="connsiteY2" fmla="*/ 584323 h 833634"/>
                <a:gd name="connsiteX3" fmla="*/ 365 w 195146"/>
                <a:gd name="connsiteY3" fmla="*/ 833634 h 83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46" h="833634">
                  <a:moveTo>
                    <a:pt x="156190" y="0"/>
                  </a:moveTo>
                  <a:cubicBezTo>
                    <a:pt x="75031" y="60380"/>
                    <a:pt x="-6128" y="120760"/>
                    <a:pt x="365" y="218147"/>
                  </a:cubicBezTo>
                  <a:cubicBezTo>
                    <a:pt x="6858" y="315534"/>
                    <a:pt x="195146" y="481742"/>
                    <a:pt x="195146" y="584323"/>
                  </a:cubicBezTo>
                  <a:cubicBezTo>
                    <a:pt x="195146" y="686904"/>
                    <a:pt x="365" y="833634"/>
                    <a:pt x="365" y="833634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366613" y="1248300"/>
            <a:ext cx="2121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Distance L</a:t>
            </a:r>
          </a:p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(0.1m – 10,000km)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22777" y="1840504"/>
            <a:ext cx="8358614" cy="2252712"/>
            <a:chOff x="222777" y="1544659"/>
            <a:chExt cx="8358614" cy="2252712"/>
          </a:xfrm>
        </p:grpSpPr>
        <p:grpSp>
          <p:nvGrpSpPr>
            <p:cNvPr id="103" name="Group 102"/>
            <p:cNvGrpSpPr/>
            <p:nvPr/>
          </p:nvGrpSpPr>
          <p:grpSpPr>
            <a:xfrm>
              <a:off x="222777" y="1544659"/>
              <a:ext cx="8358614" cy="2252712"/>
              <a:chOff x="222777" y="1544659"/>
              <a:chExt cx="8358614" cy="225271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22777" y="2635665"/>
                <a:ext cx="3381656" cy="909985"/>
                <a:chOff x="874897" y="2589897"/>
                <a:chExt cx="3381656" cy="909985"/>
              </a:xfrm>
            </p:grpSpPr>
            <p:grpSp>
              <p:nvGrpSpPr>
                <p:cNvPr id="75" name="Group 74"/>
                <p:cNvGrpSpPr>
                  <a:grpSpLocks noChangeAspect="1"/>
                </p:cNvGrpSpPr>
                <p:nvPr/>
              </p:nvGrpSpPr>
              <p:grpSpPr>
                <a:xfrm>
                  <a:off x="2149800" y="2589897"/>
                  <a:ext cx="2106753" cy="909985"/>
                  <a:chOff x="5863382" y="5006174"/>
                  <a:chExt cx="2633441" cy="1137481"/>
                </a:xfrm>
              </p:grpSpPr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5863382" y="5006174"/>
                    <a:ext cx="2633441" cy="1137481"/>
                  </a:xfrm>
                  <a:prstGeom prst="ellipse">
                    <a:avLst/>
                  </a:prstGeom>
                  <a:solidFill>
                    <a:srgbClr val="FF9966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77" name="Group 76"/>
                  <p:cNvGrpSpPr/>
                  <p:nvPr/>
                </p:nvGrpSpPr>
                <p:grpSpPr>
                  <a:xfrm>
                    <a:off x="6391008" y="5229042"/>
                    <a:ext cx="1708531" cy="670431"/>
                    <a:chOff x="963936" y="4040443"/>
                    <a:chExt cx="1708531" cy="670431"/>
                  </a:xfrm>
                </p:grpSpPr>
                <p:grpSp>
                  <p:nvGrpSpPr>
                    <p:cNvPr id="78" name="Group 77"/>
                    <p:cNvGrpSpPr/>
                    <p:nvPr/>
                  </p:nvGrpSpPr>
                  <p:grpSpPr>
                    <a:xfrm>
                      <a:off x="963936" y="4047282"/>
                      <a:ext cx="351913" cy="663592"/>
                      <a:chOff x="963936" y="4047282"/>
                      <a:chExt cx="351913" cy="663592"/>
                    </a:xfrm>
                  </p:grpSpPr>
                  <p:sp>
                    <p:nvSpPr>
                      <p:cNvPr id="91" name="Rectangle 90"/>
                      <p:cNvSpPr/>
                      <p:nvPr/>
                    </p:nvSpPr>
                    <p:spPr bwMode="auto">
                      <a:xfrm>
                        <a:off x="1092690" y="4458397"/>
                        <a:ext cx="91803" cy="25247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92" name="Donut 91"/>
                      <p:cNvSpPr/>
                      <p:nvPr/>
                    </p:nvSpPr>
                    <p:spPr bwMode="auto">
                      <a:xfrm>
                        <a:off x="963936" y="4276806"/>
                        <a:ext cx="351913" cy="229524"/>
                      </a:xfrm>
                      <a:prstGeom prst="donut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93" name="Up Arrow 92"/>
                      <p:cNvSpPr/>
                      <p:nvPr/>
                    </p:nvSpPr>
                    <p:spPr bwMode="auto">
                      <a:xfrm>
                        <a:off x="1048089" y="4047282"/>
                        <a:ext cx="183606" cy="400893"/>
                      </a:xfrm>
                      <a:prstGeom prst="upArrow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1420195" y="4043862"/>
                      <a:ext cx="351913" cy="663592"/>
                      <a:chOff x="963936" y="4047282"/>
                      <a:chExt cx="351913" cy="663592"/>
                    </a:xfrm>
                  </p:grpSpPr>
                  <p:sp>
                    <p:nvSpPr>
                      <p:cNvPr id="88" name="Rectangle 87"/>
                      <p:cNvSpPr/>
                      <p:nvPr/>
                    </p:nvSpPr>
                    <p:spPr bwMode="auto">
                      <a:xfrm>
                        <a:off x="1092690" y="4458397"/>
                        <a:ext cx="91803" cy="25247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9" name="Donut 88"/>
                      <p:cNvSpPr/>
                      <p:nvPr/>
                    </p:nvSpPr>
                    <p:spPr bwMode="auto">
                      <a:xfrm>
                        <a:off x="963936" y="4276806"/>
                        <a:ext cx="351913" cy="229524"/>
                      </a:xfrm>
                      <a:prstGeom prst="donut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90" name="Up Arrow 89"/>
                      <p:cNvSpPr/>
                      <p:nvPr/>
                    </p:nvSpPr>
                    <p:spPr bwMode="auto">
                      <a:xfrm>
                        <a:off x="1048089" y="4047282"/>
                        <a:ext cx="183606" cy="400893"/>
                      </a:xfrm>
                      <a:prstGeom prst="upArrow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80" name="Group 79"/>
                    <p:cNvGrpSpPr/>
                    <p:nvPr/>
                  </p:nvGrpSpPr>
                  <p:grpSpPr>
                    <a:xfrm>
                      <a:off x="1864295" y="4043863"/>
                      <a:ext cx="351913" cy="663592"/>
                      <a:chOff x="963936" y="4047282"/>
                      <a:chExt cx="351913" cy="663592"/>
                    </a:xfrm>
                  </p:grpSpPr>
                  <p:sp>
                    <p:nvSpPr>
                      <p:cNvPr id="85" name="Rectangle 84"/>
                      <p:cNvSpPr/>
                      <p:nvPr/>
                    </p:nvSpPr>
                    <p:spPr bwMode="auto">
                      <a:xfrm>
                        <a:off x="1092690" y="4458397"/>
                        <a:ext cx="91803" cy="25247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6" name="Donut 85"/>
                      <p:cNvSpPr/>
                      <p:nvPr/>
                    </p:nvSpPr>
                    <p:spPr bwMode="auto">
                      <a:xfrm>
                        <a:off x="963936" y="4276806"/>
                        <a:ext cx="351913" cy="229524"/>
                      </a:xfrm>
                      <a:prstGeom prst="donut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7" name="Up Arrow 86"/>
                      <p:cNvSpPr/>
                      <p:nvPr/>
                    </p:nvSpPr>
                    <p:spPr bwMode="auto">
                      <a:xfrm>
                        <a:off x="1048089" y="4047282"/>
                        <a:ext cx="183606" cy="400893"/>
                      </a:xfrm>
                      <a:prstGeom prst="upArrow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>
                      <a:off x="2320554" y="4040443"/>
                      <a:ext cx="351913" cy="663592"/>
                      <a:chOff x="963936" y="4047282"/>
                      <a:chExt cx="351913" cy="663592"/>
                    </a:xfrm>
                  </p:grpSpPr>
                  <p:sp>
                    <p:nvSpPr>
                      <p:cNvPr id="82" name="Rectangle 81"/>
                      <p:cNvSpPr/>
                      <p:nvPr/>
                    </p:nvSpPr>
                    <p:spPr bwMode="auto">
                      <a:xfrm>
                        <a:off x="1092690" y="4458397"/>
                        <a:ext cx="91803" cy="25247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3" name="Donut 82"/>
                      <p:cNvSpPr/>
                      <p:nvPr/>
                    </p:nvSpPr>
                    <p:spPr bwMode="auto">
                      <a:xfrm>
                        <a:off x="963936" y="4276806"/>
                        <a:ext cx="351913" cy="229524"/>
                      </a:xfrm>
                      <a:prstGeom prst="donut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4" name="Up Arrow 83"/>
                      <p:cNvSpPr/>
                      <p:nvPr/>
                    </p:nvSpPr>
                    <p:spPr bwMode="auto">
                      <a:xfrm>
                        <a:off x="1048089" y="4047282"/>
                        <a:ext cx="183606" cy="400893"/>
                      </a:xfrm>
                      <a:prstGeom prst="upArrow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94" name="TextBox 93"/>
                <p:cNvSpPr txBox="1"/>
                <p:nvPr/>
              </p:nvSpPr>
              <p:spPr>
                <a:xfrm>
                  <a:off x="874897" y="2890770"/>
                  <a:ext cx="12882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8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Location C</a:t>
                  </a:r>
                  <a:endParaRPr lang="en-US" sz="1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5193033" y="2887386"/>
                <a:ext cx="3388358" cy="909985"/>
                <a:chOff x="5170152" y="2807293"/>
                <a:chExt cx="3388358" cy="909985"/>
              </a:xfrm>
            </p:grpSpPr>
            <p:grpSp>
              <p:nvGrpSpPr>
                <p:cNvPr id="51" name="Group 50"/>
                <p:cNvGrpSpPr>
                  <a:grpSpLocks noChangeAspect="1"/>
                </p:cNvGrpSpPr>
                <p:nvPr/>
              </p:nvGrpSpPr>
              <p:grpSpPr>
                <a:xfrm>
                  <a:off x="5170152" y="2807293"/>
                  <a:ext cx="2106753" cy="909985"/>
                  <a:chOff x="5863382" y="5006174"/>
                  <a:chExt cx="2633441" cy="1137481"/>
                </a:xfrm>
              </p:grpSpPr>
              <p:sp>
                <p:nvSpPr>
                  <p:cNvPr id="52" name="Oval 51"/>
                  <p:cNvSpPr/>
                  <p:nvPr/>
                </p:nvSpPr>
                <p:spPr bwMode="auto">
                  <a:xfrm>
                    <a:off x="5863382" y="5006174"/>
                    <a:ext cx="2633441" cy="1137481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6391008" y="5229042"/>
                    <a:ext cx="1708531" cy="670431"/>
                    <a:chOff x="963936" y="4040443"/>
                    <a:chExt cx="1708531" cy="670431"/>
                  </a:xfrm>
                </p:grpSpPr>
                <p:grpSp>
                  <p:nvGrpSpPr>
                    <p:cNvPr id="54" name="Group 53"/>
                    <p:cNvGrpSpPr/>
                    <p:nvPr/>
                  </p:nvGrpSpPr>
                  <p:grpSpPr>
                    <a:xfrm>
                      <a:off x="963936" y="4047282"/>
                      <a:ext cx="351913" cy="663592"/>
                      <a:chOff x="963936" y="4047282"/>
                      <a:chExt cx="351913" cy="663592"/>
                    </a:xfrm>
                  </p:grpSpPr>
                  <p:sp>
                    <p:nvSpPr>
                      <p:cNvPr id="72" name="Rectangle 71"/>
                      <p:cNvSpPr/>
                      <p:nvPr/>
                    </p:nvSpPr>
                    <p:spPr bwMode="auto">
                      <a:xfrm>
                        <a:off x="1092690" y="4458397"/>
                        <a:ext cx="91803" cy="25247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3" name="Donut 72"/>
                      <p:cNvSpPr/>
                      <p:nvPr/>
                    </p:nvSpPr>
                    <p:spPr bwMode="auto">
                      <a:xfrm>
                        <a:off x="963936" y="4276806"/>
                        <a:ext cx="351913" cy="229524"/>
                      </a:xfrm>
                      <a:prstGeom prst="donut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4" name="Up Arrow 73"/>
                      <p:cNvSpPr/>
                      <p:nvPr/>
                    </p:nvSpPr>
                    <p:spPr bwMode="auto">
                      <a:xfrm>
                        <a:off x="1048089" y="4047282"/>
                        <a:ext cx="183606" cy="400893"/>
                      </a:xfrm>
                      <a:prstGeom prst="upArrow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1420195" y="4043862"/>
                      <a:ext cx="351913" cy="663592"/>
                      <a:chOff x="963936" y="4047282"/>
                      <a:chExt cx="351913" cy="663592"/>
                    </a:xfrm>
                  </p:grpSpPr>
                  <p:sp>
                    <p:nvSpPr>
                      <p:cNvPr id="69" name="Rectangle 68"/>
                      <p:cNvSpPr/>
                      <p:nvPr/>
                    </p:nvSpPr>
                    <p:spPr bwMode="auto">
                      <a:xfrm>
                        <a:off x="1092690" y="4458397"/>
                        <a:ext cx="91803" cy="25247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0" name="Donut 69"/>
                      <p:cNvSpPr/>
                      <p:nvPr/>
                    </p:nvSpPr>
                    <p:spPr bwMode="auto">
                      <a:xfrm>
                        <a:off x="963936" y="4276806"/>
                        <a:ext cx="351913" cy="229524"/>
                      </a:xfrm>
                      <a:prstGeom prst="donut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1" name="Up Arrow 70"/>
                      <p:cNvSpPr/>
                      <p:nvPr/>
                    </p:nvSpPr>
                    <p:spPr bwMode="auto">
                      <a:xfrm>
                        <a:off x="1048089" y="4047282"/>
                        <a:ext cx="183606" cy="400893"/>
                      </a:xfrm>
                      <a:prstGeom prst="upArrow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61" name="Group 60"/>
                    <p:cNvGrpSpPr/>
                    <p:nvPr/>
                  </p:nvGrpSpPr>
                  <p:grpSpPr>
                    <a:xfrm>
                      <a:off x="1864295" y="4043863"/>
                      <a:ext cx="351913" cy="663592"/>
                      <a:chOff x="963936" y="4047282"/>
                      <a:chExt cx="351913" cy="663592"/>
                    </a:xfrm>
                  </p:grpSpPr>
                  <p:sp>
                    <p:nvSpPr>
                      <p:cNvPr id="66" name="Rectangle 65"/>
                      <p:cNvSpPr/>
                      <p:nvPr/>
                    </p:nvSpPr>
                    <p:spPr bwMode="auto">
                      <a:xfrm>
                        <a:off x="1092690" y="4458397"/>
                        <a:ext cx="91803" cy="25247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67" name="Donut 66"/>
                      <p:cNvSpPr/>
                      <p:nvPr/>
                    </p:nvSpPr>
                    <p:spPr bwMode="auto">
                      <a:xfrm>
                        <a:off x="963936" y="4276806"/>
                        <a:ext cx="351913" cy="229524"/>
                      </a:xfrm>
                      <a:prstGeom prst="donut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68" name="Up Arrow 67"/>
                      <p:cNvSpPr/>
                      <p:nvPr/>
                    </p:nvSpPr>
                    <p:spPr bwMode="auto">
                      <a:xfrm>
                        <a:off x="1048089" y="4047282"/>
                        <a:ext cx="183606" cy="400893"/>
                      </a:xfrm>
                      <a:prstGeom prst="upArrow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2320554" y="4040443"/>
                      <a:ext cx="351913" cy="663592"/>
                      <a:chOff x="963936" y="4047282"/>
                      <a:chExt cx="351913" cy="663592"/>
                    </a:xfrm>
                  </p:grpSpPr>
                  <p:sp>
                    <p:nvSpPr>
                      <p:cNvPr id="63" name="Rectangle 62"/>
                      <p:cNvSpPr/>
                      <p:nvPr/>
                    </p:nvSpPr>
                    <p:spPr bwMode="auto">
                      <a:xfrm>
                        <a:off x="1092690" y="4458397"/>
                        <a:ext cx="91803" cy="25247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64" name="Donut 63"/>
                      <p:cNvSpPr/>
                      <p:nvPr/>
                    </p:nvSpPr>
                    <p:spPr bwMode="auto">
                      <a:xfrm>
                        <a:off x="963936" y="4276806"/>
                        <a:ext cx="351913" cy="229524"/>
                      </a:xfrm>
                      <a:prstGeom prst="donut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65" name="Up Arrow 64"/>
                      <p:cNvSpPr/>
                      <p:nvPr/>
                    </p:nvSpPr>
                    <p:spPr bwMode="auto">
                      <a:xfrm>
                        <a:off x="1048089" y="4047282"/>
                        <a:ext cx="183606" cy="400893"/>
                      </a:xfrm>
                      <a:prstGeom prst="upArrow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800" smtClean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95" name="TextBox 94"/>
                <p:cNvSpPr txBox="1"/>
                <p:nvPr/>
              </p:nvSpPr>
              <p:spPr>
                <a:xfrm>
                  <a:off x="7270289" y="3047539"/>
                  <a:ext cx="12882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8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Location D</a:t>
                  </a:r>
                  <a:endParaRPr lang="en-US" sz="1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96" name="Straight Arrow Connector 95"/>
              <p:cNvCxnSpPr/>
              <p:nvPr/>
            </p:nvCxnSpPr>
            <p:spPr bwMode="auto">
              <a:xfrm flipH="1" flipV="1">
                <a:off x="4725020" y="2437129"/>
                <a:ext cx="606358" cy="59498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dbl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99" name="Straight Arrow Connector 98"/>
              <p:cNvCxnSpPr>
                <a:stCxn id="76" idx="0"/>
              </p:cNvCxnSpPr>
              <p:nvPr/>
            </p:nvCxnSpPr>
            <p:spPr bwMode="auto">
              <a:xfrm flipV="1">
                <a:off x="2551057" y="2219733"/>
                <a:ext cx="1784978" cy="4159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dbl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97" name="Cloud 96"/>
              <p:cNvSpPr/>
              <p:nvPr/>
            </p:nvSpPr>
            <p:spPr bwMode="auto">
              <a:xfrm>
                <a:off x="3306369" y="1544659"/>
                <a:ext cx="2036449" cy="1395913"/>
              </a:xfrm>
              <a:prstGeom prst="clou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655495" y="1854401"/>
              <a:ext cx="13751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Quantum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0" name="Rectangle 2"/>
          <p:cNvSpPr>
            <a:spLocks noChangeArrowheads="1"/>
          </p:cNvSpPr>
          <p:nvPr/>
        </p:nvSpPr>
        <p:spPr bwMode="auto">
          <a:xfrm>
            <a:off x="251184" y="306827"/>
            <a:ext cx="84356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u="sng" smtClean="0">
                <a:solidFill>
                  <a:srgbClr val="000000"/>
                </a:solidFill>
                <a:latin typeface="Calibri" panose="020F0502020204030204" pitchFamily="34" charset="0"/>
              </a:rPr>
              <a:t>Application 5: Quantum Networks</a:t>
            </a:r>
          </a:p>
        </p:txBody>
      </p:sp>
    </p:spTree>
    <p:extLst>
      <p:ext uri="{BB962C8B-B14F-4D97-AF65-F5344CB8AC3E}">
        <p14:creationId xmlns:p14="http://schemas.microsoft.com/office/powerpoint/2010/main" val="31084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312F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C00000"/>
          </a:solidFill>
          <a:headEnd type="none"/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312F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2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56632</TotalTime>
  <Words>726</Words>
  <Application>Microsoft Office PowerPoint</Application>
  <PresentationFormat>On-screen Show (4:3)</PresentationFormat>
  <Paragraphs>191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Times New Roman</vt:lpstr>
      <vt:lpstr>Trebuchet MS</vt:lpstr>
      <vt:lpstr>Verdana</vt:lpstr>
      <vt:lpstr>1_Office Theme</vt:lpstr>
      <vt:lpstr>Custom Design</vt:lpstr>
      <vt:lpstr>2_Office Theme</vt:lpstr>
      <vt:lpstr>Equation</vt:lpstr>
      <vt:lpstr>Quantum Computation and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 of 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monroe</dc:creator>
  <cp:lastModifiedBy>C Monroe</cp:lastModifiedBy>
  <cp:revision>983</cp:revision>
  <cp:lastPrinted>2001-05-08T04:23:11Z</cp:lastPrinted>
  <dcterms:created xsi:type="dcterms:W3CDTF">2001-05-03T16:28:54Z</dcterms:created>
  <dcterms:modified xsi:type="dcterms:W3CDTF">2016-02-25T17:57:15Z</dcterms:modified>
</cp:coreProperties>
</file>