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53" r:id="rId1"/>
    <p:sldMasterId id="2147484215" r:id="rId2"/>
    <p:sldMasterId id="2147484265" r:id="rId3"/>
    <p:sldMasterId id="2147484460" r:id="rId4"/>
    <p:sldMasterId id="2147484485" r:id="rId5"/>
    <p:sldMasterId id="2147484523" r:id="rId6"/>
    <p:sldMasterId id="2147484535" r:id="rId7"/>
    <p:sldMasterId id="2147484547" r:id="rId8"/>
    <p:sldMasterId id="2147484559" r:id="rId9"/>
    <p:sldMasterId id="2147484573" r:id="rId10"/>
    <p:sldMasterId id="2147484585" r:id="rId11"/>
    <p:sldMasterId id="2147484621" r:id="rId12"/>
  </p:sldMasterIdLst>
  <p:notesMasterIdLst>
    <p:notesMasterId r:id="rId65"/>
  </p:notesMasterIdLst>
  <p:handoutMasterIdLst>
    <p:handoutMasterId r:id="rId66"/>
  </p:handoutMasterIdLst>
  <p:sldIdLst>
    <p:sldId id="1572" r:id="rId13"/>
    <p:sldId id="1582" r:id="rId14"/>
    <p:sldId id="1583" r:id="rId15"/>
    <p:sldId id="1584" r:id="rId16"/>
    <p:sldId id="1585" r:id="rId17"/>
    <p:sldId id="1587" r:id="rId18"/>
    <p:sldId id="1515" r:id="rId19"/>
    <p:sldId id="1588" r:id="rId20"/>
    <p:sldId id="1589" r:id="rId21"/>
    <p:sldId id="1590" r:id="rId22"/>
    <p:sldId id="1591" r:id="rId23"/>
    <p:sldId id="1609" r:id="rId24"/>
    <p:sldId id="1592" r:id="rId25"/>
    <p:sldId id="1625" r:id="rId26"/>
    <p:sldId id="1626" r:id="rId27"/>
    <p:sldId id="1627" r:id="rId28"/>
    <p:sldId id="1628" r:id="rId29"/>
    <p:sldId id="1629" r:id="rId30"/>
    <p:sldId id="1630" r:id="rId31"/>
    <p:sldId id="1631" r:id="rId32"/>
    <p:sldId id="1632" r:id="rId33"/>
    <p:sldId id="1633" r:id="rId34"/>
    <p:sldId id="1634" r:id="rId35"/>
    <p:sldId id="1635" r:id="rId36"/>
    <p:sldId id="1636" r:id="rId37"/>
    <p:sldId id="1593" r:id="rId38"/>
    <p:sldId id="1594" r:id="rId39"/>
    <p:sldId id="1652" r:id="rId40"/>
    <p:sldId id="1654" r:id="rId41"/>
    <p:sldId id="1551" r:id="rId42"/>
    <p:sldId id="1552" r:id="rId43"/>
    <p:sldId id="1518" r:id="rId44"/>
    <p:sldId id="1553" r:id="rId45"/>
    <p:sldId id="1531" r:id="rId46"/>
    <p:sldId id="1610" r:id="rId47"/>
    <p:sldId id="1611" r:id="rId48"/>
    <p:sldId id="1578" r:id="rId49"/>
    <p:sldId id="1612" r:id="rId50"/>
    <p:sldId id="1656" r:id="rId51"/>
    <p:sldId id="1657" r:id="rId52"/>
    <p:sldId id="1660" r:id="rId53"/>
    <p:sldId id="1638" r:id="rId54"/>
    <p:sldId id="1639" r:id="rId55"/>
    <p:sldId id="1658" r:id="rId56"/>
    <p:sldId id="1661" r:id="rId57"/>
    <p:sldId id="1662" r:id="rId58"/>
    <p:sldId id="1640" r:id="rId59"/>
    <p:sldId id="1641" r:id="rId60"/>
    <p:sldId id="1643" r:id="rId61"/>
    <p:sldId id="1642" r:id="rId62"/>
    <p:sldId id="1645" r:id="rId63"/>
    <p:sldId id="1647" r:id="rId64"/>
  </p:sldIdLst>
  <p:sldSz cx="9144000" cy="6858000" type="screen4x3"/>
  <p:notesSz cx="6951663" cy="9242425"/>
  <p:defaultTextStyle>
    <a:defPPr>
      <a:defRPr lang="en-US"/>
    </a:defPPr>
    <a:lvl1pPr algn="l" rtl="0" eaLnBrk="0" fontAlgn="base" hangingPunct="0">
      <a:spcBef>
        <a:spcPct val="0"/>
      </a:spcBef>
      <a:spcAft>
        <a:spcPct val="0"/>
      </a:spcAft>
      <a:defRPr sz="2000" kern="1200">
        <a:solidFill>
          <a:schemeClr val="tx1"/>
        </a:solidFill>
        <a:latin typeface="Trebuchet MS" pitchFamily="34" charset="0"/>
        <a:ea typeface="+mn-ea"/>
        <a:cs typeface="+mn-cs"/>
      </a:defRPr>
    </a:lvl1pPr>
    <a:lvl2pPr marL="457200" algn="l" rtl="0" eaLnBrk="0" fontAlgn="base" hangingPunct="0">
      <a:spcBef>
        <a:spcPct val="0"/>
      </a:spcBef>
      <a:spcAft>
        <a:spcPct val="0"/>
      </a:spcAft>
      <a:defRPr sz="2000" kern="1200">
        <a:solidFill>
          <a:schemeClr val="tx1"/>
        </a:solidFill>
        <a:latin typeface="Trebuchet MS" pitchFamily="34" charset="0"/>
        <a:ea typeface="+mn-ea"/>
        <a:cs typeface="+mn-cs"/>
      </a:defRPr>
    </a:lvl2pPr>
    <a:lvl3pPr marL="914400" algn="l" rtl="0" eaLnBrk="0" fontAlgn="base" hangingPunct="0">
      <a:spcBef>
        <a:spcPct val="0"/>
      </a:spcBef>
      <a:spcAft>
        <a:spcPct val="0"/>
      </a:spcAft>
      <a:defRPr sz="2000" kern="1200">
        <a:solidFill>
          <a:schemeClr val="tx1"/>
        </a:solidFill>
        <a:latin typeface="Trebuchet MS"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Trebuchet MS"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Trebuchet MS" pitchFamily="34" charset="0"/>
        <a:ea typeface="+mn-ea"/>
        <a:cs typeface="+mn-cs"/>
      </a:defRPr>
    </a:lvl5pPr>
    <a:lvl6pPr marL="2286000" algn="l" defTabSz="914400" rtl="0" eaLnBrk="1" latinLnBrk="0" hangingPunct="1">
      <a:defRPr sz="2000" kern="1200">
        <a:solidFill>
          <a:schemeClr val="tx1"/>
        </a:solidFill>
        <a:latin typeface="Trebuchet MS" pitchFamily="34" charset="0"/>
        <a:ea typeface="+mn-ea"/>
        <a:cs typeface="+mn-cs"/>
      </a:defRPr>
    </a:lvl6pPr>
    <a:lvl7pPr marL="2743200" algn="l" defTabSz="914400" rtl="0" eaLnBrk="1" latinLnBrk="0" hangingPunct="1">
      <a:defRPr sz="2000" kern="1200">
        <a:solidFill>
          <a:schemeClr val="tx1"/>
        </a:solidFill>
        <a:latin typeface="Trebuchet MS" pitchFamily="34" charset="0"/>
        <a:ea typeface="+mn-ea"/>
        <a:cs typeface="+mn-cs"/>
      </a:defRPr>
    </a:lvl7pPr>
    <a:lvl8pPr marL="3200400" algn="l" defTabSz="914400" rtl="0" eaLnBrk="1" latinLnBrk="0" hangingPunct="1">
      <a:defRPr sz="2000" kern="1200">
        <a:solidFill>
          <a:schemeClr val="tx1"/>
        </a:solidFill>
        <a:latin typeface="Trebuchet MS" pitchFamily="34" charset="0"/>
        <a:ea typeface="+mn-ea"/>
        <a:cs typeface="+mn-cs"/>
      </a:defRPr>
    </a:lvl8pPr>
    <a:lvl9pPr marL="3657600" algn="l" defTabSz="914400" rtl="0" eaLnBrk="1" latinLnBrk="0" hangingPunct="1">
      <a:defRPr sz="2000"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00CC00"/>
    <a:srgbClr val="FF0000"/>
    <a:srgbClr val="CC3300"/>
    <a:srgbClr val="000000"/>
    <a:srgbClr val="0B0B0B"/>
    <a:srgbClr val="0A0A0A"/>
    <a:srgbClr val="111111"/>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8510" autoAdjust="0"/>
    <p:restoredTop sz="87605" autoAdjust="0"/>
  </p:normalViewPr>
  <p:slideViewPr>
    <p:cSldViewPr snapToGrid="0">
      <p:cViewPr varScale="1">
        <p:scale>
          <a:sx n="72" d="100"/>
          <a:sy n="72" d="100"/>
        </p:scale>
        <p:origin x="-235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57" d="100"/>
          <a:sy n="57" d="100"/>
        </p:scale>
        <p:origin x="-2448" y="-90"/>
      </p:cViewPr>
      <p:guideLst>
        <p:guide orient="horz" pos="2911"/>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463550" y="0"/>
            <a:ext cx="6024563" cy="846138"/>
          </a:xfrm>
          <a:prstGeom prst="rect">
            <a:avLst/>
          </a:prstGeom>
          <a:solidFill>
            <a:srgbClr val="FFFF00"/>
          </a:solidFill>
          <a:ln w="9525">
            <a:solidFill>
              <a:schemeClr val="tx1"/>
            </a:solidFill>
            <a:miter lim="800000"/>
            <a:headEnd/>
            <a:tailEnd/>
          </a:ln>
          <a:effectLst/>
        </p:spPr>
        <p:txBody>
          <a:bodyPr vert="horz" wrap="square" lIns="91547" tIns="45773" rIns="91547" bIns="45773" numCol="1" anchor="t" anchorCtr="0" compatLnSpc="1">
            <a:prstTxWarp prst="textNoShape">
              <a:avLst/>
            </a:prstTxWarp>
          </a:bodyPr>
          <a:lstStyle>
            <a:lvl1pPr algn="ctr" defTabSz="915988">
              <a:defRPr sz="2400">
                <a:latin typeface="Times New Roman" pitchFamily="18" charset="0"/>
              </a:defRPr>
            </a:lvl1pPr>
          </a:lstStyle>
          <a:p>
            <a:pPr>
              <a:defRPr/>
            </a:pPr>
            <a:r>
              <a:rPr lang="en-US"/>
              <a:t>Decoherence of Fock and Cat states </a:t>
            </a:r>
          </a:p>
          <a:p>
            <a:pPr>
              <a:defRPr/>
            </a:pPr>
            <a:r>
              <a:rPr lang="en-US"/>
              <a:t>into various reservoirs</a:t>
            </a:r>
            <a:endParaRPr lang="en-US" sz="1400"/>
          </a:p>
        </p:txBody>
      </p:sp>
    </p:spTree>
    <p:extLst>
      <p:ext uri="{BB962C8B-B14F-4D97-AF65-F5344CB8AC3E}">
        <p14:creationId xmlns:p14="http://schemas.microsoft.com/office/powerpoint/2010/main" val="268259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13075" cy="461963"/>
          </a:xfrm>
          <a:prstGeom prst="rect">
            <a:avLst/>
          </a:prstGeom>
          <a:noFill/>
          <a:ln w="9525">
            <a:noFill/>
            <a:miter lim="800000"/>
            <a:headEnd/>
            <a:tailEnd/>
          </a:ln>
          <a:effectLst/>
        </p:spPr>
        <p:txBody>
          <a:bodyPr vert="horz" wrap="square" lIns="91547" tIns="45773" rIns="91547" bIns="45773" numCol="1" anchor="t" anchorCtr="0" compatLnSpc="1">
            <a:prstTxWarp prst="textNoShape">
              <a:avLst/>
            </a:prstTxWarp>
          </a:bodyPr>
          <a:lstStyle>
            <a:lvl1pPr defTabSz="915988">
              <a:defRPr sz="1200">
                <a:latin typeface="Times New Roman" pitchFamily="18" charset="0"/>
              </a:defRPr>
            </a:lvl1pPr>
          </a:lstStyle>
          <a:p>
            <a:pPr>
              <a:defRPr/>
            </a:pPr>
            <a:endParaRPr lang="en-US"/>
          </a:p>
        </p:txBody>
      </p:sp>
      <p:sp>
        <p:nvSpPr>
          <p:cNvPr id="12291" name="Rectangle 3"/>
          <p:cNvSpPr>
            <a:spLocks noGrp="1" noChangeArrowheads="1"/>
          </p:cNvSpPr>
          <p:nvPr>
            <p:ph type="dt" idx="1"/>
          </p:nvPr>
        </p:nvSpPr>
        <p:spPr bwMode="auto">
          <a:xfrm>
            <a:off x="3938588" y="0"/>
            <a:ext cx="3013075" cy="461963"/>
          </a:xfrm>
          <a:prstGeom prst="rect">
            <a:avLst/>
          </a:prstGeom>
          <a:noFill/>
          <a:ln w="9525">
            <a:noFill/>
            <a:miter lim="800000"/>
            <a:headEnd/>
            <a:tailEnd/>
          </a:ln>
          <a:effectLst/>
        </p:spPr>
        <p:txBody>
          <a:bodyPr vert="horz" wrap="square" lIns="91547" tIns="45773" rIns="91547" bIns="45773" numCol="1" anchor="t" anchorCtr="0" compatLnSpc="1">
            <a:prstTxWarp prst="textNoShape">
              <a:avLst/>
            </a:prstTxWarp>
          </a:bodyPr>
          <a:lstStyle>
            <a:lvl1pPr algn="r" defTabSz="915988">
              <a:defRPr sz="1200">
                <a:latin typeface="Times New Roman" pitchFamily="18"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66813" y="692150"/>
            <a:ext cx="4618037" cy="3463925"/>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25513" y="4389438"/>
            <a:ext cx="5100637" cy="4156075"/>
          </a:xfrm>
          <a:prstGeom prst="rect">
            <a:avLst/>
          </a:prstGeom>
          <a:noFill/>
          <a:ln w="9525">
            <a:noFill/>
            <a:miter lim="800000"/>
            <a:headEnd/>
            <a:tailEnd/>
          </a:ln>
          <a:effectLst/>
        </p:spPr>
        <p:txBody>
          <a:bodyPr vert="horz" wrap="square" lIns="91547" tIns="45773" rIns="91547" bIns="457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777288"/>
            <a:ext cx="3013075" cy="461962"/>
          </a:xfrm>
          <a:prstGeom prst="rect">
            <a:avLst/>
          </a:prstGeom>
          <a:noFill/>
          <a:ln w="9525">
            <a:noFill/>
            <a:miter lim="800000"/>
            <a:headEnd/>
            <a:tailEnd/>
          </a:ln>
          <a:effectLst/>
        </p:spPr>
        <p:txBody>
          <a:bodyPr vert="horz" wrap="square" lIns="91547" tIns="45773" rIns="91547" bIns="45773" numCol="1" anchor="b" anchorCtr="0" compatLnSpc="1">
            <a:prstTxWarp prst="textNoShape">
              <a:avLst/>
            </a:prstTxWarp>
          </a:bodyPr>
          <a:lstStyle>
            <a:lvl1pPr defTabSz="915988">
              <a:defRPr sz="1200">
                <a:latin typeface="Times New Roman" pitchFamily="18" charset="0"/>
              </a:defRPr>
            </a:lvl1pPr>
          </a:lstStyle>
          <a:p>
            <a:pPr>
              <a:defRPr/>
            </a:pPr>
            <a:endParaRPr lang="en-US"/>
          </a:p>
        </p:txBody>
      </p:sp>
      <p:sp>
        <p:nvSpPr>
          <p:cNvPr id="12295" name="Rectangle 7"/>
          <p:cNvSpPr>
            <a:spLocks noGrp="1" noChangeArrowheads="1"/>
          </p:cNvSpPr>
          <p:nvPr>
            <p:ph type="sldNum" sz="quarter" idx="5"/>
          </p:nvPr>
        </p:nvSpPr>
        <p:spPr bwMode="auto">
          <a:xfrm>
            <a:off x="3938588" y="8777288"/>
            <a:ext cx="3013075" cy="461962"/>
          </a:xfrm>
          <a:prstGeom prst="rect">
            <a:avLst/>
          </a:prstGeom>
          <a:noFill/>
          <a:ln w="9525">
            <a:noFill/>
            <a:miter lim="800000"/>
            <a:headEnd/>
            <a:tailEnd/>
          </a:ln>
          <a:effectLst/>
        </p:spPr>
        <p:txBody>
          <a:bodyPr vert="horz" wrap="square" lIns="91547" tIns="45773" rIns="91547" bIns="45773" numCol="1" anchor="b" anchorCtr="0" compatLnSpc="1">
            <a:prstTxWarp prst="textNoShape">
              <a:avLst/>
            </a:prstTxWarp>
          </a:bodyPr>
          <a:lstStyle>
            <a:lvl1pPr algn="r" defTabSz="915988">
              <a:defRPr sz="1200">
                <a:latin typeface="Times New Roman" pitchFamily="18" charset="0"/>
              </a:defRPr>
            </a:lvl1pPr>
          </a:lstStyle>
          <a:p>
            <a:pPr>
              <a:defRPr/>
            </a:pPr>
            <a:fld id="{E34FCB74-B00B-401E-B478-64A2987EE5DB}" type="slidenum">
              <a:rPr lang="en-US"/>
              <a:pPr>
                <a:defRPr/>
              </a:pPr>
              <a:t>‹#›</a:t>
            </a:fld>
            <a:endParaRPr lang="en-US"/>
          </a:p>
        </p:txBody>
      </p:sp>
    </p:spTree>
    <p:extLst>
      <p:ext uri="{BB962C8B-B14F-4D97-AF65-F5344CB8AC3E}">
        <p14:creationId xmlns:p14="http://schemas.microsoft.com/office/powerpoint/2010/main" val="3982322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A45FBA7-A262-4AFF-A63E-CE13BC5E2315}" type="slidenum">
              <a:rPr lang="en-US" smtClean="0"/>
              <a:pPr/>
              <a:t>1</a:t>
            </a:fld>
            <a:endParaRPr lang="en-US" smtClean="0"/>
          </a:p>
        </p:txBody>
      </p:sp>
      <p:sp>
        <p:nvSpPr>
          <p:cNvPr id="64515" name="Rectangle 2"/>
          <p:cNvSpPr>
            <a:spLocks noGrp="1" noRot="1" noChangeAspect="1" noChangeArrowheads="1" noTextEdit="1"/>
          </p:cNvSpPr>
          <p:nvPr>
            <p:ph type="sldImg"/>
          </p:nvPr>
        </p:nvSpPr>
        <p:spPr>
          <a:xfrm>
            <a:off x="1165225" y="693738"/>
            <a:ext cx="4621213" cy="3465512"/>
          </a:xfrm>
          <a:ln/>
        </p:spPr>
      </p:sp>
      <p:sp>
        <p:nvSpPr>
          <p:cNvPr id="64516" name="Rectangle 3"/>
          <p:cNvSpPr>
            <a:spLocks noGrp="1" noChangeArrowheads="1"/>
          </p:cNvSpPr>
          <p:nvPr>
            <p:ph type="body" idx="1"/>
          </p:nvPr>
        </p:nvSpPr>
        <p:spPr>
          <a:xfrm>
            <a:off x="927100" y="4389438"/>
            <a:ext cx="5097463" cy="4159250"/>
          </a:xfrm>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08ACEB-0C4F-4A17-91E5-D858C4970619}" type="slidenum">
              <a:rPr lang="en-US">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551C2B8-5DED-43DA-A664-387C062A3445}" type="slidenum">
              <a:rPr lang="en-US" smtClean="0">
                <a:solidFill>
                  <a:prstClr val="black"/>
                </a:solidFill>
              </a:rPr>
              <a:pPr/>
              <a:t>12</a:t>
            </a:fld>
            <a:endParaRPr lang="en-US"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6F334-DE6C-4686-B974-49EEE4E8775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5374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5355" eaLnBrk="1" hangingPunct="1">
              <a:defRPr/>
            </a:pPr>
            <a:r>
              <a:rPr lang="en-US" dirty="0" smtClean="0"/>
              <a:t>Since we are able to image each ion individually using the camera, we can directly observe an increase in the number of excitations as we move to long-range </a:t>
            </a:r>
            <a:r>
              <a:rPr lang="en-US" dirty="0" err="1" smtClean="0"/>
              <a:t>afm</a:t>
            </a:r>
            <a:r>
              <a:rPr lang="en-US" dirty="0" smtClean="0"/>
              <a:t> interactions.</a:t>
            </a:r>
            <a:r>
              <a:rPr lang="en-US" baseline="0" dirty="0" smtClean="0"/>
              <a:t> For instance, with 10 spins, we can easily see the difference between when each of our spins is up and when each is down.</a:t>
            </a:r>
            <a:endParaRPr lang="en-US" dirty="0" smtClean="0"/>
          </a:p>
          <a:p>
            <a:endParaRPr lang="en-US" dirty="0" smtClean="0"/>
          </a:p>
          <a:p>
            <a:pPr defTabSz="875355" eaLnBrk="1" hangingPunct="1">
              <a:defRPr/>
            </a:pPr>
            <a:r>
              <a:rPr lang="en-US" dirty="0" smtClean="0"/>
              <a:t>If we turn</a:t>
            </a:r>
            <a:r>
              <a:rPr lang="en-US" baseline="0" dirty="0" smtClean="0"/>
              <a:t> on our </a:t>
            </a:r>
            <a:r>
              <a:rPr lang="en-US" baseline="0" dirty="0" err="1" smtClean="0"/>
              <a:t>antiferromagnetic</a:t>
            </a:r>
            <a:r>
              <a:rPr lang="en-US" baseline="0" dirty="0" smtClean="0"/>
              <a:t> </a:t>
            </a:r>
            <a:r>
              <a:rPr lang="en-US" baseline="0" dirty="0" err="1" smtClean="0"/>
              <a:t>hamiltonian</a:t>
            </a:r>
            <a:r>
              <a:rPr lang="en-US" baseline="0" dirty="0" smtClean="0"/>
              <a:t>, we can then image our degenerate Neel ordered ground state. If we perform 2600 simulations of our AFM </a:t>
            </a:r>
            <a:r>
              <a:rPr lang="en-US" baseline="0" dirty="0" err="1" smtClean="0"/>
              <a:t>hamiltonian</a:t>
            </a:r>
            <a:r>
              <a:rPr lang="en-US" baseline="0" dirty="0" smtClean="0"/>
              <a:t> with a range of interaction parameterized by this alpha, we find</a:t>
            </a:r>
            <a:endParaRPr lang="en-US" dirty="0" smtClean="0"/>
          </a:p>
          <a:p>
            <a:endParaRPr lang="en-US" dirty="0" smtClean="0"/>
          </a:p>
          <a:p>
            <a:r>
              <a:rPr lang="en-US" dirty="0" smtClean="0"/>
              <a:t>About 220 events</a:t>
            </a:r>
            <a:r>
              <a:rPr lang="en-US" baseline="0" dirty="0" smtClean="0"/>
              <a:t> for each of the ground states, or 17 percent probability of landing in the ground state. Compared to the probability of falling into these states at random, it’s clear that we’re still recovering some ground state character.</a:t>
            </a:r>
          </a:p>
          <a:p>
            <a:endParaRPr lang="en-US" baseline="0" dirty="0" smtClean="0"/>
          </a:p>
          <a:p>
            <a:r>
              <a:rPr lang="en-US" baseline="0" dirty="0" smtClean="0"/>
              <a:t>1:00 – 16:00</a:t>
            </a:r>
            <a:endParaRPr lang="en-US" dirty="0"/>
          </a:p>
        </p:txBody>
      </p:sp>
      <p:sp>
        <p:nvSpPr>
          <p:cNvPr id="4" name="Slide Number Placeholder 3"/>
          <p:cNvSpPr>
            <a:spLocks noGrp="1"/>
          </p:cNvSpPr>
          <p:nvPr>
            <p:ph type="sldNum" sz="quarter" idx="10"/>
          </p:nvPr>
        </p:nvSpPr>
        <p:spPr/>
        <p:txBody>
          <a:bodyPr/>
          <a:lstStyle/>
          <a:p>
            <a:pPr>
              <a:defRPr/>
            </a:pPr>
            <a:fld id="{F0E61589-DBCC-4056-86D3-39FEB7F2466C}" type="slidenum">
              <a:rPr lang="en-US">
                <a:solidFill>
                  <a:prstClr val="black"/>
                </a:solidFill>
              </a:rPr>
              <a:pPr>
                <a:defRPr/>
              </a:pPr>
              <a:t>30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ABC3F-A996-49A5-B70A-3BFDD9B2BF8C}"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we can also look at the first excited states, that</a:t>
            </a:r>
            <a:r>
              <a:rPr lang="en-US" baseline="0" dirty="0" smtClean="0"/>
              <a:t> have a single defect like having two down spins next to each other, or two up spins, and find that they are not nearly as prevalent as the ground state, but still more populated than random chance would give.</a:t>
            </a:r>
            <a:endParaRPr lang="en-US" dirty="0"/>
          </a:p>
        </p:txBody>
      </p:sp>
      <p:sp>
        <p:nvSpPr>
          <p:cNvPr id="4" name="Slide Number Placeholder 3"/>
          <p:cNvSpPr>
            <a:spLocks noGrp="1"/>
          </p:cNvSpPr>
          <p:nvPr>
            <p:ph type="sldNum" sz="quarter" idx="10"/>
          </p:nvPr>
        </p:nvSpPr>
        <p:spPr/>
        <p:txBody>
          <a:bodyPr/>
          <a:lstStyle/>
          <a:p>
            <a:pPr>
              <a:defRPr/>
            </a:pPr>
            <a:fld id="{E34FCB74-B00B-401E-B478-64A2987EE5DB}" type="slidenum">
              <a:rPr lang="en-US">
                <a:solidFill>
                  <a:prstClr val="black"/>
                </a:solidFill>
              </a:rPr>
              <a:pPr>
                <a:defRPr/>
              </a:pPr>
              <a:t>31</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defTabSz="875355" eaLnBrk="1" hangingPunct="1">
              <a:spcBef>
                <a:spcPct val="0"/>
              </a:spcBef>
              <a:defRPr/>
            </a:pPr>
            <a:r>
              <a:rPr lang="en-US" dirty="0" smtClean="0"/>
              <a:t>In</a:t>
            </a:r>
            <a:r>
              <a:rPr lang="en-US" baseline="0" dirty="0" smtClean="0"/>
              <a:t> fact, using the camera we can look at the distribution of all 1024 possible states in the system. In the initial paramagnetic state, all possible spin configurations are roughly equally populated, save for a few detection errors.</a:t>
            </a:r>
            <a:endParaRPr lang="en-US" dirty="0" smtClean="0"/>
          </a:p>
          <a:p>
            <a:pPr>
              <a:spcBef>
                <a:spcPct val="0"/>
              </a:spcBef>
            </a:pPr>
            <a:endParaRPr lang="en-US" dirty="0" smtClean="0"/>
          </a:p>
          <a:p>
            <a:pPr>
              <a:spcBef>
                <a:spcPct val="0"/>
              </a:spcBef>
            </a:pPr>
            <a:r>
              <a:rPr lang="en-US" dirty="0" smtClean="0"/>
              <a:t>When we ramp</a:t>
            </a:r>
            <a:r>
              <a:rPr lang="en-US" baseline="0" dirty="0" smtClean="0"/>
              <a:t> down the Hamiltonian, we see the two ground states popping out very clearly, each with about 9% probability, and the rest of the states suppressed.</a:t>
            </a:r>
          </a:p>
          <a:p>
            <a:pPr>
              <a:spcBef>
                <a:spcPct val="0"/>
              </a:spcBef>
            </a:pPr>
            <a:endParaRPr lang="en-US" baseline="0" dirty="0" smtClean="0"/>
          </a:p>
          <a:p>
            <a:pPr>
              <a:spcBef>
                <a:spcPct val="0"/>
              </a:spcBef>
            </a:pPr>
            <a:r>
              <a:rPr lang="en-US" baseline="0" dirty="0" smtClean="0"/>
              <a:t>:30 – 16:30</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4BE596-4F8A-4A06-83E9-E6B2565870AC}" type="slidenum">
              <a:rPr lang="en-US">
                <a:solidFill>
                  <a:srgbClr val="000000"/>
                </a:solidFill>
              </a:rPr>
              <a:pPr fontAlgn="base">
                <a:spcBef>
                  <a:spcPct val="0"/>
                </a:spcBef>
                <a:spcAft>
                  <a:spcPct val="0"/>
                </a:spcAft>
              </a:pPr>
              <a:t>33</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551C2B8-5DED-43DA-A664-387C062A3445}" type="slidenum">
              <a:rPr lang="en-US" smtClean="0">
                <a:solidFill>
                  <a:prstClr val="black"/>
                </a:solidFill>
              </a:rPr>
              <a:pPr/>
              <a:t>35</a:t>
            </a:fld>
            <a:endParaRPr lang="en-US"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B94C090-11BF-451B-AF92-527CCF928513}" type="slidenum">
              <a:rPr lang="en-US" smtClean="0">
                <a:solidFill>
                  <a:srgbClr val="000000"/>
                </a:solidFill>
                <a:latin typeface="Arial" pitchFamily="34" charset="0"/>
              </a:rPr>
              <a:pPr/>
              <a:t>36</a:t>
            </a:fld>
            <a:endParaRPr lang="en-US" smtClean="0">
              <a:solidFill>
                <a:srgbClr val="000000"/>
              </a:solidFill>
              <a:latin typeface="Arial" pitchFamily="34" charset="0"/>
            </a:endParaRPr>
          </a:p>
        </p:txBody>
      </p:sp>
      <p:sp>
        <p:nvSpPr>
          <p:cNvPr id="48131" name="Rectangle 2"/>
          <p:cNvSpPr>
            <a:spLocks noGrp="1" noRot="1" noChangeAspect="1" noChangeArrowheads="1" noTextEdit="1"/>
          </p:cNvSpPr>
          <p:nvPr>
            <p:ph type="sldImg"/>
          </p:nvPr>
        </p:nvSpPr>
        <p:spPr>
          <a:xfrm>
            <a:off x="1165225" y="693738"/>
            <a:ext cx="4622800" cy="3467100"/>
          </a:xfrm>
          <a:ln/>
        </p:spPr>
      </p:sp>
      <p:sp>
        <p:nvSpPr>
          <p:cNvPr id="481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551C2B8-5DED-43DA-A664-387C062A3445}" type="slidenum">
              <a:rPr lang="en-US" smtClean="0">
                <a:solidFill>
                  <a:prstClr val="black"/>
                </a:solidFill>
              </a:rPr>
              <a:pPr/>
              <a:t>38</a:t>
            </a:fld>
            <a:endParaRPr lang="en-US"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42</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7C9FBB-63C6-47A1-91FF-0D9EBCBEB2BB}"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C4C6AD-AC77-E24B-9B16-38DD5A19FC42}"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02ADBBD-06BC-4EC2-A8BF-D1152FB376C1}" type="slidenum">
              <a:rPr lang="en-US" smtClean="0">
                <a:solidFill>
                  <a:prstClr val="black"/>
                </a:solidFill>
              </a:rPr>
              <a:pPr/>
              <a:t>3</a:t>
            </a:fld>
            <a:endParaRPr lang="en-US"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mtClean="0"/>
              <a:t>Good-bad-good.  Exponential storage.  X2 example of parallelism.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F7D01F-1876-430E-9C50-DED54B83F688}" type="slidenum">
              <a:rPr lang="en-US" smtClean="0"/>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OPTICAL!!!</a:t>
            </a:r>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47</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Clancy’s Hero</a:t>
            </a:r>
            <a:r>
              <a:rPr lang="en-US" baseline="0" smtClean="0"/>
              <a:t> has figured out how to do it, he is “smarter than everyone else”</a:t>
            </a:r>
          </a:p>
          <a:p>
            <a:endParaRPr lang="en-US" baseline="0" smtClean="0"/>
          </a:p>
          <a:p>
            <a:r>
              <a:rPr lang="en-US" baseline="0" smtClean="0"/>
              <a:t>AND what makes QIS exciting is the smart people getting in the field, including young students from engineering etc.. </a:t>
            </a:r>
            <a:endParaRPr lang="en-US"/>
          </a:p>
        </p:txBody>
      </p:sp>
      <p:sp>
        <p:nvSpPr>
          <p:cNvPr id="4" name="Slide Number Placeholder 3"/>
          <p:cNvSpPr>
            <a:spLocks noGrp="1"/>
          </p:cNvSpPr>
          <p:nvPr>
            <p:ph type="sldNum" sz="quarter" idx="10"/>
          </p:nvPr>
        </p:nvSpPr>
        <p:spPr/>
        <p:txBody>
          <a:bodyPr/>
          <a:lstStyle/>
          <a:p>
            <a:fld id="{B06ABC3F-A996-49A5-B70A-3BFDD9B2BF8C}"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Latt LeHaye</a:t>
            </a:r>
          </a:p>
          <a:p>
            <a:r>
              <a:rPr lang="en-US" smtClean="0"/>
              <a:t>Britton Lourdes</a:t>
            </a:r>
            <a:endParaRPr lang="en-US"/>
          </a:p>
        </p:txBody>
      </p:sp>
      <p:sp>
        <p:nvSpPr>
          <p:cNvPr id="4" name="Slide Number Placeholder 3"/>
          <p:cNvSpPr>
            <a:spLocks noGrp="1"/>
          </p:cNvSpPr>
          <p:nvPr>
            <p:ph type="sldNum" sz="quarter" idx="10"/>
          </p:nvPr>
        </p:nvSpPr>
        <p:spPr/>
        <p:txBody>
          <a:bodyPr/>
          <a:lstStyle/>
          <a:p>
            <a:fld id="{B06ABC3F-A996-49A5-B70A-3BFDD9B2BF8C}"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BUT</a:t>
            </a:r>
            <a:r>
              <a:rPr lang="en-US" baseline="0" smtClean="0"/>
              <a:t> MAYBE NOT THESE GUYS! </a:t>
            </a:r>
          </a:p>
          <a:p>
            <a:r>
              <a:rPr lang="en-US" baseline="0" smtClean="0"/>
              <a:t>You may have heard about D-Wave, the company that claims to have already produced a quantum computer</a:t>
            </a:r>
          </a:p>
          <a:p>
            <a:r>
              <a:rPr lang="en-US" smtClean="0"/>
              <a:t>They are</a:t>
            </a:r>
            <a:r>
              <a:rPr lang="en-US" baseline="0" smtClean="0"/>
              <a:t> learning, the hard way, that making a quantum system big is very difficult</a:t>
            </a:r>
            <a:endParaRPr lang="en-US"/>
          </a:p>
        </p:txBody>
      </p:sp>
      <p:sp>
        <p:nvSpPr>
          <p:cNvPr id="4" name="Slide Number Placeholder 3"/>
          <p:cNvSpPr>
            <a:spLocks noGrp="1"/>
          </p:cNvSpPr>
          <p:nvPr>
            <p:ph type="sldNum" sz="quarter" idx="10"/>
          </p:nvPr>
        </p:nvSpPr>
        <p:spPr/>
        <p:txBody>
          <a:bodyPr/>
          <a:lstStyle/>
          <a:p>
            <a:pPr>
              <a:defRPr/>
            </a:pPr>
            <a:fld id="{D07C9FBB-63C6-47A1-91FF-0D9EBCBEB2BB}"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988502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Whatever the platform, we look to</a:t>
            </a:r>
            <a:r>
              <a:rPr lang="en-US" baseline="0" smtClean="0"/>
              <a:t> extend the reach of quantum systems..</a:t>
            </a:r>
          </a:p>
          <a:p>
            <a:endParaRPr lang="en-US" baseline="0" smtClean="0"/>
          </a:p>
          <a:p>
            <a:r>
              <a:rPr lang="en-US" baseline="0" smtClean="0"/>
              <a:t>To perhaps better understand the imaginary line between quantum and classical!</a:t>
            </a:r>
            <a:endParaRPr lang="en-US"/>
          </a:p>
        </p:txBody>
      </p:sp>
      <p:sp>
        <p:nvSpPr>
          <p:cNvPr id="4" name="Slide Number Placeholder 3"/>
          <p:cNvSpPr>
            <a:spLocks noGrp="1"/>
          </p:cNvSpPr>
          <p:nvPr>
            <p:ph type="sldNum" sz="quarter" idx="10"/>
          </p:nvPr>
        </p:nvSpPr>
        <p:spPr/>
        <p:txBody>
          <a:bodyPr/>
          <a:lstStyle/>
          <a:p>
            <a:fld id="{B06ABC3F-A996-49A5-B70A-3BFDD9B2BF8C}"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71F1DE9-6827-44FE-9800-CF009522C7E8}" type="slidenum">
              <a:rPr lang="en-US" smtClean="0">
                <a:solidFill>
                  <a:prstClr val="black"/>
                </a:solidFill>
              </a:rPr>
              <a:pPr/>
              <a:t>52</a:t>
            </a:fld>
            <a:endParaRPr lang="en-US" smtClean="0">
              <a:solidFill>
                <a:prstClr val="black"/>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366470B-27A4-4DAE-8772-9F7D39EFC9CB}" type="slidenum">
              <a:rPr lang="en-US" smtClean="0">
                <a:solidFill>
                  <a:prstClr val="black"/>
                </a:solidFill>
              </a:rPr>
              <a:pPr/>
              <a:t>4</a:t>
            </a:fld>
            <a:endParaRPr lang="en-US"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smtClean="0"/>
              <a:t>Shor started it all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A60EB34-E9DB-4750-B8AB-097B41971E44}" type="slidenum">
              <a:rPr lang="en-US" smtClean="0">
                <a:solidFill>
                  <a:prstClr val="black"/>
                </a:solidFill>
              </a:rPr>
              <a:pPr/>
              <a:t>5</a:t>
            </a:fld>
            <a:endParaRPr lang="en-US"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mtClean="0"/>
              <a:t>Shor started it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F12ECCD-95C5-4133-BE9B-85FB2614A3B6}" type="slidenum">
              <a:rPr lang="en-US" smtClean="0"/>
              <a:pPr/>
              <a:t>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FE9A2E-22B8-48BE-95B8-D539F23623D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F1509-85B9-4566-8C3C-2135AF71714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AE061F-FC0C-4CA4-A07D-E0FBFC24F9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6290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A36A8F-5F89-43C0-8061-57A835BB6B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098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818594-41C3-4C56-B115-BDAB42349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605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D5E488-EF8F-4AFC-8484-E75F27057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69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E3CCA-9B32-4D35-B18E-54248D6AB9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494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52547-2539-4E78-88DE-7C10FFCCFF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22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9E1ECC-B9DF-4858-A8B8-4F406F07A4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6289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7CF270-F4DE-49C8-B386-E5148AA6B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005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E4DE9D-65A5-4DEC-971C-5F91196BC5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25899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F8962F-CA79-4F25-89F9-E2AEE8768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737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CFD91-DA64-456E-BFFE-7EB2A7C3AD78}"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8DBCB3-5293-4D57-8F6A-814BEA07A5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727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C289-E18C-469A-8C42-193D840E0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638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790233-BC95-44CC-A126-773045371B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7918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B182B9-9089-4B4E-9340-320B18FE4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27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7952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5914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539995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0446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3881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8882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9C3A78-7EFF-40B4-BDE5-412E70C9C02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5195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62451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05686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517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1946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FE9A2E-22B8-48BE-95B8-D539F2362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1535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6C928-4497-41B2-A246-76661FC57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81863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CDA6E-E660-4042-BE1D-428285668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989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C6B3-51A9-43E1-9E5F-3A5DBF0F1C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5047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1EEBE-51D2-4664-8C7D-BD44DBA32B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71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750C50-54C0-4264-B7FF-703F890898B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0E3CDB-2DB4-4BCC-91D0-BE8A1A465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55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6CD854-D26F-40D3-98C0-4A152E09C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78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95FEE-C987-4339-94A7-37F8ACC11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7753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7DA3F-8C25-45B9-9857-A4890FDAD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282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F1509-85B9-4566-8C3C-2135AF717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0973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CFD91-DA64-456E-BFFE-7EB2A7C3A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112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C5EF6F-8F51-41DD-B2B7-C0A79C5552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1AE0C5-C5C5-4A92-849D-4F50B4D424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F36DC5-DAEB-462C-B786-44F0505E9C9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AF8D-52DD-4AE5-A95F-BB23D93762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19DB2EA-C0CE-4294-B2D4-A075910F143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E96ED2-DD54-4A08-A3BF-8C4D88113CA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6C928-4497-41B2-A246-76661FC5705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F922A-6CA5-47EE-B91E-AA509228A1C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D5D78B-F42B-4366-A9FF-7DEB6D3E5D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F0B829-901C-4D65-B1BE-389A7120B4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CDA6E-E660-4042-BE1D-42828566835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91824-66DF-46BC-B460-8435CB34848A}"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5B869-EFEC-47EE-AF5C-7218105FB45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7"/>
            <a:ext cx="90677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914353"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ctrTitle" hasCustomPrompt="1"/>
          </p:nvPr>
        </p:nvSpPr>
        <p:spPr>
          <a:xfrm>
            <a:off x="1944416" y="0"/>
            <a:ext cx="6706665" cy="1051034"/>
          </a:xfrm>
          <a:solidFill>
            <a:schemeClr val="bg1">
              <a:lumMod val="75000"/>
            </a:schemeClr>
          </a:solidFill>
        </p:spPr>
        <p:txBody>
          <a:bodyPr/>
          <a:lstStyle>
            <a:lvl1pPr algn="r">
              <a:lnSpc>
                <a:spcPct val="100000"/>
              </a:lnSpc>
              <a:defRPr sz="4800">
                <a:solidFill>
                  <a:schemeClr val="tx1"/>
                </a:solidFill>
              </a:defRPr>
            </a:lvl1pPr>
          </a:lstStyle>
          <a:p>
            <a:r>
              <a:rPr lang="en-US" dirty="0" smtClean="0"/>
              <a:t>Click to edit Master title</a:t>
            </a:r>
            <a:br>
              <a:rPr lang="en-US" dirty="0" smtClean="0"/>
            </a:br>
            <a:r>
              <a:rPr lang="en-US" sz="2800" dirty="0" smtClean="0"/>
              <a:t>subtitle</a:t>
            </a:r>
            <a:endParaRPr lang="en-US" dirty="0"/>
          </a:p>
        </p:txBody>
      </p:sp>
      <p:sp>
        <p:nvSpPr>
          <p:cNvPr id="13" name="Rectangle 12"/>
          <p:cNvSpPr/>
          <p:nvPr/>
        </p:nvSpPr>
        <p:spPr>
          <a:xfrm>
            <a:off x="8806433" y="2"/>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defTabSz="914353" eaLnBrk="1" fontAlgn="auto" hangingPunct="1">
              <a:spcBef>
                <a:spcPts val="0"/>
              </a:spcBef>
              <a:spcAft>
                <a:spcPts val="0"/>
              </a:spcAft>
              <a:defRPr/>
            </a:pPr>
            <a:endParaRPr lang="en-US" sz="1800" dirty="0">
              <a:solidFill>
                <a:prstClr val="white"/>
              </a:solidFill>
            </a:endParaRPr>
          </a:p>
        </p:txBody>
      </p:sp>
      <p:sp>
        <p:nvSpPr>
          <p:cNvPr id="30" name="Rectangle 29"/>
          <p:cNvSpPr/>
          <p:nvPr userDrawn="1"/>
        </p:nvSpPr>
        <p:spPr>
          <a:xfrm>
            <a:off x="-10515" y="8"/>
            <a:ext cx="1954930" cy="1051027"/>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defTabSz="914353" eaLnBrk="1" fontAlgn="auto" hangingPunct="1">
              <a:spcBef>
                <a:spcPts val="0"/>
              </a:spcBef>
              <a:spcAft>
                <a:spcPts val="0"/>
              </a:spcAft>
              <a:defRPr/>
            </a:pPr>
            <a:endParaRPr lang="en-US" sz="1800" dirty="0">
              <a:solidFill>
                <a:prstClr val="white"/>
              </a:solidFill>
            </a:endParaRPr>
          </a:p>
        </p:txBody>
      </p:sp>
      <p:pic>
        <p:nvPicPr>
          <p:cNvPr id="21" name="Picture 6" descr="SNL_Stacked_White.png"/>
          <p:cNvPicPr>
            <a:picLocks noChangeAspect="1"/>
          </p:cNvPicPr>
          <p:nvPr userDrawn="1"/>
        </p:nvPicPr>
        <p:blipFill>
          <a:blip r:embed="rId2"/>
          <a:srcRect/>
          <a:stretch>
            <a:fillRect/>
          </a:stretch>
        </p:blipFill>
        <p:spPr bwMode="auto">
          <a:xfrm>
            <a:off x="168014" y="225484"/>
            <a:ext cx="1524000" cy="585787"/>
          </a:xfrm>
          <a:prstGeom prst="rect">
            <a:avLst/>
          </a:prstGeom>
          <a:noFill/>
          <a:ln w="9525">
            <a:noFill/>
            <a:miter lim="800000"/>
            <a:headEnd/>
            <a:tailEnd/>
          </a:ln>
        </p:spPr>
      </p:pic>
      <p:sp>
        <p:nvSpPr>
          <p:cNvPr id="31" name="Rectangle 30"/>
          <p:cNvSpPr/>
          <p:nvPr userDrawn="1"/>
        </p:nvSpPr>
        <p:spPr>
          <a:xfrm>
            <a:off x="8693778" y="8"/>
            <a:ext cx="77764" cy="68580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defTabSz="914353" eaLnBrk="1" fontAlgn="auto" hangingPunct="1">
              <a:spcBef>
                <a:spcPts val="0"/>
              </a:spcBef>
              <a:spcAft>
                <a:spcPts val="0"/>
              </a:spcAft>
              <a:defRPr/>
            </a:pPr>
            <a:endParaRPr lang="en-US" sz="1800" dirty="0">
              <a:solidFill>
                <a:prstClr val="white"/>
              </a:solidFill>
            </a:endParaRPr>
          </a:p>
        </p:txBody>
      </p:sp>
    </p:spTree>
    <p:extLst>
      <p:ext uri="{BB962C8B-B14F-4D97-AF65-F5344CB8AC3E}">
        <p14:creationId xmlns:p14="http://schemas.microsoft.com/office/powerpoint/2010/main" val="25084473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00E40CF4-B79B-4652-AFFF-DDA45F49F46C}" type="slidenum">
              <a:rPr lang="en-US"/>
              <a:pPr>
                <a:defRPr/>
              </a:pPr>
              <a:t>‹#›</a:t>
            </a:fld>
            <a:endParaRPr lang="en-US"/>
          </a:p>
        </p:txBody>
      </p:sp>
    </p:spTree>
    <p:extLst>
      <p:ext uri="{BB962C8B-B14F-4D97-AF65-F5344CB8AC3E}">
        <p14:creationId xmlns:p14="http://schemas.microsoft.com/office/powerpoint/2010/main" val="1961424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BCCB6128-670F-477B-B298-A957FCC97CC8}" type="slidenum">
              <a:rPr lang="en-US"/>
              <a:pPr>
                <a:defRPr/>
              </a:pPr>
              <a:t>‹#›</a:t>
            </a:fld>
            <a:endParaRPr lang="en-US"/>
          </a:p>
        </p:txBody>
      </p:sp>
    </p:spTree>
    <p:extLst>
      <p:ext uri="{BB962C8B-B14F-4D97-AF65-F5344CB8AC3E}">
        <p14:creationId xmlns:p14="http://schemas.microsoft.com/office/powerpoint/2010/main" val="1607694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52E7C3C9-594F-4FEA-AFED-B31B4142DF68}" type="slidenum">
              <a:rPr lang="en-US"/>
              <a:pPr>
                <a:defRPr/>
              </a:pPr>
              <a:t>‹#›</a:t>
            </a:fld>
            <a:endParaRPr lang="en-US"/>
          </a:p>
        </p:txBody>
      </p:sp>
    </p:spTree>
    <p:extLst>
      <p:ext uri="{BB962C8B-B14F-4D97-AF65-F5344CB8AC3E}">
        <p14:creationId xmlns:p14="http://schemas.microsoft.com/office/powerpoint/2010/main" val="4219536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DF4514BD-7793-4B0C-B94D-5A4802CDF15F}" type="slidenum">
              <a:rPr lang="en-US"/>
              <a:pPr>
                <a:defRPr/>
              </a:pPr>
              <a:t>‹#›</a:t>
            </a:fld>
            <a:endParaRPr lang="en-US"/>
          </a:p>
        </p:txBody>
      </p:sp>
    </p:spTree>
    <p:extLst>
      <p:ext uri="{BB962C8B-B14F-4D97-AF65-F5344CB8AC3E}">
        <p14:creationId xmlns:p14="http://schemas.microsoft.com/office/powerpoint/2010/main" val="2750204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8" name="Footer Placeholder 7"/>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62E8C2AB-D0BE-487E-AD2D-97E577C0BACD}" type="slidenum">
              <a:rPr lang="en-US"/>
              <a:pPr>
                <a:defRPr/>
              </a:pPr>
              <a:t>‹#›</a:t>
            </a:fld>
            <a:endParaRPr lang="en-US"/>
          </a:p>
        </p:txBody>
      </p:sp>
    </p:spTree>
    <p:extLst>
      <p:ext uri="{BB962C8B-B14F-4D97-AF65-F5344CB8AC3E}">
        <p14:creationId xmlns:p14="http://schemas.microsoft.com/office/powerpoint/2010/main" val="3858069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5C6B3-51A9-43E1-9E5F-3A5DBF0F1C8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4" name="Footer Placeholder 3"/>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6DC5C65B-0FC1-4D4A-9E3F-C98473B86EE9}" type="slidenum">
              <a:rPr lang="en-US"/>
              <a:pPr>
                <a:defRPr/>
              </a:pPr>
              <a:t>‹#›</a:t>
            </a:fld>
            <a:endParaRPr lang="en-US"/>
          </a:p>
        </p:txBody>
      </p:sp>
    </p:spTree>
    <p:extLst>
      <p:ext uri="{BB962C8B-B14F-4D97-AF65-F5344CB8AC3E}">
        <p14:creationId xmlns:p14="http://schemas.microsoft.com/office/powerpoint/2010/main" val="358988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3" name="Footer Placeholder 2"/>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B7A84AE3-E505-4AF1-807E-AEB1DF1E7115}" type="slidenum">
              <a:rPr lang="en-US"/>
              <a:pPr>
                <a:defRPr/>
              </a:pPr>
              <a:t>‹#›</a:t>
            </a:fld>
            <a:endParaRPr lang="en-US"/>
          </a:p>
        </p:txBody>
      </p:sp>
    </p:spTree>
    <p:extLst>
      <p:ext uri="{BB962C8B-B14F-4D97-AF65-F5344CB8AC3E}">
        <p14:creationId xmlns:p14="http://schemas.microsoft.com/office/powerpoint/2010/main" val="1521634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268BDE66-BBAE-4BBE-AF43-CE52EC1EA40E}" type="slidenum">
              <a:rPr lang="en-US"/>
              <a:pPr>
                <a:defRPr/>
              </a:pPr>
              <a:t>‹#›</a:t>
            </a:fld>
            <a:endParaRPr lang="en-US"/>
          </a:p>
        </p:txBody>
      </p:sp>
    </p:spTree>
    <p:extLst>
      <p:ext uri="{BB962C8B-B14F-4D97-AF65-F5344CB8AC3E}">
        <p14:creationId xmlns:p14="http://schemas.microsoft.com/office/powerpoint/2010/main" val="81609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AEC22787-DFA0-4E80-B498-CAD26FB81A7A}" type="slidenum">
              <a:rPr lang="en-US"/>
              <a:pPr>
                <a:defRPr/>
              </a:pPr>
              <a:t>‹#›</a:t>
            </a:fld>
            <a:endParaRPr lang="en-US"/>
          </a:p>
        </p:txBody>
      </p:sp>
    </p:spTree>
    <p:extLst>
      <p:ext uri="{BB962C8B-B14F-4D97-AF65-F5344CB8AC3E}">
        <p14:creationId xmlns:p14="http://schemas.microsoft.com/office/powerpoint/2010/main" val="1501137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D2A5EE1A-59BA-46DE-8D10-E4DD67100E36}" type="slidenum">
              <a:rPr lang="en-US"/>
              <a:pPr>
                <a:defRPr/>
              </a:pPr>
              <a:t>‹#›</a:t>
            </a:fld>
            <a:endParaRPr lang="en-US"/>
          </a:p>
        </p:txBody>
      </p:sp>
    </p:spTree>
    <p:extLst>
      <p:ext uri="{BB962C8B-B14F-4D97-AF65-F5344CB8AC3E}">
        <p14:creationId xmlns:p14="http://schemas.microsoft.com/office/powerpoint/2010/main" val="2720187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E0ABFB9F-C4B0-490E-B653-E87E7743CD48}" type="slidenum">
              <a:rPr lang="en-US"/>
              <a:pPr>
                <a:defRPr/>
              </a:pPr>
              <a:t>‹#›</a:t>
            </a:fld>
            <a:endParaRPr lang="en-US"/>
          </a:p>
        </p:txBody>
      </p:sp>
    </p:spTree>
    <p:extLst>
      <p:ext uri="{BB962C8B-B14F-4D97-AF65-F5344CB8AC3E}">
        <p14:creationId xmlns:p14="http://schemas.microsoft.com/office/powerpoint/2010/main" val="1913081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7F37A-8D80-44A1-B3DC-2C69D892B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353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3C0E0-490B-48F0-B681-3FCE597D54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860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12DB58-B6A7-4AFE-8665-35656D2BC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064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F1E81D-2761-4589-BC34-C736C7E7C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85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91EEBE-51D2-4664-8C7D-BD44DBA32BB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988D35-E8EC-4E83-B16F-84B0097BC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213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EE0D90-7127-4C4A-9850-64E2759FFA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546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B6068B-E2B8-414A-BB7A-F6A78BE95D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075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2DE124-2588-4E57-8E2A-1FDFE7C83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54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D58656-1F37-43CE-AAE2-CC5D7109A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173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7F9F3-1681-4798-9B03-487D2B3EB7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84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E196E-3843-4F0A-9E4A-B32D9FFE82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766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FE9A2E-22B8-48BE-95B8-D539F2362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43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6C928-4497-41B2-A246-76661FC57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706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CDA6E-E660-4042-BE1D-428285668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12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0E3CDB-2DB4-4BCC-91D0-BE8A1A4658D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C6B3-51A9-43E1-9E5F-3A5DBF0F1C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712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1EEBE-51D2-4664-8C7D-BD44DBA32B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72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0E3CDB-2DB4-4BCC-91D0-BE8A1A465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275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6CD854-D26F-40D3-98C0-4A152E09C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230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95FEE-C987-4339-94A7-37F8ACC11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914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7DA3F-8C25-45B9-9857-A4890FDAD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468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F1509-85B9-4566-8C3C-2135AF717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471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CFD91-DA64-456E-BFFE-7EB2A7C3A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856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FE9A2E-22B8-48BE-95B8-D539F2362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700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6C928-4497-41B2-A246-76661FC57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60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6CD854-D26F-40D3-98C0-4A152E09CD3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CDA6E-E660-4042-BE1D-428285668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3092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C6B3-51A9-43E1-9E5F-3A5DBF0F1C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914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1EEBE-51D2-4664-8C7D-BD44DBA32B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620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0E3CDB-2DB4-4BCC-91D0-BE8A1A465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441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6CD854-D26F-40D3-98C0-4A152E09C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710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95FEE-C987-4339-94A7-37F8ACC11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115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7DA3F-8C25-45B9-9857-A4890FDAD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083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F1509-85B9-4566-8C3C-2135AF717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090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CFD91-DA64-456E-BFFE-7EB2A7C3A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9816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4EBC5D-EBB9-4143-A57A-0D93FA577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22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95FEE-C987-4339-94A7-37F8ACC115C4}"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5FBD9E-7168-494E-BBA5-2FC9D2671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180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CA9892-3B35-4998-A771-F691DDD2D9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5288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3AF35-927B-4B90-92D4-301D35BA0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06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05A59E-7A97-4D1D-945C-3F282263A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803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249D14-DC1F-434E-AC6B-C88A6B263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298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10B49D-5773-49D0-850F-CCA2261B0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563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C20128-ECE4-4D89-9AB4-48C419CBF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430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D1284-4AEC-4952-8264-CF94BCEC6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150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E3BAE-5B39-4645-80C7-03EEC67ED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1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49D935-14DA-4324-A143-4A8F12D7A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56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67DA3F-8C25-45B9-9857-A4890FDAD2D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ED81D8-431E-4596-AB0A-66BCE39CCA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779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F2ACAC-4024-4633-AA91-632DC1C07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976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5C06A8-35F0-42B5-BFF5-15F3F2BCF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025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F7AB95-9B8D-4861-A06A-DB030A59E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6632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7EA2A3-80F2-4AC2-AC72-5BBB30AEB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165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AF8B89-2822-4D93-A9B9-E931B4DCDF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408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2E826E-411F-4873-96C9-9378B3A2E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862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ABD56E-A9C3-4897-93FF-AD89E35420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8103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1A0BBE-CD95-4A93-A135-FC8D1EF5C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2107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8D2776-EF74-4BE0-9526-6C0ACE9266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77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718B07B-2551-4DBE-9C4D-516C778A64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1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991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991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54D282A-F396-4712-BF43-ED60A6677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623671"/>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52053"/>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718B07B-2551-4DBE-9C4D-516C778A6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422437"/>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5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A43DCB9-BD2A-4FCB-B1DF-F411BAB95A2A}"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EB91824-66DF-46BC-B460-8435CB34848A}" type="datetimeFigureOut">
              <a:rPr lang="en-US" smtClean="0">
                <a:solidFill>
                  <a:prstClr val="black">
                    <a:tint val="75000"/>
                  </a:prstClr>
                </a:solidFill>
                <a:latin typeface="Calibri"/>
              </a:rPr>
              <a:pPr eaLnBrk="1" fontAlgn="auto" hangingPunct="1">
                <a:spcBef>
                  <a:spcPts val="0"/>
                </a:spcBef>
                <a:spcAft>
                  <a:spcPts val="0"/>
                </a:spcAft>
              </a:pPr>
              <a:t>1/24/2014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155B869-EFEC-47EE-AF5C-7218105FB459}"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6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5" rIns="91430" bIns="45715" numCol="1" anchor="ctr" anchorCtr="0" compatLnSpc="1">
            <a:prstTxWarp prst="textNoShape">
              <a:avLst/>
            </a:prstTxWarp>
          </a:bodyPr>
          <a:lstStyle>
            <a:lvl1pP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eaLnBrk="1"/>
            <a:endParaRPr lang="en-US" smtClean="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5" rIns="91430" bIns="45715" numCol="1" anchor="ctr" anchorCtr="0" compatLnSpc="1">
            <a:prstTxWarp prst="textNoShape">
              <a:avLst/>
            </a:prstTxWarp>
          </a:bodyPr>
          <a:lstStyle>
            <a:lvl1pPr algn="ct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eaLnBrk="1"/>
            <a:endParaRPr lang="en-US" smtClean="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5" rIns="91430" bIns="45715" numCol="1" anchor="ctr" anchorCtr="0" compatLnSpc="1">
            <a:prstTxWarp prst="textNoShape">
              <a:avLst/>
            </a:prstTxWarp>
          </a:bodyPr>
          <a:lstStyle>
            <a:lvl1pPr algn="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eaLnBrk="1"/>
            <a:fld id="{52F887B2-8676-4218-864B-E5C61F0ADFC4}" type="slidenum">
              <a:rPr lang="en-US" smtClean="0">
                <a:cs typeface="Arial" charset="0"/>
              </a:rPr>
              <a:pPr eaLnBrk="1"/>
              <a:t>‹#›</a:t>
            </a:fld>
            <a:endParaRPr lang="en-US" smtClean="0">
              <a:cs typeface="Arial" charset="0"/>
            </a:endParaRPr>
          </a:p>
        </p:txBody>
      </p:sp>
    </p:spTree>
    <p:extLst>
      <p:ext uri="{BB962C8B-B14F-4D97-AF65-F5344CB8AC3E}">
        <p14:creationId xmlns:p14="http://schemas.microsoft.com/office/powerpoint/2010/main" val="4051990781"/>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457C4E41-CD62-4E50-844C-E200E40BAF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402601"/>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718B07B-2551-4DBE-9C4D-516C778A6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862622"/>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718B07B-2551-4DBE-9C4D-516C778A6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160526"/>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defRPr/>
            </a:pPr>
            <a:fld id="{863121BB-CCF1-47CA-A61E-6B9D4382F8B1}"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904119857"/>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1DDA108E-9816-4EEC-92A4-F8E982BE49DB}"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4272359838"/>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iming>
    <p:tnLst>
      <p:par>
        <p:cTn id="1" dur="indefinite" restart="never" nodeType="tmRoot"/>
      </p:par>
    </p:tnLst>
  </p:timing>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3.wmf"/><Relationship Id="rId2" Type="http://schemas.openxmlformats.org/officeDocument/2006/relationships/slideLayout" Target="../slideLayouts/slideLayout5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17.xml"/><Relationship Id="rId7" Type="http://schemas.openxmlformats.org/officeDocument/2006/relationships/oleObject" Target="../embeddings/oleObject3.bin"/><Relationship Id="rId12" Type="http://schemas.openxmlformats.org/officeDocument/2006/relationships/image" Target="../media/image31.wmf"/><Relationship Id="rId2" Type="http://schemas.openxmlformats.org/officeDocument/2006/relationships/slideLayout" Target="../slideLayouts/slideLayout41.xml"/><Relationship Id="rId1" Type="http://schemas.openxmlformats.org/officeDocument/2006/relationships/vmlDrawing" Target="../drawings/vmlDrawing2.vml"/><Relationship Id="rId6" Type="http://schemas.openxmlformats.org/officeDocument/2006/relationships/image" Target="../media/image32.jpeg"/><Relationship Id="rId11" Type="http://schemas.openxmlformats.org/officeDocument/2006/relationships/oleObject" Target="../embeddings/oleObject5.bin"/><Relationship Id="rId5" Type="http://schemas.openxmlformats.org/officeDocument/2006/relationships/image" Target="../media/image28.wmf"/><Relationship Id="rId10" Type="http://schemas.openxmlformats.org/officeDocument/2006/relationships/image" Target="../media/image30.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8.xml"/><Relationship Id="rId7" Type="http://schemas.openxmlformats.org/officeDocument/2006/relationships/oleObject" Target="../embeddings/oleObject7.bin"/><Relationship Id="rId2" Type="http://schemas.openxmlformats.org/officeDocument/2006/relationships/slideLayout" Target="../slideLayouts/slideLayout131.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6.bin"/><Relationship Id="rId10" Type="http://schemas.openxmlformats.org/officeDocument/2006/relationships/image" Target="../media/image35.wmf"/><Relationship Id="rId4" Type="http://schemas.openxmlformats.org/officeDocument/2006/relationships/image" Target="../media/image36.jpeg"/><Relationship Id="rId9"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9.bin"/><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hyperlink" Target="http://www.lps.umd.edu/index.html" TargetMode="External"/><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image" Target="../media/image49.gif"/><Relationship Id="rId1" Type="http://schemas.openxmlformats.org/officeDocument/2006/relationships/slideLayout" Target="../slideLayouts/slideLayout18.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4.xml"/><Relationship Id="rId1" Type="http://schemas.openxmlformats.org/officeDocument/2006/relationships/themeOverride" Target="../theme/themeOverride3.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6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65.jpeg"/><Relationship Id="rId7" Type="http://schemas.openxmlformats.org/officeDocument/2006/relationships/image" Target="../media/image63.emf"/><Relationship Id="rId2" Type="http://schemas.openxmlformats.org/officeDocument/2006/relationships/slideLayout" Target="../slideLayouts/slideLayout28.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62.wmf"/><Relationship Id="rId4" Type="http://schemas.openxmlformats.org/officeDocument/2006/relationships/oleObject" Target="../embeddings/oleObject11.bin"/><Relationship Id="rId9" Type="http://schemas.openxmlformats.org/officeDocument/2006/relationships/image" Target="../media/image64.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65.jpeg"/><Relationship Id="rId7" Type="http://schemas.openxmlformats.org/officeDocument/2006/relationships/image" Target="../media/image63.emf"/><Relationship Id="rId2" Type="http://schemas.openxmlformats.org/officeDocument/2006/relationships/slideLayout" Target="../slideLayouts/slideLayout28.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62.wmf"/><Relationship Id="rId4" Type="http://schemas.openxmlformats.org/officeDocument/2006/relationships/oleObject" Target="../embeddings/oleObject14.bin"/><Relationship Id="rId9"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74.jpeg"/><Relationship Id="rId11" Type="http://schemas.openxmlformats.org/officeDocument/2006/relationships/image" Target="../media/image79.gif"/><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gif"/><Relationship Id="rId3" Type="http://schemas.openxmlformats.org/officeDocument/2006/relationships/notesSlide" Target="../notesSlides/notesSlide36.xml"/><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85.png"/><Relationship Id="rId11" Type="http://schemas.openxmlformats.org/officeDocument/2006/relationships/image" Target="../media/image89.gif"/><Relationship Id="rId5" Type="http://schemas.openxmlformats.org/officeDocument/2006/relationships/image" Target="../media/image84.pn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3.png"/><Relationship Id="rId1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BlinovPainting.JPG"/>
          <p:cNvPicPr>
            <a:picLocks noChangeAspect="1"/>
          </p:cNvPicPr>
          <p:nvPr/>
        </p:nvPicPr>
        <p:blipFill>
          <a:blip r:embed="rId3" cstate="print"/>
          <a:srcRect l="303" t="802" r="708" b="808"/>
          <a:stretch>
            <a:fillRect/>
          </a:stretch>
        </p:blipFill>
        <p:spPr bwMode="auto">
          <a:xfrm>
            <a:off x="-2" y="-51370"/>
            <a:ext cx="9268667" cy="6909370"/>
          </a:xfrm>
          <a:prstGeom prst="rect">
            <a:avLst/>
          </a:prstGeom>
          <a:noFill/>
          <a:ln w="9525">
            <a:noFill/>
            <a:miter lim="800000"/>
            <a:headEnd/>
            <a:tailEnd/>
          </a:ln>
        </p:spPr>
      </p:pic>
      <p:sp>
        <p:nvSpPr>
          <p:cNvPr id="11268" name="TextBox 19"/>
          <p:cNvSpPr txBox="1">
            <a:spLocks noChangeArrowheads="1"/>
          </p:cNvSpPr>
          <p:nvPr/>
        </p:nvSpPr>
        <p:spPr bwMode="auto">
          <a:xfrm>
            <a:off x="835025" y="5899150"/>
            <a:ext cx="1482725" cy="1015663"/>
          </a:xfrm>
          <a:prstGeom prst="rect">
            <a:avLst/>
          </a:prstGeom>
          <a:noFill/>
          <a:ln w="9525">
            <a:noFill/>
            <a:miter lim="800000"/>
            <a:headEnd/>
            <a:tailEnd/>
          </a:ln>
        </p:spPr>
        <p:txBody>
          <a:bodyPr>
            <a:spAutoFit/>
          </a:bodyPr>
          <a:lstStyle/>
          <a:p>
            <a:r>
              <a:rPr lang="en-US" b="1">
                <a:latin typeface="Calibri" panose="020F0502020204030204" pitchFamily="34" charset="0"/>
              </a:rPr>
              <a:t>J</a:t>
            </a:r>
            <a:r>
              <a:rPr lang="en-US" sz="1800" b="1">
                <a:latin typeface="Calibri" panose="020F0502020204030204" pitchFamily="34" charset="0"/>
              </a:rPr>
              <a:t>OINT</a:t>
            </a:r>
          </a:p>
          <a:p>
            <a:r>
              <a:rPr lang="en-US" b="1">
                <a:latin typeface="Calibri" panose="020F0502020204030204" pitchFamily="34" charset="0"/>
              </a:rPr>
              <a:t>Q</a:t>
            </a:r>
            <a:r>
              <a:rPr lang="en-US" sz="1800" b="1">
                <a:latin typeface="Calibri" panose="020F0502020204030204" pitchFamily="34" charset="0"/>
              </a:rPr>
              <a:t>UANTUM</a:t>
            </a:r>
          </a:p>
          <a:p>
            <a:r>
              <a:rPr lang="en-US" b="1">
                <a:latin typeface="Calibri" panose="020F0502020204030204" pitchFamily="34" charset="0"/>
              </a:rPr>
              <a:t>I</a:t>
            </a:r>
            <a:r>
              <a:rPr lang="en-US" sz="1800" b="1">
                <a:latin typeface="Calibri" panose="020F0502020204030204" pitchFamily="34" charset="0"/>
              </a:rPr>
              <a:t>NSTITUTE</a:t>
            </a:r>
          </a:p>
        </p:txBody>
      </p:sp>
      <p:sp>
        <p:nvSpPr>
          <p:cNvPr id="2" name="TextBox 18"/>
          <p:cNvSpPr txBox="1">
            <a:spLocks noChangeArrowheads="1"/>
          </p:cNvSpPr>
          <p:nvPr/>
        </p:nvSpPr>
        <p:spPr bwMode="auto">
          <a:xfrm>
            <a:off x="28576" y="-119274"/>
            <a:ext cx="5982472" cy="923330"/>
          </a:xfrm>
          <a:prstGeom prst="rect">
            <a:avLst/>
          </a:prstGeom>
          <a:noFill/>
          <a:ln w="9525">
            <a:noFill/>
            <a:miter lim="800000"/>
            <a:headEnd/>
            <a:tailEnd/>
          </a:ln>
          <a:effectLst>
            <a:innerShdw blurRad="63500" dist="50800" dir="18900000">
              <a:prstClr val="black">
                <a:alpha val="50000"/>
              </a:prstClr>
            </a:innerShdw>
          </a:effectLst>
        </p:spPr>
        <p:txBody>
          <a:bodyPr wrap="none">
            <a:spAutoFit/>
          </a:bodyPr>
          <a:lstStyle/>
          <a:p>
            <a:pPr>
              <a:defRPr/>
            </a:pPr>
            <a:r>
              <a:rPr lang="en-US" sz="5400" b="1" smtClean="0">
                <a:solidFill>
                  <a:srgbClr val="FFFF00"/>
                </a:solidFill>
                <a:latin typeface="Calibri" panose="020F0502020204030204" pitchFamily="34" charset="0"/>
              </a:rPr>
              <a:t>Scaling the Ion Trap:</a:t>
            </a:r>
            <a:endParaRPr lang="en-US" sz="5400" b="1" dirty="0" smtClean="0">
              <a:latin typeface="Calibri" panose="020F0502020204030204" pitchFamily="34" charset="0"/>
            </a:endParaRPr>
          </a:p>
        </p:txBody>
      </p:sp>
      <p:sp>
        <p:nvSpPr>
          <p:cNvPr id="11272" name="TextBox 19"/>
          <p:cNvSpPr txBox="1">
            <a:spLocks noChangeArrowheads="1"/>
          </p:cNvSpPr>
          <p:nvPr/>
        </p:nvSpPr>
        <p:spPr bwMode="auto">
          <a:xfrm>
            <a:off x="-38100" y="4829175"/>
            <a:ext cx="1553439" cy="1077218"/>
          </a:xfrm>
          <a:prstGeom prst="rect">
            <a:avLst/>
          </a:prstGeom>
          <a:noFill/>
          <a:ln w="9525">
            <a:noFill/>
            <a:miter lim="800000"/>
            <a:headEnd/>
            <a:tailEnd/>
          </a:ln>
        </p:spPr>
        <p:txBody>
          <a:bodyPr wrap="none">
            <a:spAutoFit/>
          </a:bodyPr>
          <a:lstStyle/>
          <a:p>
            <a:r>
              <a:rPr lang="en-US" sz="3200" b="1">
                <a:solidFill>
                  <a:srgbClr val="3333CC"/>
                </a:solidFill>
                <a:latin typeface="Calibri" panose="020F0502020204030204" pitchFamily="34" charset="0"/>
              </a:rPr>
              <a:t>Chris</a:t>
            </a:r>
          </a:p>
          <a:p>
            <a:r>
              <a:rPr lang="en-US" sz="3200" b="1">
                <a:solidFill>
                  <a:srgbClr val="3333CC"/>
                </a:solidFill>
                <a:latin typeface="Calibri" panose="020F0502020204030204" pitchFamily="34" charset="0"/>
              </a:rPr>
              <a:t>Monroe</a:t>
            </a:r>
          </a:p>
        </p:txBody>
      </p:sp>
      <p:sp>
        <p:nvSpPr>
          <p:cNvPr id="11273" name="TextBox 22"/>
          <p:cNvSpPr txBox="1">
            <a:spLocks noChangeArrowheads="1"/>
          </p:cNvSpPr>
          <p:nvPr/>
        </p:nvSpPr>
        <p:spPr bwMode="auto">
          <a:xfrm>
            <a:off x="1791986" y="5141611"/>
            <a:ext cx="3609001" cy="954107"/>
          </a:xfrm>
          <a:prstGeom prst="rect">
            <a:avLst/>
          </a:prstGeom>
          <a:noFill/>
          <a:ln w="9525">
            <a:noFill/>
            <a:miter lim="800000"/>
            <a:headEnd/>
            <a:tailEnd/>
          </a:ln>
        </p:spPr>
        <p:txBody>
          <a:bodyPr wrap="none">
            <a:spAutoFit/>
          </a:bodyPr>
          <a:lstStyle/>
          <a:p>
            <a:r>
              <a:rPr lang="en-US" sz="2800" b="1">
                <a:latin typeface="Calibri" panose="020F0502020204030204" pitchFamily="34" charset="0"/>
              </a:rPr>
              <a:t>University of Maryland</a:t>
            </a:r>
          </a:p>
          <a:p>
            <a:r>
              <a:rPr lang="en-US" sz="2800" b="1">
                <a:latin typeface="Calibri" panose="020F0502020204030204" pitchFamily="34" charset="0"/>
              </a:rPr>
              <a:t>Department of Physics</a:t>
            </a:r>
          </a:p>
        </p:txBody>
      </p:sp>
      <p:sp>
        <p:nvSpPr>
          <p:cNvPr id="11274" name="TextBox 23"/>
          <p:cNvSpPr txBox="1">
            <a:spLocks noChangeArrowheads="1"/>
          </p:cNvSpPr>
          <p:nvPr/>
        </p:nvSpPr>
        <p:spPr bwMode="auto">
          <a:xfrm>
            <a:off x="2446036" y="5916490"/>
            <a:ext cx="4077911" cy="954107"/>
          </a:xfrm>
          <a:prstGeom prst="rect">
            <a:avLst/>
          </a:prstGeom>
          <a:noFill/>
          <a:ln w="9525">
            <a:noFill/>
            <a:miter lim="800000"/>
            <a:headEnd/>
            <a:tailEnd/>
          </a:ln>
        </p:spPr>
        <p:txBody>
          <a:bodyPr wrap="none">
            <a:spAutoFit/>
          </a:bodyPr>
          <a:lstStyle/>
          <a:p>
            <a:r>
              <a:rPr lang="en-US" sz="2800" b="1">
                <a:solidFill>
                  <a:srgbClr val="FFFF00"/>
                </a:solidFill>
                <a:latin typeface="Calibri" panose="020F0502020204030204" pitchFamily="34" charset="0"/>
              </a:rPr>
              <a:t>National Institute of</a:t>
            </a:r>
          </a:p>
          <a:p>
            <a:r>
              <a:rPr lang="en-US" sz="2800" b="1">
                <a:solidFill>
                  <a:srgbClr val="FFFF00"/>
                </a:solidFill>
                <a:latin typeface="Calibri" panose="020F0502020204030204" pitchFamily="34" charset="0"/>
              </a:rPr>
              <a:t>Standards and Technology</a:t>
            </a:r>
          </a:p>
        </p:txBody>
      </p:sp>
      <p:sp>
        <p:nvSpPr>
          <p:cNvPr id="11275" name="Oval 12"/>
          <p:cNvSpPr>
            <a:spLocks noChangeArrowheads="1"/>
          </p:cNvSpPr>
          <p:nvPr/>
        </p:nvSpPr>
        <p:spPr bwMode="auto">
          <a:xfrm>
            <a:off x="368300" y="6175375"/>
            <a:ext cx="188913" cy="217488"/>
          </a:xfrm>
          <a:prstGeom prst="ellipse">
            <a:avLst/>
          </a:prstGeom>
          <a:solidFill>
            <a:srgbClr val="FFC000"/>
          </a:solidFill>
          <a:ln w="9525" algn="ctr">
            <a:noFill/>
            <a:round/>
            <a:headEnd/>
            <a:tailEnd/>
          </a:ln>
        </p:spPr>
        <p:txBody>
          <a:bodyPr/>
          <a:lstStyle/>
          <a:p>
            <a:endParaRPr lang="en-US">
              <a:latin typeface="Calibri" panose="020F0502020204030204" pitchFamily="34" charset="0"/>
            </a:endParaRPr>
          </a:p>
        </p:txBody>
      </p:sp>
      <p:pic>
        <p:nvPicPr>
          <p:cNvPr id="12" name="Picture 2" descr="jqi_logo3"/>
          <p:cNvPicPr>
            <a:picLocks noChangeAspect="1" noChangeArrowheads="1"/>
          </p:cNvPicPr>
          <p:nvPr/>
        </p:nvPicPr>
        <p:blipFill>
          <a:blip r:embed="rId4" cstate="print"/>
          <a:srcRect l="19302" t="5258" r="16595" b="6560"/>
          <a:stretch>
            <a:fillRect/>
          </a:stretch>
        </p:blipFill>
        <p:spPr bwMode="auto">
          <a:xfrm>
            <a:off x="0" y="5897838"/>
            <a:ext cx="872476" cy="960162"/>
          </a:xfrm>
          <a:prstGeom prst="rect">
            <a:avLst/>
          </a:prstGeom>
          <a:noFill/>
        </p:spPr>
      </p:pic>
      <p:sp>
        <p:nvSpPr>
          <p:cNvPr id="14" name="Rectangle 13"/>
          <p:cNvSpPr/>
          <p:nvPr/>
        </p:nvSpPr>
        <p:spPr>
          <a:xfrm>
            <a:off x="3143892" y="603480"/>
            <a:ext cx="6082297" cy="707886"/>
          </a:xfrm>
          <a:prstGeom prst="rect">
            <a:avLst/>
          </a:prstGeom>
        </p:spPr>
        <p:txBody>
          <a:bodyPr wrap="square">
            <a:spAutoFit/>
          </a:bodyPr>
          <a:lstStyle/>
          <a:p>
            <a:pPr>
              <a:defRPr/>
            </a:pPr>
            <a:r>
              <a:rPr lang="en-US" sz="4000" b="1" smtClean="0">
                <a:solidFill>
                  <a:srgbClr val="FFFF00"/>
                </a:solidFill>
                <a:latin typeface="Calibri" panose="020F0502020204030204" pitchFamily="34" charset="0"/>
              </a:rPr>
              <a:t>Breaking Quantum Badness</a:t>
            </a:r>
            <a:endParaRPr lang="en-US" sz="4000" b="1" dirty="0">
              <a:latin typeface="Calibri" panose="020F0502020204030204" pitchFamily="34" charset="0"/>
            </a:endParaRPr>
          </a:p>
        </p:txBody>
      </p:sp>
    </p:spTree>
    <p:extLst>
      <p:ext uri="{BB962C8B-B14F-4D97-AF65-F5344CB8AC3E}">
        <p14:creationId xmlns:p14="http://schemas.microsoft.com/office/powerpoint/2010/main" val="1731187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29"/>
          <p:cNvGrpSpPr>
            <a:grpSpLocks/>
          </p:cNvGrpSpPr>
          <p:nvPr/>
        </p:nvGrpSpPr>
        <p:grpSpPr bwMode="auto">
          <a:xfrm>
            <a:off x="2364517" y="3382123"/>
            <a:ext cx="973" cy="2348039"/>
            <a:chOff x="1011" y="2493"/>
            <a:chExt cx="973" cy="1443"/>
          </a:xfrm>
        </p:grpSpPr>
        <p:sp>
          <p:nvSpPr>
            <p:cNvPr id="26742" name="Line 19"/>
            <p:cNvSpPr>
              <a:spLocks noChangeShapeType="1"/>
            </p:cNvSpPr>
            <p:nvPr/>
          </p:nvSpPr>
          <p:spPr bwMode="auto">
            <a:xfrm flipH="1" flipV="1">
              <a:off x="1011" y="2499"/>
              <a:ext cx="469" cy="1389"/>
            </a:xfrm>
            <a:prstGeom prst="line">
              <a:avLst/>
            </a:prstGeom>
            <a:noFill/>
            <a:ln w="38100">
              <a:solidFill>
                <a:srgbClr val="9966FF"/>
              </a:solidFill>
              <a:round/>
              <a:headEnd/>
              <a:tailEnd type="triangle" w="med" len="med"/>
            </a:ln>
          </p:spPr>
          <p:txBody>
            <a:bodyPr/>
            <a:lstStyle/>
            <a:p>
              <a:endParaRPr lang="en-US" smtClean="0">
                <a:solidFill>
                  <a:srgbClr val="000000"/>
                </a:solidFill>
                <a:latin typeface="Calibri" panose="020F0502020204030204" pitchFamily="34" charset="0"/>
              </a:endParaRPr>
            </a:p>
          </p:txBody>
        </p:sp>
        <p:sp>
          <p:nvSpPr>
            <p:cNvPr id="26743" name="Line 20"/>
            <p:cNvSpPr>
              <a:spLocks noChangeShapeType="1"/>
            </p:cNvSpPr>
            <p:nvPr/>
          </p:nvSpPr>
          <p:spPr bwMode="auto">
            <a:xfrm flipV="1">
              <a:off x="1496" y="2493"/>
              <a:ext cx="0" cy="1443"/>
            </a:xfrm>
            <a:prstGeom prst="line">
              <a:avLst/>
            </a:prstGeom>
            <a:noFill/>
            <a:ln w="38100">
              <a:solidFill>
                <a:srgbClr val="9966FF"/>
              </a:solidFill>
              <a:round/>
              <a:headEnd/>
              <a:tailEnd type="triangle" w="med" len="med"/>
            </a:ln>
          </p:spPr>
          <p:txBody>
            <a:bodyPr/>
            <a:lstStyle/>
            <a:p>
              <a:endParaRPr lang="en-US" smtClean="0">
                <a:solidFill>
                  <a:srgbClr val="000000"/>
                </a:solidFill>
                <a:latin typeface="Calibri" panose="020F0502020204030204" pitchFamily="34" charset="0"/>
              </a:endParaRPr>
            </a:p>
          </p:txBody>
        </p:sp>
        <p:sp>
          <p:nvSpPr>
            <p:cNvPr id="26744" name="Line 21"/>
            <p:cNvSpPr>
              <a:spLocks noChangeShapeType="1"/>
            </p:cNvSpPr>
            <p:nvPr/>
          </p:nvSpPr>
          <p:spPr bwMode="auto">
            <a:xfrm flipV="1">
              <a:off x="1506" y="2501"/>
              <a:ext cx="478" cy="1417"/>
            </a:xfrm>
            <a:prstGeom prst="line">
              <a:avLst/>
            </a:prstGeom>
            <a:noFill/>
            <a:ln w="38100">
              <a:solidFill>
                <a:srgbClr val="9966FF"/>
              </a:solidFill>
              <a:round/>
              <a:headEnd/>
              <a:tailEnd type="triangle" w="med" len="med"/>
            </a:ln>
          </p:spPr>
          <p:txBody>
            <a:bodyPr/>
            <a:lstStyle/>
            <a:p>
              <a:endParaRPr lang="en-US" smtClean="0">
                <a:solidFill>
                  <a:srgbClr val="000000"/>
                </a:solidFill>
                <a:latin typeface="Calibri" panose="020F0502020204030204" pitchFamily="34" charset="0"/>
              </a:endParaRPr>
            </a:p>
          </p:txBody>
        </p:sp>
      </p:grpSp>
      <p:sp>
        <p:nvSpPr>
          <p:cNvPr id="26632" name="Line 8"/>
          <p:cNvSpPr>
            <a:spLocks noChangeShapeType="1"/>
          </p:cNvSpPr>
          <p:nvPr/>
        </p:nvSpPr>
        <p:spPr bwMode="auto">
          <a:xfrm>
            <a:off x="19558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26633" name="Line 9"/>
          <p:cNvSpPr>
            <a:spLocks noChangeShapeType="1"/>
          </p:cNvSpPr>
          <p:nvPr/>
        </p:nvSpPr>
        <p:spPr bwMode="auto">
          <a:xfrm>
            <a:off x="29464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26634" name="Line 10"/>
          <p:cNvSpPr>
            <a:spLocks noChangeShapeType="1"/>
          </p:cNvSpPr>
          <p:nvPr/>
        </p:nvSpPr>
        <p:spPr bwMode="auto">
          <a:xfrm>
            <a:off x="9652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26638" name="Text Box 14"/>
          <p:cNvSpPr txBox="1">
            <a:spLocks noChangeArrowheads="1"/>
          </p:cNvSpPr>
          <p:nvPr/>
        </p:nvSpPr>
        <p:spPr bwMode="auto">
          <a:xfrm>
            <a:off x="203200" y="2479675"/>
            <a:ext cx="838200" cy="457200"/>
          </a:xfrm>
          <a:prstGeom prst="rect">
            <a:avLst/>
          </a:prstGeom>
          <a:noFill/>
          <a:ln w="9525">
            <a:noFill/>
            <a:miter lim="800000"/>
            <a:headEnd/>
            <a:tailEnd/>
          </a:ln>
        </p:spPr>
        <p:txBody>
          <a:bodyPr>
            <a:spAutoFit/>
          </a:bodyPr>
          <a:lstStyle/>
          <a:p>
            <a:pPr>
              <a:spcBef>
                <a:spcPct val="50000"/>
              </a:spcBef>
            </a:pPr>
            <a:r>
              <a:rPr lang="en-US" sz="2400" baseline="30000" smtClean="0">
                <a:solidFill>
                  <a:srgbClr val="000000"/>
                </a:solidFill>
                <a:latin typeface="Calibri" panose="020F0502020204030204" pitchFamily="34" charset="0"/>
              </a:rPr>
              <a:t>2</a:t>
            </a:r>
            <a:r>
              <a:rPr lang="en-US" sz="2400" smtClean="0">
                <a:solidFill>
                  <a:srgbClr val="000000"/>
                </a:solidFill>
                <a:latin typeface="Calibri" panose="020F0502020204030204" pitchFamily="34" charset="0"/>
              </a:rPr>
              <a:t>P</a:t>
            </a:r>
            <a:r>
              <a:rPr lang="en-US" sz="2400" baseline="-25000" smtClean="0">
                <a:solidFill>
                  <a:srgbClr val="000000"/>
                </a:solidFill>
                <a:latin typeface="Calibri" panose="020F0502020204030204" pitchFamily="34" charset="0"/>
              </a:rPr>
              <a:t>1/2</a:t>
            </a:r>
          </a:p>
        </p:txBody>
      </p:sp>
      <p:sp>
        <p:nvSpPr>
          <p:cNvPr id="26646" name="Text Box 220"/>
          <p:cNvSpPr txBox="1">
            <a:spLocks noChangeArrowheads="1"/>
          </p:cNvSpPr>
          <p:nvPr/>
        </p:nvSpPr>
        <p:spPr bwMode="auto">
          <a:xfrm>
            <a:off x="2070100" y="1981200"/>
            <a:ext cx="1672253" cy="400110"/>
          </a:xfrm>
          <a:prstGeom prst="rect">
            <a:avLst/>
          </a:prstGeom>
          <a:noFill/>
          <a:ln w="9525">
            <a:noFill/>
            <a:miter lim="800000"/>
            <a:headEnd/>
            <a:tailEnd/>
          </a:ln>
        </p:spPr>
        <p:txBody>
          <a:bodyPr wrap="none">
            <a:spAutoFit/>
          </a:bodyPr>
          <a:lstStyle/>
          <a:p>
            <a:r>
              <a:rPr lang="en-US" dirty="0" smtClean="0">
                <a:solidFill>
                  <a:srgbClr val="000000"/>
                </a:solidFill>
                <a:latin typeface="Symbol" panose="05050102010706020507" pitchFamily="18" charset="2"/>
              </a:rPr>
              <a:t>g/2p</a:t>
            </a:r>
            <a:r>
              <a:rPr lang="en-US" dirty="0" smtClean="0">
                <a:solidFill>
                  <a:srgbClr val="000000"/>
                </a:solidFill>
                <a:latin typeface="Calibri" panose="020F0502020204030204" pitchFamily="34" charset="0"/>
              </a:rPr>
              <a:t> = 20 MHz</a:t>
            </a:r>
          </a:p>
        </p:txBody>
      </p:sp>
      <p:sp>
        <p:nvSpPr>
          <p:cNvPr id="255" name="Line 7"/>
          <p:cNvSpPr>
            <a:spLocks noChangeShapeType="1"/>
          </p:cNvSpPr>
          <p:nvPr/>
        </p:nvSpPr>
        <p:spPr bwMode="auto">
          <a:xfrm>
            <a:off x="1955800" y="2723111"/>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256" name="Line 12"/>
          <p:cNvSpPr>
            <a:spLocks noChangeShapeType="1"/>
          </p:cNvSpPr>
          <p:nvPr/>
        </p:nvSpPr>
        <p:spPr bwMode="auto">
          <a:xfrm flipV="1">
            <a:off x="3843717" y="2539691"/>
            <a:ext cx="899" cy="213090"/>
          </a:xfrm>
          <a:prstGeom prst="line">
            <a:avLst/>
          </a:prstGeom>
          <a:noFill/>
          <a:ln w="9525">
            <a:solidFill>
              <a:schemeClr val="tx1"/>
            </a:solidFill>
            <a:round/>
            <a:headEnd type="triangle" w="med" len="med"/>
            <a:tailEnd type="triangle" w="med" len="med"/>
          </a:ln>
        </p:spPr>
        <p:txBody>
          <a:bodyPr/>
          <a:lstStyle/>
          <a:p>
            <a:endParaRPr lang="en-US" smtClean="0">
              <a:solidFill>
                <a:srgbClr val="000000"/>
              </a:solidFill>
              <a:latin typeface="Calibri" panose="020F0502020204030204" pitchFamily="34" charset="0"/>
            </a:endParaRPr>
          </a:p>
        </p:txBody>
      </p:sp>
      <p:sp>
        <p:nvSpPr>
          <p:cNvPr id="257" name="Text Box 26"/>
          <p:cNvSpPr txBox="1">
            <a:spLocks noChangeArrowheads="1"/>
          </p:cNvSpPr>
          <p:nvPr/>
        </p:nvSpPr>
        <p:spPr bwMode="auto">
          <a:xfrm>
            <a:off x="3839896" y="2499231"/>
            <a:ext cx="893945" cy="307777"/>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0000"/>
                </a:solidFill>
                <a:latin typeface="Calibri" panose="020F0502020204030204" pitchFamily="34" charset="0"/>
              </a:rPr>
              <a:t>2.1 GHz</a:t>
            </a:r>
          </a:p>
        </p:txBody>
      </p:sp>
      <p:sp>
        <p:nvSpPr>
          <p:cNvPr id="77" name="Title 20"/>
          <p:cNvSpPr txBox="1">
            <a:spLocks/>
          </p:cNvSpPr>
          <p:nvPr/>
        </p:nvSpPr>
        <p:spPr bwMode="auto">
          <a:xfrm>
            <a:off x="685800" y="256899"/>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kern="0" dirty="0" smtClean="0">
                <a:solidFill>
                  <a:srgbClr val="000000"/>
                </a:solidFill>
                <a:latin typeface="Calibri" panose="020F0502020204030204" pitchFamily="34" charset="0"/>
              </a:rPr>
              <a:t> </a:t>
            </a:r>
            <a:r>
              <a:rPr lang="en-US" sz="4400" kern="0" baseline="30000" dirty="0" smtClean="0">
                <a:solidFill>
                  <a:srgbClr val="000000"/>
                </a:solidFill>
                <a:latin typeface="Calibri" panose="020F0502020204030204" pitchFamily="34" charset="0"/>
              </a:rPr>
              <a:t>171</a:t>
            </a:r>
            <a:r>
              <a:rPr lang="en-US" sz="4400" kern="0" dirty="0" smtClean="0">
                <a:solidFill>
                  <a:srgbClr val="000000"/>
                </a:solidFill>
                <a:latin typeface="Calibri" panose="020F0502020204030204" pitchFamily="34" charset="0"/>
              </a:rPr>
              <a:t>Yb</a:t>
            </a:r>
            <a:r>
              <a:rPr lang="en-US" sz="4400" kern="0" baseline="30000" smtClean="0">
                <a:solidFill>
                  <a:srgbClr val="000000"/>
                </a:solidFill>
                <a:latin typeface="Calibri" panose="020F0502020204030204" pitchFamily="34" charset="0"/>
              </a:rPr>
              <a:t>+</a:t>
            </a:r>
            <a:r>
              <a:rPr lang="en-US" sz="4400" kern="0" smtClean="0">
                <a:solidFill>
                  <a:srgbClr val="000000"/>
                </a:solidFill>
                <a:latin typeface="Calibri" panose="020F0502020204030204" pitchFamily="34" charset="0"/>
              </a:rPr>
              <a:t> qubit </a:t>
            </a:r>
            <a:r>
              <a:rPr lang="en-US" sz="4400" kern="0" dirty="0" smtClean="0">
                <a:solidFill>
                  <a:srgbClr val="000000"/>
                </a:solidFill>
                <a:latin typeface="Calibri" panose="020F0502020204030204" pitchFamily="34" charset="0"/>
              </a:rPr>
              <a:t>detection</a:t>
            </a:r>
            <a:endParaRPr lang="en-US" sz="4400" kern="0" dirty="0">
              <a:solidFill>
                <a:srgbClr val="000000"/>
              </a:solidFill>
              <a:latin typeface="Calibri" panose="020F0502020204030204" pitchFamily="34" charset="0"/>
            </a:endParaRPr>
          </a:p>
        </p:txBody>
      </p:sp>
      <p:grpSp>
        <p:nvGrpSpPr>
          <p:cNvPr id="78" name="Group 230"/>
          <p:cNvGrpSpPr>
            <a:grpSpLocks/>
          </p:cNvGrpSpPr>
          <p:nvPr/>
        </p:nvGrpSpPr>
        <p:grpSpPr bwMode="auto">
          <a:xfrm>
            <a:off x="5537204" y="1666875"/>
            <a:ext cx="3473452" cy="2603500"/>
            <a:chOff x="3488" y="1050"/>
            <a:chExt cx="2188" cy="1640"/>
          </a:xfrm>
        </p:grpSpPr>
        <p:sp>
          <p:nvSpPr>
            <p:cNvPr id="79" name="Rectangle 32"/>
            <p:cNvSpPr>
              <a:spLocks noChangeArrowheads="1"/>
            </p:cNvSpPr>
            <p:nvPr/>
          </p:nvSpPr>
          <p:spPr bwMode="auto">
            <a:xfrm>
              <a:off x="4738" y="1156"/>
              <a:ext cx="938" cy="634"/>
            </a:xfrm>
            <a:prstGeom prst="rect">
              <a:avLst/>
            </a:prstGeom>
            <a:noFill/>
            <a:ln w="9525">
              <a:noFill/>
              <a:miter lim="800000"/>
              <a:headEnd/>
              <a:tailEnd/>
            </a:ln>
          </p:spPr>
          <p:txBody>
            <a:bodyPr>
              <a:spAutoFit/>
            </a:bodyPr>
            <a:lstStyle/>
            <a:p>
              <a:r>
                <a:rPr lang="en-US">
                  <a:solidFill>
                    <a:srgbClr val="0000FF"/>
                  </a:solidFill>
                  <a:latin typeface="Calibri" panose="020F0502020204030204" pitchFamily="34" charset="0"/>
                </a:rPr>
                <a:t>  </a:t>
              </a:r>
              <a:r>
                <a:rPr lang="en-US" smtClean="0">
                  <a:solidFill>
                    <a:srgbClr val="0000FF"/>
                  </a:solidFill>
                  <a:latin typeface="Calibri" panose="020F0502020204030204" pitchFamily="34" charset="0"/>
                </a:rPr>
                <a:t>&gt;99.9% </a:t>
              </a:r>
              <a:endParaRPr lang="en-US" dirty="0">
                <a:solidFill>
                  <a:srgbClr val="0000FF"/>
                </a:solidFill>
                <a:latin typeface="Calibri" panose="020F0502020204030204" pitchFamily="34" charset="0"/>
              </a:endParaRPr>
            </a:p>
            <a:p>
              <a:r>
                <a:rPr lang="en-US" dirty="0">
                  <a:solidFill>
                    <a:srgbClr val="0000FF"/>
                  </a:solidFill>
                  <a:latin typeface="Calibri" panose="020F0502020204030204" pitchFamily="34" charset="0"/>
                </a:rPr>
                <a:t>detection</a:t>
              </a:r>
            </a:p>
            <a:p>
              <a:r>
                <a:rPr lang="en-US" dirty="0">
                  <a:solidFill>
                    <a:srgbClr val="0000FF"/>
                  </a:solidFill>
                  <a:latin typeface="Calibri" panose="020F0502020204030204" pitchFamily="34" charset="0"/>
                </a:rPr>
                <a:t>efficiency</a:t>
              </a:r>
              <a:endParaRPr lang="en-US" baseline="30000" dirty="0">
                <a:solidFill>
                  <a:srgbClr val="0000FF"/>
                </a:solidFill>
                <a:latin typeface="Calibri" panose="020F0502020204030204" pitchFamily="34" charset="0"/>
              </a:endParaRPr>
            </a:p>
          </p:txBody>
        </p:sp>
        <p:sp>
          <p:nvSpPr>
            <p:cNvPr id="80" name="Rectangle 68"/>
            <p:cNvSpPr>
              <a:spLocks noChangeArrowheads="1"/>
            </p:cNvSpPr>
            <p:nvPr/>
          </p:nvSpPr>
          <p:spPr bwMode="auto">
            <a:xfrm>
              <a:off x="3849" y="1228"/>
              <a:ext cx="67" cy="1103"/>
            </a:xfrm>
            <a:prstGeom prst="rect">
              <a:avLst/>
            </a:prstGeom>
            <a:solidFill>
              <a:srgbClr val="000000"/>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81" name="Rectangle 70"/>
            <p:cNvSpPr>
              <a:spLocks noChangeArrowheads="1"/>
            </p:cNvSpPr>
            <p:nvPr/>
          </p:nvSpPr>
          <p:spPr bwMode="auto">
            <a:xfrm>
              <a:off x="3916" y="2230"/>
              <a:ext cx="67" cy="101"/>
            </a:xfrm>
            <a:prstGeom prst="rect">
              <a:avLst/>
            </a:prstGeom>
            <a:solidFill>
              <a:srgbClr val="000000"/>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82" name="Line 129"/>
            <p:cNvSpPr>
              <a:spLocks noChangeShapeType="1"/>
            </p:cNvSpPr>
            <p:nvPr/>
          </p:nvSpPr>
          <p:spPr bwMode="auto">
            <a:xfrm>
              <a:off x="3815" y="2330"/>
              <a:ext cx="1762" cy="0"/>
            </a:xfrm>
            <a:prstGeom prst="line">
              <a:avLst/>
            </a:prstGeom>
            <a:noFill/>
            <a:ln w="9525">
              <a:noFill/>
              <a:round/>
              <a:headEnd/>
              <a:tailEnd/>
            </a:ln>
          </p:spPr>
          <p:txBody>
            <a:bodyPr/>
            <a:lstStyle/>
            <a:p>
              <a:endParaRPr lang="en-US">
                <a:solidFill>
                  <a:srgbClr val="000000"/>
                </a:solidFill>
                <a:latin typeface="Calibri" panose="020F0502020204030204" pitchFamily="34" charset="0"/>
              </a:endParaRPr>
            </a:p>
          </p:txBody>
        </p:sp>
        <p:sp>
          <p:nvSpPr>
            <p:cNvPr id="83" name="Freeform 130"/>
            <p:cNvSpPr>
              <a:spLocks/>
            </p:cNvSpPr>
            <p:nvPr/>
          </p:nvSpPr>
          <p:spPr bwMode="auto">
            <a:xfrm flipV="1">
              <a:off x="3848" y="2329"/>
              <a:ext cx="68" cy="1"/>
            </a:xfrm>
            <a:custGeom>
              <a:avLst/>
              <a:gdLst>
                <a:gd name="T0" fmla="*/ 0 w 192"/>
                <a:gd name="T1" fmla="*/ 0 h 23"/>
                <a:gd name="T2" fmla="*/ 0 w 192"/>
                <a:gd name="T3" fmla="*/ 0 h 23"/>
                <a:gd name="T4" fmla="*/ 0 w 192"/>
                <a:gd name="T5" fmla="*/ 0 h 23"/>
                <a:gd name="T6" fmla="*/ 0 w 192"/>
                <a:gd name="T7" fmla="*/ 0 h 23"/>
                <a:gd name="T8" fmla="*/ 0 60000 65536"/>
                <a:gd name="T9" fmla="*/ 0 60000 65536"/>
                <a:gd name="T10" fmla="*/ 0 60000 65536"/>
                <a:gd name="T11" fmla="*/ 0 60000 65536"/>
                <a:gd name="T12" fmla="*/ 0 w 192"/>
                <a:gd name="T13" fmla="*/ 0 h 23"/>
                <a:gd name="T14" fmla="*/ 192 w 192"/>
                <a:gd name="T15" fmla="*/ 23 h 23"/>
              </a:gdLst>
              <a:ahLst/>
              <a:cxnLst>
                <a:cxn ang="T8">
                  <a:pos x="T0" y="T1"/>
                </a:cxn>
                <a:cxn ang="T9">
                  <a:pos x="T2" y="T3"/>
                </a:cxn>
                <a:cxn ang="T10">
                  <a:pos x="T4" y="T5"/>
                </a:cxn>
                <a:cxn ang="T11">
                  <a:pos x="T6" y="T7"/>
                </a:cxn>
              </a:cxnLst>
              <a:rect l="T12" t="T13" r="T14" b="T15"/>
              <a:pathLst>
                <a:path w="192" h="23">
                  <a:moveTo>
                    <a:pt x="192" y="0"/>
                  </a:moveTo>
                  <a:lnTo>
                    <a:pt x="192" y="23"/>
                  </a:lnTo>
                  <a:lnTo>
                    <a:pt x="0" y="23"/>
                  </a:lnTo>
                  <a:lnTo>
                    <a:pt x="0" y="0"/>
                  </a:lnTo>
                </a:path>
              </a:pathLst>
            </a:custGeom>
            <a:noFill/>
            <a:ln w="6350">
              <a:noFill/>
              <a:round/>
              <a:headEnd/>
              <a:tailEnd/>
            </a:ln>
          </p:spPr>
          <p:txBody>
            <a:bodyPr/>
            <a:lstStyle/>
            <a:p>
              <a:endParaRPr lang="en-US">
                <a:solidFill>
                  <a:srgbClr val="000000"/>
                </a:solidFill>
                <a:latin typeface="Calibri" panose="020F0502020204030204" pitchFamily="34" charset="0"/>
              </a:endParaRPr>
            </a:p>
          </p:txBody>
        </p:sp>
        <p:sp>
          <p:nvSpPr>
            <p:cNvPr id="84" name="Text Box 131"/>
            <p:cNvSpPr txBox="1">
              <a:spLocks noChangeArrowheads="1"/>
            </p:cNvSpPr>
            <p:nvPr/>
          </p:nvSpPr>
          <p:spPr bwMode="auto">
            <a:xfrm>
              <a:off x="3820" y="2496"/>
              <a:ext cx="1487" cy="194"/>
            </a:xfrm>
            <a:prstGeom prst="rect">
              <a:avLst/>
            </a:prstGeom>
            <a:noFill/>
            <a:ln w="9525">
              <a:noFill/>
              <a:miter lim="800000"/>
              <a:headEnd/>
              <a:tailEnd/>
            </a:ln>
          </p:spPr>
          <p:txBody>
            <a:bodyPr wrap="none">
              <a:spAutoFit/>
            </a:bodyPr>
            <a:lstStyle/>
            <a:p>
              <a:r>
                <a:rPr lang="en-US" sz="1400">
                  <a:solidFill>
                    <a:srgbClr val="000000"/>
                  </a:solidFill>
                  <a:latin typeface="Calibri" panose="020F0502020204030204" pitchFamily="34" charset="0"/>
                </a:rPr>
                <a:t># </a:t>
              </a:r>
              <a:r>
                <a:rPr lang="en-US" sz="1400">
                  <a:solidFill>
                    <a:srgbClr val="000000"/>
                  </a:solidFill>
                  <a:latin typeface="Calibri" panose="020F0502020204030204" pitchFamily="34" charset="0"/>
                  <a:cs typeface="Arial" charset="0"/>
                </a:rPr>
                <a:t>photons collected in 500 </a:t>
              </a:r>
              <a:r>
                <a:rPr lang="en-US" sz="1400">
                  <a:solidFill>
                    <a:srgbClr val="000000"/>
                  </a:solidFill>
                  <a:latin typeface="Calibri" panose="020F0502020204030204" pitchFamily="34" charset="0"/>
                </a:rPr>
                <a:t>m</a:t>
              </a:r>
              <a:r>
                <a:rPr lang="en-US" sz="1400">
                  <a:solidFill>
                    <a:srgbClr val="000000"/>
                  </a:solidFill>
                  <a:latin typeface="Calibri" panose="020F0502020204030204" pitchFamily="34" charset="0"/>
                  <a:cs typeface="Arial" charset="0"/>
                </a:rPr>
                <a:t>s</a:t>
              </a:r>
            </a:p>
          </p:txBody>
        </p:sp>
        <p:sp>
          <p:nvSpPr>
            <p:cNvPr id="85" name="Rectangle 132"/>
            <p:cNvSpPr>
              <a:spLocks noChangeArrowheads="1"/>
            </p:cNvSpPr>
            <p:nvPr/>
          </p:nvSpPr>
          <p:spPr bwMode="auto">
            <a:xfrm>
              <a:off x="3848" y="2329"/>
              <a:ext cx="68" cy="1"/>
            </a:xfrm>
            <a:prstGeom prst="rect">
              <a:avLst/>
            </a:prstGeom>
            <a:solidFill>
              <a:srgbClr val="FF0000"/>
            </a:solidFill>
            <a:ln w="9525">
              <a:noFill/>
              <a:miter lim="800000"/>
              <a:headEnd/>
              <a:tailEnd/>
            </a:ln>
          </p:spPr>
          <p:txBody>
            <a:bodyPr/>
            <a:lstStyle/>
            <a:p>
              <a:endParaRPr lang="en-US">
                <a:solidFill>
                  <a:srgbClr val="000000"/>
                </a:solidFill>
                <a:latin typeface="Calibri" panose="020F0502020204030204" pitchFamily="34" charset="0"/>
              </a:endParaRPr>
            </a:p>
          </p:txBody>
        </p:sp>
        <p:grpSp>
          <p:nvGrpSpPr>
            <p:cNvPr id="86" name="Group 133"/>
            <p:cNvGrpSpPr>
              <a:grpSpLocks/>
            </p:cNvGrpSpPr>
            <p:nvPr/>
          </p:nvGrpSpPr>
          <p:grpSpPr bwMode="auto">
            <a:xfrm>
              <a:off x="3916" y="2232"/>
              <a:ext cx="1660" cy="98"/>
              <a:chOff x="3788" y="2232"/>
              <a:chExt cx="1660" cy="98"/>
            </a:xfrm>
          </p:grpSpPr>
          <p:sp>
            <p:nvSpPr>
              <p:cNvPr id="123" name="Freeform 134"/>
              <p:cNvSpPr>
                <a:spLocks/>
              </p:cNvSpPr>
              <p:nvPr/>
            </p:nvSpPr>
            <p:spPr bwMode="auto">
              <a:xfrm flipV="1">
                <a:off x="3788" y="2330"/>
                <a:ext cx="68" cy="0"/>
              </a:xfrm>
              <a:custGeom>
                <a:avLst/>
                <a:gdLst>
                  <a:gd name="T0" fmla="*/ 0 w 192"/>
                  <a:gd name="T1" fmla="*/ 0 h 5"/>
                  <a:gd name="T2" fmla="*/ 0 w 192"/>
                  <a:gd name="T3" fmla="*/ 0 h 5"/>
                  <a:gd name="T4" fmla="*/ 0 w 192"/>
                  <a:gd name="T5" fmla="*/ 0 h 5"/>
                  <a:gd name="T6" fmla="*/ 0 w 192"/>
                  <a:gd name="T7" fmla="*/ 0 h 5"/>
                  <a:gd name="T8" fmla="*/ 0 60000 65536"/>
                  <a:gd name="T9" fmla="*/ 0 60000 65536"/>
                  <a:gd name="T10" fmla="*/ 0 60000 65536"/>
                  <a:gd name="T11" fmla="*/ 0 60000 65536"/>
                  <a:gd name="T12" fmla="*/ 0 w 192"/>
                  <a:gd name="T13" fmla="*/ 0 h 5"/>
                  <a:gd name="T14" fmla="*/ 192 w 192"/>
                  <a:gd name="T15" fmla="*/ 0 h 5"/>
                </a:gdLst>
                <a:ahLst/>
                <a:cxnLst>
                  <a:cxn ang="T8">
                    <a:pos x="T0" y="T1"/>
                  </a:cxn>
                  <a:cxn ang="T9">
                    <a:pos x="T2" y="T3"/>
                  </a:cxn>
                  <a:cxn ang="T10">
                    <a:pos x="T4" y="T5"/>
                  </a:cxn>
                  <a:cxn ang="T11">
                    <a:pos x="T6" y="T7"/>
                  </a:cxn>
                </a:cxnLst>
                <a:rect l="T12" t="T13" r="T14" b="T15"/>
                <a:pathLst>
                  <a:path w="192" h="5">
                    <a:moveTo>
                      <a:pt x="192" y="0"/>
                    </a:moveTo>
                    <a:lnTo>
                      <a:pt x="192" y="5"/>
                    </a:lnTo>
                    <a:lnTo>
                      <a:pt x="0" y="5"/>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4" name="Freeform 135"/>
              <p:cNvSpPr>
                <a:spLocks/>
              </p:cNvSpPr>
              <p:nvPr/>
            </p:nvSpPr>
            <p:spPr bwMode="auto">
              <a:xfrm flipV="1">
                <a:off x="3856" y="2329"/>
                <a:ext cx="68" cy="1"/>
              </a:xfrm>
              <a:custGeom>
                <a:avLst/>
                <a:gdLst>
                  <a:gd name="T0" fmla="*/ 0 w 193"/>
                  <a:gd name="T1" fmla="*/ 0 h 32"/>
                  <a:gd name="T2" fmla="*/ 0 w 193"/>
                  <a:gd name="T3" fmla="*/ 0 h 32"/>
                  <a:gd name="T4" fmla="*/ 0 w 193"/>
                  <a:gd name="T5" fmla="*/ 0 h 32"/>
                  <a:gd name="T6" fmla="*/ 0 w 193"/>
                  <a:gd name="T7" fmla="*/ 0 h 32"/>
                  <a:gd name="T8" fmla="*/ 0 60000 65536"/>
                  <a:gd name="T9" fmla="*/ 0 60000 65536"/>
                  <a:gd name="T10" fmla="*/ 0 60000 65536"/>
                  <a:gd name="T11" fmla="*/ 0 60000 65536"/>
                  <a:gd name="T12" fmla="*/ 0 w 193"/>
                  <a:gd name="T13" fmla="*/ 0 h 32"/>
                  <a:gd name="T14" fmla="*/ 193 w 193"/>
                  <a:gd name="T15" fmla="*/ 32 h 32"/>
                </a:gdLst>
                <a:ahLst/>
                <a:cxnLst>
                  <a:cxn ang="T8">
                    <a:pos x="T0" y="T1"/>
                  </a:cxn>
                  <a:cxn ang="T9">
                    <a:pos x="T2" y="T3"/>
                  </a:cxn>
                  <a:cxn ang="T10">
                    <a:pos x="T4" y="T5"/>
                  </a:cxn>
                  <a:cxn ang="T11">
                    <a:pos x="T6" y="T7"/>
                  </a:cxn>
                </a:cxnLst>
                <a:rect l="T12" t="T13" r="T14" b="T15"/>
                <a:pathLst>
                  <a:path w="193" h="32">
                    <a:moveTo>
                      <a:pt x="193" y="0"/>
                    </a:moveTo>
                    <a:lnTo>
                      <a:pt x="193" y="32"/>
                    </a:lnTo>
                    <a:lnTo>
                      <a:pt x="0" y="32"/>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5" name="Freeform 136"/>
              <p:cNvSpPr>
                <a:spLocks/>
              </p:cNvSpPr>
              <p:nvPr/>
            </p:nvSpPr>
            <p:spPr bwMode="auto">
              <a:xfrm flipV="1">
                <a:off x="3924" y="2327"/>
                <a:ext cx="68" cy="3"/>
              </a:xfrm>
              <a:custGeom>
                <a:avLst/>
                <a:gdLst>
                  <a:gd name="T0" fmla="*/ 0 w 192"/>
                  <a:gd name="T1" fmla="*/ 0 h 69"/>
                  <a:gd name="T2" fmla="*/ 0 w 192"/>
                  <a:gd name="T3" fmla="*/ 0 h 69"/>
                  <a:gd name="T4" fmla="*/ 0 w 192"/>
                  <a:gd name="T5" fmla="*/ 0 h 69"/>
                  <a:gd name="T6" fmla="*/ 0 w 192"/>
                  <a:gd name="T7" fmla="*/ 0 h 69"/>
                  <a:gd name="T8" fmla="*/ 0 60000 65536"/>
                  <a:gd name="T9" fmla="*/ 0 60000 65536"/>
                  <a:gd name="T10" fmla="*/ 0 60000 65536"/>
                  <a:gd name="T11" fmla="*/ 0 60000 65536"/>
                  <a:gd name="T12" fmla="*/ 0 w 192"/>
                  <a:gd name="T13" fmla="*/ 0 h 69"/>
                  <a:gd name="T14" fmla="*/ 192 w 192"/>
                  <a:gd name="T15" fmla="*/ 69 h 69"/>
                </a:gdLst>
                <a:ahLst/>
                <a:cxnLst>
                  <a:cxn ang="T8">
                    <a:pos x="T0" y="T1"/>
                  </a:cxn>
                  <a:cxn ang="T9">
                    <a:pos x="T2" y="T3"/>
                  </a:cxn>
                  <a:cxn ang="T10">
                    <a:pos x="T4" y="T5"/>
                  </a:cxn>
                  <a:cxn ang="T11">
                    <a:pos x="T6" y="T7"/>
                  </a:cxn>
                </a:cxnLst>
                <a:rect l="T12" t="T13" r="T14" b="T15"/>
                <a:pathLst>
                  <a:path w="192" h="69">
                    <a:moveTo>
                      <a:pt x="192" y="0"/>
                    </a:moveTo>
                    <a:lnTo>
                      <a:pt x="192" y="69"/>
                    </a:lnTo>
                    <a:lnTo>
                      <a:pt x="0" y="69"/>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6" name="Freeform 137"/>
              <p:cNvSpPr>
                <a:spLocks/>
              </p:cNvSpPr>
              <p:nvPr/>
            </p:nvSpPr>
            <p:spPr bwMode="auto">
              <a:xfrm flipV="1">
                <a:off x="5144" y="2327"/>
                <a:ext cx="68" cy="3"/>
              </a:xfrm>
              <a:custGeom>
                <a:avLst/>
                <a:gdLst>
                  <a:gd name="T0" fmla="*/ 0 w 192"/>
                  <a:gd name="T1" fmla="*/ 0 h 92"/>
                  <a:gd name="T2" fmla="*/ 0 w 192"/>
                  <a:gd name="T3" fmla="*/ 0 h 92"/>
                  <a:gd name="T4" fmla="*/ 0 w 192"/>
                  <a:gd name="T5" fmla="*/ 0 h 92"/>
                  <a:gd name="T6" fmla="*/ 0 w 192"/>
                  <a:gd name="T7" fmla="*/ 0 h 92"/>
                  <a:gd name="T8" fmla="*/ 0 60000 65536"/>
                  <a:gd name="T9" fmla="*/ 0 60000 65536"/>
                  <a:gd name="T10" fmla="*/ 0 60000 65536"/>
                  <a:gd name="T11" fmla="*/ 0 60000 65536"/>
                  <a:gd name="T12" fmla="*/ 0 w 192"/>
                  <a:gd name="T13" fmla="*/ 0 h 92"/>
                  <a:gd name="T14" fmla="*/ 192 w 192"/>
                  <a:gd name="T15" fmla="*/ 92 h 92"/>
                </a:gdLst>
                <a:ahLst/>
                <a:cxnLst>
                  <a:cxn ang="T8">
                    <a:pos x="T0" y="T1"/>
                  </a:cxn>
                  <a:cxn ang="T9">
                    <a:pos x="T2" y="T3"/>
                  </a:cxn>
                  <a:cxn ang="T10">
                    <a:pos x="T4" y="T5"/>
                  </a:cxn>
                  <a:cxn ang="T11">
                    <a:pos x="T6" y="T7"/>
                  </a:cxn>
                </a:cxnLst>
                <a:rect l="T12" t="T13" r="T14" b="T15"/>
                <a:pathLst>
                  <a:path w="192" h="92">
                    <a:moveTo>
                      <a:pt x="192" y="0"/>
                    </a:moveTo>
                    <a:lnTo>
                      <a:pt x="192" y="92"/>
                    </a:lnTo>
                    <a:lnTo>
                      <a:pt x="0" y="92"/>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7" name="Freeform 138"/>
              <p:cNvSpPr>
                <a:spLocks/>
              </p:cNvSpPr>
              <p:nvPr/>
            </p:nvSpPr>
            <p:spPr bwMode="auto">
              <a:xfrm flipV="1">
                <a:off x="5212" y="2329"/>
                <a:ext cx="68" cy="1"/>
              </a:xfrm>
              <a:custGeom>
                <a:avLst/>
                <a:gdLst>
                  <a:gd name="T0" fmla="*/ 0 w 193"/>
                  <a:gd name="T1" fmla="*/ 0 h 32"/>
                  <a:gd name="T2" fmla="*/ 0 w 193"/>
                  <a:gd name="T3" fmla="*/ 0 h 32"/>
                  <a:gd name="T4" fmla="*/ 0 w 193"/>
                  <a:gd name="T5" fmla="*/ 0 h 32"/>
                  <a:gd name="T6" fmla="*/ 0 w 193"/>
                  <a:gd name="T7" fmla="*/ 0 h 32"/>
                  <a:gd name="T8" fmla="*/ 0 60000 65536"/>
                  <a:gd name="T9" fmla="*/ 0 60000 65536"/>
                  <a:gd name="T10" fmla="*/ 0 60000 65536"/>
                  <a:gd name="T11" fmla="*/ 0 60000 65536"/>
                  <a:gd name="T12" fmla="*/ 0 w 193"/>
                  <a:gd name="T13" fmla="*/ 0 h 32"/>
                  <a:gd name="T14" fmla="*/ 193 w 193"/>
                  <a:gd name="T15" fmla="*/ 32 h 32"/>
                </a:gdLst>
                <a:ahLst/>
                <a:cxnLst>
                  <a:cxn ang="T8">
                    <a:pos x="T0" y="T1"/>
                  </a:cxn>
                  <a:cxn ang="T9">
                    <a:pos x="T2" y="T3"/>
                  </a:cxn>
                  <a:cxn ang="T10">
                    <a:pos x="T4" y="T5"/>
                  </a:cxn>
                  <a:cxn ang="T11">
                    <a:pos x="T6" y="T7"/>
                  </a:cxn>
                </a:cxnLst>
                <a:rect l="T12" t="T13" r="T14" b="T15"/>
                <a:pathLst>
                  <a:path w="193" h="32">
                    <a:moveTo>
                      <a:pt x="193" y="0"/>
                    </a:moveTo>
                    <a:lnTo>
                      <a:pt x="193" y="32"/>
                    </a:lnTo>
                    <a:lnTo>
                      <a:pt x="0" y="32"/>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8" name="Freeform 139"/>
              <p:cNvSpPr>
                <a:spLocks/>
              </p:cNvSpPr>
              <p:nvPr/>
            </p:nvSpPr>
            <p:spPr bwMode="auto">
              <a:xfrm flipV="1">
                <a:off x="5280" y="2329"/>
                <a:ext cx="68" cy="1"/>
              </a:xfrm>
              <a:custGeom>
                <a:avLst/>
                <a:gdLst>
                  <a:gd name="T0" fmla="*/ 0 w 192"/>
                  <a:gd name="T1" fmla="*/ 0 h 32"/>
                  <a:gd name="T2" fmla="*/ 0 w 192"/>
                  <a:gd name="T3" fmla="*/ 0 h 32"/>
                  <a:gd name="T4" fmla="*/ 0 w 192"/>
                  <a:gd name="T5" fmla="*/ 0 h 32"/>
                  <a:gd name="T6" fmla="*/ 0 w 192"/>
                  <a:gd name="T7" fmla="*/ 0 h 32"/>
                  <a:gd name="T8" fmla="*/ 0 60000 65536"/>
                  <a:gd name="T9" fmla="*/ 0 60000 65536"/>
                  <a:gd name="T10" fmla="*/ 0 60000 65536"/>
                  <a:gd name="T11" fmla="*/ 0 60000 65536"/>
                  <a:gd name="T12" fmla="*/ 0 w 192"/>
                  <a:gd name="T13" fmla="*/ 0 h 32"/>
                  <a:gd name="T14" fmla="*/ 192 w 192"/>
                  <a:gd name="T15" fmla="*/ 32 h 32"/>
                </a:gdLst>
                <a:ahLst/>
                <a:cxnLst>
                  <a:cxn ang="T8">
                    <a:pos x="T0" y="T1"/>
                  </a:cxn>
                  <a:cxn ang="T9">
                    <a:pos x="T2" y="T3"/>
                  </a:cxn>
                  <a:cxn ang="T10">
                    <a:pos x="T4" y="T5"/>
                  </a:cxn>
                  <a:cxn ang="T11">
                    <a:pos x="T6" y="T7"/>
                  </a:cxn>
                </a:cxnLst>
                <a:rect l="T12" t="T13" r="T14" b="T15"/>
                <a:pathLst>
                  <a:path w="192" h="32">
                    <a:moveTo>
                      <a:pt x="192" y="0"/>
                    </a:moveTo>
                    <a:lnTo>
                      <a:pt x="192" y="32"/>
                    </a:lnTo>
                    <a:lnTo>
                      <a:pt x="0" y="32"/>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29" name="Freeform 140"/>
              <p:cNvSpPr>
                <a:spLocks/>
              </p:cNvSpPr>
              <p:nvPr/>
            </p:nvSpPr>
            <p:spPr bwMode="auto">
              <a:xfrm flipV="1">
                <a:off x="5348" y="2329"/>
                <a:ext cx="68" cy="1"/>
              </a:xfrm>
              <a:custGeom>
                <a:avLst/>
                <a:gdLst>
                  <a:gd name="T0" fmla="*/ 0 w 192"/>
                  <a:gd name="T1" fmla="*/ 0 h 14"/>
                  <a:gd name="T2" fmla="*/ 0 w 192"/>
                  <a:gd name="T3" fmla="*/ 0 h 14"/>
                  <a:gd name="T4" fmla="*/ 0 w 192"/>
                  <a:gd name="T5" fmla="*/ 0 h 14"/>
                  <a:gd name="T6" fmla="*/ 0 w 192"/>
                  <a:gd name="T7" fmla="*/ 0 h 14"/>
                  <a:gd name="T8" fmla="*/ 0 60000 65536"/>
                  <a:gd name="T9" fmla="*/ 0 60000 65536"/>
                  <a:gd name="T10" fmla="*/ 0 60000 65536"/>
                  <a:gd name="T11" fmla="*/ 0 60000 65536"/>
                  <a:gd name="T12" fmla="*/ 0 w 192"/>
                  <a:gd name="T13" fmla="*/ 0 h 14"/>
                  <a:gd name="T14" fmla="*/ 192 w 192"/>
                  <a:gd name="T15" fmla="*/ 14 h 14"/>
                </a:gdLst>
                <a:ahLst/>
                <a:cxnLst>
                  <a:cxn ang="T8">
                    <a:pos x="T0" y="T1"/>
                  </a:cxn>
                  <a:cxn ang="T9">
                    <a:pos x="T2" y="T3"/>
                  </a:cxn>
                  <a:cxn ang="T10">
                    <a:pos x="T4" y="T5"/>
                  </a:cxn>
                  <a:cxn ang="T11">
                    <a:pos x="T6" y="T7"/>
                  </a:cxn>
                </a:cxnLst>
                <a:rect l="T12" t="T13" r="T14" b="T15"/>
                <a:pathLst>
                  <a:path w="192" h="14">
                    <a:moveTo>
                      <a:pt x="192" y="0"/>
                    </a:moveTo>
                    <a:lnTo>
                      <a:pt x="192" y="14"/>
                    </a:lnTo>
                    <a:lnTo>
                      <a:pt x="0" y="14"/>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30" name="Freeform 141"/>
              <p:cNvSpPr>
                <a:spLocks/>
              </p:cNvSpPr>
              <p:nvPr/>
            </p:nvSpPr>
            <p:spPr bwMode="auto">
              <a:xfrm flipV="1">
                <a:off x="5416" y="2330"/>
                <a:ext cx="32" cy="0"/>
              </a:xfrm>
              <a:custGeom>
                <a:avLst/>
                <a:gdLst>
                  <a:gd name="T0" fmla="*/ 0 w 91"/>
                  <a:gd name="T1" fmla="*/ 0 h 5"/>
                  <a:gd name="T2" fmla="*/ 0 w 91"/>
                  <a:gd name="T3" fmla="*/ 0 h 5"/>
                  <a:gd name="T4" fmla="*/ 0 w 91"/>
                  <a:gd name="T5" fmla="*/ 0 h 5"/>
                  <a:gd name="T6" fmla="*/ 0 60000 65536"/>
                  <a:gd name="T7" fmla="*/ 0 60000 65536"/>
                  <a:gd name="T8" fmla="*/ 0 60000 65536"/>
                  <a:gd name="T9" fmla="*/ 0 w 91"/>
                  <a:gd name="T10" fmla="*/ 0 h 5"/>
                  <a:gd name="T11" fmla="*/ 91 w 91"/>
                  <a:gd name="T12" fmla="*/ 0 h 5"/>
                </a:gdLst>
                <a:ahLst/>
                <a:cxnLst>
                  <a:cxn ang="T6">
                    <a:pos x="T0" y="T1"/>
                  </a:cxn>
                  <a:cxn ang="T7">
                    <a:pos x="T2" y="T3"/>
                  </a:cxn>
                  <a:cxn ang="T8">
                    <a:pos x="T4" y="T5"/>
                  </a:cxn>
                </a:cxnLst>
                <a:rect l="T9" t="T10" r="T11" b="T12"/>
                <a:pathLst>
                  <a:path w="91" h="5">
                    <a:moveTo>
                      <a:pt x="91" y="5"/>
                    </a:moveTo>
                    <a:lnTo>
                      <a:pt x="0" y="5"/>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31" name="Rectangle 142"/>
              <p:cNvSpPr>
                <a:spLocks noChangeArrowheads="1"/>
              </p:cNvSpPr>
              <p:nvPr/>
            </p:nvSpPr>
            <p:spPr bwMode="auto">
              <a:xfrm>
                <a:off x="3856" y="2329"/>
                <a:ext cx="68" cy="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32" name="Rectangle 143"/>
              <p:cNvSpPr>
                <a:spLocks noChangeArrowheads="1"/>
              </p:cNvSpPr>
              <p:nvPr/>
            </p:nvSpPr>
            <p:spPr bwMode="auto">
              <a:xfrm>
                <a:off x="3924" y="2327"/>
                <a:ext cx="68" cy="3"/>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33" name="Rectangle 144"/>
              <p:cNvSpPr>
                <a:spLocks noChangeArrowheads="1"/>
              </p:cNvSpPr>
              <p:nvPr/>
            </p:nvSpPr>
            <p:spPr bwMode="auto">
              <a:xfrm>
                <a:off x="3992" y="2323"/>
                <a:ext cx="67" cy="7"/>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34" name="Freeform 145"/>
              <p:cNvSpPr>
                <a:spLocks/>
              </p:cNvSpPr>
              <p:nvPr/>
            </p:nvSpPr>
            <p:spPr bwMode="auto">
              <a:xfrm flipV="1">
                <a:off x="3992" y="2323"/>
                <a:ext cx="67" cy="7"/>
              </a:xfrm>
              <a:custGeom>
                <a:avLst/>
                <a:gdLst>
                  <a:gd name="T0" fmla="*/ 0 w 192"/>
                  <a:gd name="T1" fmla="*/ 0 h 198"/>
                  <a:gd name="T2" fmla="*/ 0 w 192"/>
                  <a:gd name="T3" fmla="*/ 0 h 198"/>
                  <a:gd name="T4" fmla="*/ 0 w 192"/>
                  <a:gd name="T5" fmla="*/ 0 h 198"/>
                  <a:gd name="T6" fmla="*/ 0 w 192"/>
                  <a:gd name="T7" fmla="*/ 0 h 198"/>
                  <a:gd name="T8" fmla="*/ 0 60000 65536"/>
                  <a:gd name="T9" fmla="*/ 0 60000 65536"/>
                  <a:gd name="T10" fmla="*/ 0 60000 65536"/>
                  <a:gd name="T11" fmla="*/ 0 60000 65536"/>
                  <a:gd name="T12" fmla="*/ 0 w 192"/>
                  <a:gd name="T13" fmla="*/ 0 h 198"/>
                  <a:gd name="T14" fmla="*/ 192 w 192"/>
                  <a:gd name="T15" fmla="*/ 198 h 198"/>
                </a:gdLst>
                <a:ahLst/>
                <a:cxnLst>
                  <a:cxn ang="T8">
                    <a:pos x="T0" y="T1"/>
                  </a:cxn>
                  <a:cxn ang="T9">
                    <a:pos x="T2" y="T3"/>
                  </a:cxn>
                  <a:cxn ang="T10">
                    <a:pos x="T4" y="T5"/>
                  </a:cxn>
                  <a:cxn ang="T11">
                    <a:pos x="T6" y="T7"/>
                  </a:cxn>
                </a:cxnLst>
                <a:rect l="T12" t="T13" r="T14" b="T15"/>
                <a:pathLst>
                  <a:path w="192" h="198">
                    <a:moveTo>
                      <a:pt x="192" y="0"/>
                    </a:moveTo>
                    <a:lnTo>
                      <a:pt x="192" y="198"/>
                    </a:lnTo>
                    <a:lnTo>
                      <a:pt x="0" y="198"/>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35" name="Rectangle 146"/>
              <p:cNvSpPr>
                <a:spLocks noChangeArrowheads="1"/>
              </p:cNvSpPr>
              <p:nvPr/>
            </p:nvSpPr>
            <p:spPr bwMode="auto">
              <a:xfrm>
                <a:off x="4059" y="2312"/>
                <a:ext cx="69" cy="18"/>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36" name="Freeform 147"/>
              <p:cNvSpPr>
                <a:spLocks/>
              </p:cNvSpPr>
              <p:nvPr/>
            </p:nvSpPr>
            <p:spPr bwMode="auto">
              <a:xfrm flipV="1">
                <a:off x="4059" y="2312"/>
                <a:ext cx="69" cy="18"/>
              </a:xfrm>
              <a:custGeom>
                <a:avLst/>
                <a:gdLst>
                  <a:gd name="T0" fmla="*/ 0 w 193"/>
                  <a:gd name="T1" fmla="*/ 0 h 530"/>
                  <a:gd name="T2" fmla="*/ 0 w 193"/>
                  <a:gd name="T3" fmla="*/ 0 h 530"/>
                  <a:gd name="T4" fmla="*/ 0 w 193"/>
                  <a:gd name="T5" fmla="*/ 0 h 530"/>
                  <a:gd name="T6" fmla="*/ 0 w 193"/>
                  <a:gd name="T7" fmla="*/ 0 h 530"/>
                  <a:gd name="T8" fmla="*/ 0 60000 65536"/>
                  <a:gd name="T9" fmla="*/ 0 60000 65536"/>
                  <a:gd name="T10" fmla="*/ 0 60000 65536"/>
                  <a:gd name="T11" fmla="*/ 0 60000 65536"/>
                  <a:gd name="T12" fmla="*/ 0 w 193"/>
                  <a:gd name="T13" fmla="*/ 0 h 530"/>
                  <a:gd name="T14" fmla="*/ 193 w 193"/>
                  <a:gd name="T15" fmla="*/ 530 h 530"/>
                </a:gdLst>
                <a:ahLst/>
                <a:cxnLst>
                  <a:cxn ang="T8">
                    <a:pos x="T0" y="T1"/>
                  </a:cxn>
                  <a:cxn ang="T9">
                    <a:pos x="T2" y="T3"/>
                  </a:cxn>
                  <a:cxn ang="T10">
                    <a:pos x="T4" y="T5"/>
                  </a:cxn>
                  <a:cxn ang="T11">
                    <a:pos x="T6" y="T7"/>
                  </a:cxn>
                </a:cxnLst>
                <a:rect l="T12" t="T13" r="T14" b="T15"/>
                <a:pathLst>
                  <a:path w="193" h="530">
                    <a:moveTo>
                      <a:pt x="193" y="0"/>
                    </a:moveTo>
                    <a:lnTo>
                      <a:pt x="193" y="530"/>
                    </a:lnTo>
                    <a:lnTo>
                      <a:pt x="0" y="530"/>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37" name="Rectangle 148"/>
              <p:cNvSpPr>
                <a:spLocks noChangeArrowheads="1"/>
              </p:cNvSpPr>
              <p:nvPr/>
            </p:nvSpPr>
            <p:spPr bwMode="auto">
              <a:xfrm>
                <a:off x="4128" y="2298"/>
                <a:ext cx="67" cy="32"/>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38" name="Freeform 149"/>
              <p:cNvSpPr>
                <a:spLocks/>
              </p:cNvSpPr>
              <p:nvPr/>
            </p:nvSpPr>
            <p:spPr bwMode="auto">
              <a:xfrm flipV="1">
                <a:off x="4128" y="2298"/>
                <a:ext cx="67" cy="32"/>
              </a:xfrm>
              <a:custGeom>
                <a:avLst/>
                <a:gdLst>
                  <a:gd name="T0" fmla="*/ 0 w 192"/>
                  <a:gd name="T1" fmla="*/ 0 h 959"/>
                  <a:gd name="T2" fmla="*/ 0 w 192"/>
                  <a:gd name="T3" fmla="*/ 0 h 959"/>
                  <a:gd name="T4" fmla="*/ 0 w 192"/>
                  <a:gd name="T5" fmla="*/ 0 h 959"/>
                  <a:gd name="T6" fmla="*/ 0 w 192"/>
                  <a:gd name="T7" fmla="*/ 0 h 959"/>
                  <a:gd name="T8" fmla="*/ 0 60000 65536"/>
                  <a:gd name="T9" fmla="*/ 0 60000 65536"/>
                  <a:gd name="T10" fmla="*/ 0 60000 65536"/>
                  <a:gd name="T11" fmla="*/ 0 60000 65536"/>
                  <a:gd name="T12" fmla="*/ 0 w 192"/>
                  <a:gd name="T13" fmla="*/ 0 h 959"/>
                  <a:gd name="T14" fmla="*/ 192 w 192"/>
                  <a:gd name="T15" fmla="*/ 959 h 959"/>
                </a:gdLst>
                <a:ahLst/>
                <a:cxnLst>
                  <a:cxn ang="T8">
                    <a:pos x="T0" y="T1"/>
                  </a:cxn>
                  <a:cxn ang="T9">
                    <a:pos x="T2" y="T3"/>
                  </a:cxn>
                  <a:cxn ang="T10">
                    <a:pos x="T4" y="T5"/>
                  </a:cxn>
                  <a:cxn ang="T11">
                    <a:pos x="T6" y="T7"/>
                  </a:cxn>
                </a:cxnLst>
                <a:rect l="T12" t="T13" r="T14" b="T15"/>
                <a:pathLst>
                  <a:path w="192" h="959">
                    <a:moveTo>
                      <a:pt x="192" y="0"/>
                    </a:moveTo>
                    <a:lnTo>
                      <a:pt x="192" y="959"/>
                    </a:lnTo>
                    <a:lnTo>
                      <a:pt x="0" y="959"/>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39" name="Rectangle 150"/>
              <p:cNvSpPr>
                <a:spLocks noChangeArrowheads="1"/>
              </p:cNvSpPr>
              <p:nvPr/>
            </p:nvSpPr>
            <p:spPr bwMode="auto">
              <a:xfrm>
                <a:off x="4195" y="2283"/>
                <a:ext cx="68" cy="47"/>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40" name="Freeform 151"/>
              <p:cNvSpPr>
                <a:spLocks/>
              </p:cNvSpPr>
              <p:nvPr/>
            </p:nvSpPr>
            <p:spPr bwMode="auto">
              <a:xfrm flipV="1">
                <a:off x="4195" y="2283"/>
                <a:ext cx="68" cy="47"/>
              </a:xfrm>
              <a:custGeom>
                <a:avLst/>
                <a:gdLst>
                  <a:gd name="T0" fmla="*/ 0 w 192"/>
                  <a:gd name="T1" fmla="*/ 0 h 1387"/>
                  <a:gd name="T2" fmla="*/ 0 w 192"/>
                  <a:gd name="T3" fmla="*/ 0 h 1387"/>
                  <a:gd name="T4" fmla="*/ 0 w 192"/>
                  <a:gd name="T5" fmla="*/ 0 h 1387"/>
                  <a:gd name="T6" fmla="*/ 0 w 192"/>
                  <a:gd name="T7" fmla="*/ 0 h 1387"/>
                  <a:gd name="T8" fmla="*/ 0 60000 65536"/>
                  <a:gd name="T9" fmla="*/ 0 60000 65536"/>
                  <a:gd name="T10" fmla="*/ 0 60000 65536"/>
                  <a:gd name="T11" fmla="*/ 0 60000 65536"/>
                  <a:gd name="T12" fmla="*/ 0 w 192"/>
                  <a:gd name="T13" fmla="*/ 0 h 1387"/>
                  <a:gd name="T14" fmla="*/ 192 w 192"/>
                  <a:gd name="T15" fmla="*/ 1387 h 1387"/>
                </a:gdLst>
                <a:ahLst/>
                <a:cxnLst>
                  <a:cxn ang="T8">
                    <a:pos x="T0" y="T1"/>
                  </a:cxn>
                  <a:cxn ang="T9">
                    <a:pos x="T2" y="T3"/>
                  </a:cxn>
                  <a:cxn ang="T10">
                    <a:pos x="T4" y="T5"/>
                  </a:cxn>
                  <a:cxn ang="T11">
                    <a:pos x="T6" y="T7"/>
                  </a:cxn>
                </a:cxnLst>
                <a:rect l="T12" t="T13" r="T14" b="T15"/>
                <a:pathLst>
                  <a:path w="192" h="1387">
                    <a:moveTo>
                      <a:pt x="192" y="0"/>
                    </a:moveTo>
                    <a:lnTo>
                      <a:pt x="192" y="1387"/>
                    </a:lnTo>
                    <a:lnTo>
                      <a:pt x="0" y="1387"/>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41" name="Rectangle 152"/>
              <p:cNvSpPr>
                <a:spLocks noChangeArrowheads="1"/>
              </p:cNvSpPr>
              <p:nvPr/>
            </p:nvSpPr>
            <p:spPr bwMode="auto">
              <a:xfrm>
                <a:off x="4263" y="2267"/>
                <a:ext cx="67" cy="63"/>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42" name="Freeform 153"/>
              <p:cNvSpPr>
                <a:spLocks/>
              </p:cNvSpPr>
              <p:nvPr/>
            </p:nvSpPr>
            <p:spPr bwMode="auto">
              <a:xfrm flipV="1">
                <a:off x="4263" y="2267"/>
                <a:ext cx="67" cy="63"/>
              </a:xfrm>
              <a:custGeom>
                <a:avLst/>
                <a:gdLst>
                  <a:gd name="T0" fmla="*/ 0 w 192"/>
                  <a:gd name="T1" fmla="*/ 0 h 1894"/>
                  <a:gd name="T2" fmla="*/ 0 w 192"/>
                  <a:gd name="T3" fmla="*/ 0 h 1894"/>
                  <a:gd name="T4" fmla="*/ 0 w 192"/>
                  <a:gd name="T5" fmla="*/ 0 h 1894"/>
                  <a:gd name="T6" fmla="*/ 0 w 192"/>
                  <a:gd name="T7" fmla="*/ 0 h 1894"/>
                  <a:gd name="T8" fmla="*/ 0 60000 65536"/>
                  <a:gd name="T9" fmla="*/ 0 60000 65536"/>
                  <a:gd name="T10" fmla="*/ 0 60000 65536"/>
                  <a:gd name="T11" fmla="*/ 0 60000 65536"/>
                  <a:gd name="T12" fmla="*/ 0 w 192"/>
                  <a:gd name="T13" fmla="*/ 0 h 1894"/>
                  <a:gd name="T14" fmla="*/ 192 w 192"/>
                  <a:gd name="T15" fmla="*/ 1894 h 1894"/>
                </a:gdLst>
                <a:ahLst/>
                <a:cxnLst>
                  <a:cxn ang="T8">
                    <a:pos x="T0" y="T1"/>
                  </a:cxn>
                  <a:cxn ang="T9">
                    <a:pos x="T2" y="T3"/>
                  </a:cxn>
                  <a:cxn ang="T10">
                    <a:pos x="T4" y="T5"/>
                  </a:cxn>
                  <a:cxn ang="T11">
                    <a:pos x="T6" y="T7"/>
                  </a:cxn>
                </a:cxnLst>
                <a:rect l="T12" t="T13" r="T14" b="T15"/>
                <a:pathLst>
                  <a:path w="192" h="1894">
                    <a:moveTo>
                      <a:pt x="192" y="0"/>
                    </a:moveTo>
                    <a:lnTo>
                      <a:pt x="192" y="1894"/>
                    </a:lnTo>
                    <a:lnTo>
                      <a:pt x="0" y="1894"/>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43" name="Rectangle 154"/>
              <p:cNvSpPr>
                <a:spLocks noChangeArrowheads="1"/>
              </p:cNvSpPr>
              <p:nvPr/>
            </p:nvSpPr>
            <p:spPr bwMode="auto">
              <a:xfrm>
                <a:off x="4330" y="2243"/>
                <a:ext cx="69" cy="87"/>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44" name="Freeform 155"/>
              <p:cNvSpPr>
                <a:spLocks/>
              </p:cNvSpPr>
              <p:nvPr/>
            </p:nvSpPr>
            <p:spPr bwMode="auto">
              <a:xfrm flipV="1">
                <a:off x="4330" y="2243"/>
                <a:ext cx="69" cy="87"/>
              </a:xfrm>
              <a:custGeom>
                <a:avLst/>
                <a:gdLst>
                  <a:gd name="T0" fmla="*/ 0 w 193"/>
                  <a:gd name="T1" fmla="*/ 0 h 2585"/>
                  <a:gd name="T2" fmla="*/ 0 w 193"/>
                  <a:gd name="T3" fmla="*/ 0 h 2585"/>
                  <a:gd name="T4" fmla="*/ 0 w 193"/>
                  <a:gd name="T5" fmla="*/ 0 h 2585"/>
                  <a:gd name="T6" fmla="*/ 0 w 193"/>
                  <a:gd name="T7" fmla="*/ 0 h 2585"/>
                  <a:gd name="T8" fmla="*/ 0 60000 65536"/>
                  <a:gd name="T9" fmla="*/ 0 60000 65536"/>
                  <a:gd name="T10" fmla="*/ 0 60000 65536"/>
                  <a:gd name="T11" fmla="*/ 0 60000 65536"/>
                  <a:gd name="T12" fmla="*/ 0 w 193"/>
                  <a:gd name="T13" fmla="*/ 0 h 2585"/>
                  <a:gd name="T14" fmla="*/ 193 w 193"/>
                  <a:gd name="T15" fmla="*/ 2585 h 2585"/>
                </a:gdLst>
                <a:ahLst/>
                <a:cxnLst>
                  <a:cxn ang="T8">
                    <a:pos x="T0" y="T1"/>
                  </a:cxn>
                  <a:cxn ang="T9">
                    <a:pos x="T2" y="T3"/>
                  </a:cxn>
                  <a:cxn ang="T10">
                    <a:pos x="T4" y="T5"/>
                  </a:cxn>
                  <a:cxn ang="T11">
                    <a:pos x="T6" y="T7"/>
                  </a:cxn>
                </a:cxnLst>
                <a:rect l="T12" t="T13" r="T14" b="T15"/>
                <a:pathLst>
                  <a:path w="193" h="2585">
                    <a:moveTo>
                      <a:pt x="193" y="0"/>
                    </a:moveTo>
                    <a:lnTo>
                      <a:pt x="193" y="2585"/>
                    </a:lnTo>
                    <a:lnTo>
                      <a:pt x="0" y="2585"/>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45" name="Rectangle 156"/>
              <p:cNvSpPr>
                <a:spLocks noChangeArrowheads="1"/>
              </p:cNvSpPr>
              <p:nvPr/>
            </p:nvSpPr>
            <p:spPr bwMode="auto">
              <a:xfrm>
                <a:off x="4399" y="2232"/>
                <a:ext cx="67" cy="98"/>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46" name="Freeform 157"/>
              <p:cNvSpPr>
                <a:spLocks/>
              </p:cNvSpPr>
              <p:nvPr/>
            </p:nvSpPr>
            <p:spPr bwMode="auto">
              <a:xfrm flipV="1">
                <a:off x="4399" y="2232"/>
                <a:ext cx="67" cy="98"/>
              </a:xfrm>
              <a:custGeom>
                <a:avLst/>
                <a:gdLst>
                  <a:gd name="T0" fmla="*/ 0 w 192"/>
                  <a:gd name="T1" fmla="*/ 0 h 2931"/>
                  <a:gd name="T2" fmla="*/ 0 w 192"/>
                  <a:gd name="T3" fmla="*/ 0 h 2931"/>
                  <a:gd name="T4" fmla="*/ 0 w 192"/>
                  <a:gd name="T5" fmla="*/ 0 h 2931"/>
                  <a:gd name="T6" fmla="*/ 0 w 192"/>
                  <a:gd name="T7" fmla="*/ 0 h 2931"/>
                  <a:gd name="T8" fmla="*/ 0 60000 65536"/>
                  <a:gd name="T9" fmla="*/ 0 60000 65536"/>
                  <a:gd name="T10" fmla="*/ 0 60000 65536"/>
                  <a:gd name="T11" fmla="*/ 0 60000 65536"/>
                  <a:gd name="T12" fmla="*/ 0 w 192"/>
                  <a:gd name="T13" fmla="*/ 0 h 2931"/>
                  <a:gd name="T14" fmla="*/ 192 w 192"/>
                  <a:gd name="T15" fmla="*/ 2931 h 2931"/>
                </a:gdLst>
                <a:ahLst/>
                <a:cxnLst>
                  <a:cxn ang="T8">
                    <a:pos x="T0" y="T1"/>
                  </a:cxn>
                  <a:cxn ang="T9">
                    <a:pos x="T2" y="T3"/>
                  </a:cxn>
                  <a:cxn ang="T10">
                    <a:pos x="T4" y="T5"/>
                  </a:cxn>
                  <a:cxn ang="T11">
                    <a:pos x="T6" y="T7"/>
                  </a:cxn>
                </a:cxnLst>
                <a:rect l="T12" t="T13" r="T14" b="T15"/>
                <a:pathLst>
                  <a:path w="192" h="2931">
                    <a:moveTo>
                      <a:pt x="192" y="0"/>
                    </a:moveTo>
                    <a:lnTo>
                      <a:pt x="192" y="2931"/>
                    </a:lnTo>
                    <a:lnTo>
                      <a:pt x="0" y="2931"/>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47" name="Rectangle 158"/>
              <p:cNvSpPr>
                <a:spLocks noChangeArrowheads="1"/>
              </p:cNvSpPr>
              <p:nvPr/>
            </p:nvSpPr>
            <p:spPr bwMode="auto">
              <a:xfrm>
                <a:off x="4466" y="2234"/>
                <a:ext cx="68" cy="96"/>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48" name="Freeform 159"/>
              <p:cNvSpPr>
                <a:spLocks/>
              </p:cNvSpPr>
              <p:nvPr/>
            </p:nvSpPr>
            <p:spPr bwMode="auto">
              <a:xfrm flipV="1">
                <a:off x="4466" y="2234"/>
                <a:ext cx="68" cy="96"/>
              </a:xfrm>
              <a:custGeom>
                <a:avLst/>
                <a:gdLst>
                  <a:gd name="T0" fmla="*/ 0 w 192"/>
                  <a:gd name="T1" fmla="*/ 0 h 2866"/>
                  <a:gd name="T2" fmla="*/ 0 w 192"/>
                  <a:gd name="T3" fmla="*/ 0 h 2866"/>
                  <a:gd name="T4" fmla="*/ 0 w 192"/>
                  <a:gd name="T5" fmla="*/ 0 h 2866"/>
                  <a:gd name="T6" fmla="*/ 0 w 192"/>
                  <a:gd name="T7" fmla="*/ 0 h 2866"/>
                  <a:gd name="T8" fmla="*/ 0 60000 65536"/>
                  <a:gd name="T9" fmla="*/ 0 60000 65536"/>
                  <a:gd name="T10" fmla="*/ 0 60000 65536"/>
                  <a:gd name="T11" fmla="*/ 0 60000 65536"/>
                  <a:gd name="T12" fmla="*/ 0 w 192"/>
                  <a:gd name="T13" fmla="*/ 0 h 2866"/>
                  <a:gd name="T14" fmla="*/ 192 w 192"/>
                  <a:gd name="T15" fmla="*/ 2866 h 2866"/>
                </a:gdLst>
                <a:ahLst/>
                <a:cxnLst>
                  <a:cxn ang="T8">
                    <a:pos x="T0" y="T1"/>
                  </a:cxn>
                  <a:cxn ang="T9">
                    <a:pos x="T2" y="T3"/>
                  </a:cxn>
                  <a:cxn ang="T10">
                    <a:pos x="T4" y="T5"/>
                  </a:cxn>
                  <a:cxn ang="T11">
                    <a:pos x="T6" y="T7"/>
                  </a:cxn>
                </a:cxnLst>
                <a:rect l="T12" t="T13" r="T14" b="T15"/>
                <a:pathLst>
                  <a:path w="192" h="2866">
                    <a:moveTo>
                      <a:pt x="192" y="0"/>
                    </a:moveTo>
                    <a:lnTo>
                      <a:pt x="192" y="2866"/>
                    </a:lnTo>
                    <a:lnTo>
                      <a:pt x="0" y="2866"/>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49" name="Rectangle 160"/>
              <p:cNvSpPr>
                <a:spLocks noChangeArrowheads="1"/>
              </p:cNvSpPr>
              <p:nvPr/>
            </p:nvSpPr>
            <p:spPr bwMode="auto">
              <a:xfrm>
                <a:off x="4534" y="2237"/>
                <a:ext cx="68" cy="93"/>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0" name="Freeform 161"/>
              <p:cNvSpPr>
                <a:spLocks/>
              </p:cNvSpPr>
              <p:nvPr/>
            </p:nvSpPr>
            <p:spPr bwMode="auto">
              <a:xfrm flipV="1">
                <a:off x="4534" y="2237"/>
                <a:ext cx="68" cy="93"/>
              </a:xfrm>
              <a:custGeom>
                <a:avLst/>
                <a:gdLst>
                  <a:gd name="T0" fmla="*/ 0 w 193"/>
                  <a:gd name="T1" fmla="*/ 0 h 2779"/>
                  <a:gd name="T2" fmla="*/ 0 w 193"/>
                  <a:gd name="T3" fmla="*/ 0 h 2779"/>
                  <a:gd name="T4" fmla="*/ 0 w 193"/>
                  <a:gd name="T5" fmla="*/ 0 h 2779"/>
                  <a:gd name="T6" fmla="*/ 0 w 193"/>
                  <a:gd name="T7" fmla="*/ 0 h 2779"/>
                  <a:gd name="T8" fmla="*/ 0 60000 65536"/>
                  <a:gd name="T9" fmla="*/ 0 60000 65536"/>
                  <a:gd name="T10" fmla="*/ 0 60000 65536"/>
                  <a:gd name="T11" fmla="*/ 0 60000 65536"/>
                  <a:gd name="T12" fmla="*/ 0 w 193"/>
                  <a:gd name="T13" fmla="*/ 0 h 2779"/>
                  <a:gd name="T14" fmla="*/ 193 w 193"/>
                  <a:gd name="T15" fmla="*/ 2779 h 2779"/>
                </a:gdLst>
                <a:ahLst/>
                <a:cxnLst>
                  <a:cxn ang="T8">
                    <a:pos x="T0" y="T1"/>
                  </a:cxn>
                  <a:cxn ang="T9">
                    <a:pos x="T2" y="T3"/>
                  </a:cxn>
                  <a:cxn ang="T10">
                    <a:pos x="T4" y="T5"/>
                  </a:cxn>
                  <a:cxn ang="T11">
                    <a:pos x="T6" y="T7"/>
                  </a:cxn>
                </a:cxnLst>
                <a:rect l="T12" t="T13" r="T14" b="T15"/>
                <a:pathLst>
                  <a:path w="193" h="2779">
                    <a:moveTo>
                      <a:pt x="193" y="0"/>
                    </a:moveTo>
                    <a:lnTo>
                      <a:pt x="193" y="2779"/>
                    </a:lnTo>
                    <a:lnTo>
                      <a:pt x="0" y="2779"/>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51" name="Rectangle 162"/>
              <p:cNvSpPr>
                <a:spLocks noChangeArrowheads="1"/>
              </p:cNvSpPr>
              <p:nvPr/>
            </p:nvSpPr>
            <p:spPr bwMode="auto">
              <a:xfrm>
                <a:off x="4602" y="2249"/>
                <a:ext cx="67" cy="8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2" name="Freeform 163"/>
              <p:cNvSpPr>
                <a:spLocks/>
              </p:cNvSpPr>
              <p:nvPr/>
            </p:nvSpPr>
            <p:spPr bwMode="auto">
              <a:xfrm flipV="1">
                <a:off x="4602" y="2249"/>
                <a:ext cx="67" cy="81"/>
              </a:xfrm>
              <a:custGeom>
                <a:avLst/>
                <a:gdLst>
                  <a:gd name="T0" fmla="*/ 0 w 192"/>
                  <a:gd name="T1" fmla="*/ 0 h 2419"/>
                  <a:gd name="T2" fmla="*/ 0 w 192"/>
                  <a:gd name="T3" fmla="*/ 0 h 2419"/>
                  <a:gd name="T4" fmla="*/ 0 w 192"/>
                  <a:gd name="T5" fmla="*/ 0 h 2419"/>
                  <a:gd name="T6" fmla="*/ 0 w 192"/>
                  <a:gd name="T7" fmla="*/ 0 h 2419"/>
                  <a:gd name="T8" fmla="*/ 0 60000 65536"/>
                  <a:gd name="T9" fmla="*/ 0 60000 65536"/>
                  <a:gd name="T10" fmla="*/ 0 60000 65536"/>
                  <a:gd name="T11" fmla="*/ 0 60000 65536"/>
                  <a:gd name="T12" fmla="*/ 0 w 192"/>
                  <a:gd name="T13" fmla="*/ 0 h 2419"/>
                  <a:gd name="T14" fmla="*/ 192 w 192"/>
                  <a:gd name="T15" fmla="*/ 2419 h 2419"/>
                </a:gdLst>
                <a:ahLst/>
                <a:cxnLst>
                  <a:cxn ang="T8">
                    <a:pos x="T0" y="T1"/>
                  </a:cxn>
                  <a:cxn ang="T9">
                    <a:pos x="T2" y="T3"/>
                  </a:cxn>
                  <a:cxn ang="T10">
                    <a:pos x="T4" y="T5"/>
                  </a:cxn>
                  <a:cxn ang="T11">
                    <a:pos x="T6" y="T7"/>
                  </a:cxn>
                </a:cxnLst>
                <a:rect l="T12" t="T13" r="T14" b="T15"/>
                <a:pathLst>
                  <a:path w="192" h="2419">
                    <a:moveTo>
                      <a:pt x="192" y="0"/>
                    </a:moveTo>
                    <a:lnTo>
                      <a:pt x="192" y="2419"/>
                    </a:lnTo>
                    <a:lnTo>
                      <a:pt x="0" y="2419"/>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53" name="Rectangle 164"/>
              <p:cNvSpPr>
                <a:spLocks noChangeArrowheads="1"/>
              </p:cNvSpPr>
              <p:nvPr/>
            </p:nvSpPr>
            <p:spPr bwMode="auto">
              <a:xfrm>
                <a:off x="4669" y="2263"/>
                <a:ext cx="68" cy="67"/>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4" name="Freeform 165"/>
              <p:cNvSpPr>
                <a:spLocks/>
              </p:cNvSpPr>
              <p:nvPr/>
            </p:nvSpPr>
            <p:spPr bwMode="auto">
              <a:xfrm flipV="1">
                <a:off x="4669" y="2263"/>
                <a:ext cx="68" cy="67"/>
              </a:xfrm>
              <a:custGeom>
                <a:avLst/>
                <a:gdLst>
                  <a:gd name="T0" fmla="*/ 0 w 192"/>
                  <a:gd name="T1" fmla="*/ 0 h 2014"/>
                  <a:gd name="T2" fmla="*/ 0 w 192"/>
                  <a:gd name="T3" fmla="*/ 0 h 2014"/>
                  <a:gd name="T4" fmla="*/ 0 w 192"/>
                  <a:gd name="T5" fmla="*/ 0 h 2014"/>
                  <a:gd name="T6" fmla="*/ 0 w 192"/>
                  <a:gd name="T7" fmla="*/ 0 h 2014"/>
                  <a:gd name="T8" fmla="*/ 0 60000 65536"/>
                  <a:gd name="T9" fmla="*/ 0 60000 65536"/>
                  <a:gd name="T10" fmla="*/ 0 60000 65536"/>
                  <a:gd name="T11" fmla="*/ 0 60000 65536"/>
                  <a:gd name="T12" fmla="*/ 0 w 192"/>
                  <a:gd name="T13" fmla="*/ 0 h 2014"/>
                  <a:gd name="T14" fmla="*/ 192 w 192"/>
                  <a:gd name="T15" fmla="*/ 2014 h 2014"/>
                </a:gdLst>
                <a:ahLst/>
                <a:cxnLst>
                  <a:cxn ang="T8">
                    <a:pos x="T0" y="T1"/>
                  </a:cxn>
                  <a:cxn ang="T9">
                    <a:pos x="T2" y="T3"/>
                  </a:cxn>
                  <a:cxn ang="T10">
                    <a:pos x="T4" y="T5"/>
                  </a:cxn>
                  <a:cxn ang="T11">
                    <a:pos x="T6" y="T7"/>
                  </a:cxn>
                </a:cxnLst>
                <a:rect l="T12" t="T13" r="T14" b="T15"/>
                <a:pathLst>
                  <a:path w="192" h="2014">
                    <a:moveTo>
                      <a:pt x="192" y="0"/>
                    </a:moveTo>
                    <a:lnTo>
                      <a:pt x="192" y="2014"/>
                    </a:lnTo>
                    <a:lnTo>
                      <a:pt x="0" y="2014"/>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55" name="Rectangle 166"/>
              <p:cNvSpPr>
                <a:spLocks noChangeArrowheads="1"/>
              </p:cNvSpPr>
              <p:nvPr/>
            </p:nvSpPr>
            <p:spPr bwMode="auto">
              <a:xfrm>
                <a:off x="4737" y="2280"/>
                <a:ext cx="68" cy="50"/>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6" name="Freeform 167"/>
              <p:cNvSpPr>
                <a:spLocks/>
              </p:cNvSpPr>
              <p:nvPr/>
            </p:nvSpPr>
            <p:spPr bwMode="auto">
              <a:xfrm flipV="1">
                <a:off x="4737" y="2280"/>
                <a:ext cx="68" cy="50"/>
              </a:xfrm>
              <a:custGeom>
                <a:avLst/>
                <a:gdLst>
                  <a:gd name="T0" fmla="*/ 0 w 193"/>
                  <a:gd name="T1" fmla="*/ 0 h 1493"/>
                  <a:gd name="T2" fmla="*/ 0 w 193"/>
                  <a:gd name="T3" fmla="*/ 0 h 1493"/>
                  <a:gd name="T4" fmla="*/ 0 w 193"/>
                  <a:gd name="T5" fmla="*/ 0 h 1493"/>
                  <a:gd name="T6" fmla="*/ 0 w 193"/>
                  <a:gd name="T7" fmla="*/ 0 h 1493"/>
                  <a:gd name="T8" fmla="*/ 0 60000 65536"/>
                  <a:gd name="T9" fmla="*/ 0 60000 65536"/>
                  <a:gd name="T10" fmla="*/ 0 60000 65536"/>
                  <a:gd name="T11" fmla="*/ 0 60000 65536"/>
                  <a:gd name="T12" fmla="*/ 0 w 193"/>
                  <a:gd name="T13" fmla="*/ 0 h 1493"/>
                  <a:gd name="T14" fmla="*/ 193 w 193"/>
                  <a:gd name="T15" fmla="*/ 1493 h 1493"/>
                </a:gdLst>
                <a:ahLst/>
                <a:cxnLst>
                  <a:cxn ang="T8">
                    <a:pos x="T0" y="T1"/>
                  </a:cxn>
                  <a:cxn ang="T9">
                    <a:pos x="T2" y="T3"/>
                  </a:cxn>
                  <a:cxn ang="T10">
                    <a:pos x="T4" y="T5"/>
                  </a:cxn>
                  <a:cxn ang="T11">
                    <a:pos x="T6" y="T7"/>
                  </a:cxn>
                </a:cxnLst>
                <a:rect l="T12" t="T13" r="T14" b="T15"/>
                <a:pathLst>
                  <a:path w="193" h="1493">
                    <a:moveTo>
                      <a:pt x="193" y="0"/>
                    </a:moveTo>
                    <a:lnTo>
                      <a:pt x="193" y="1493"/>
                    </a:lnTo>
                    <a:lnTo>
                      <a:pt x="0" y="1493"/>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57" name="Rectangle 168"/>
              <p:cNvSpPr>
                <a:spLocks noChangeArrowheads="1"/>
              </p:cNvSpPr>
              <p:nvPr/>
            </p:nvSpPr>
            <p:spPr bwMode="auto">
              <a:xfrm>
                <a:off x="4805" y="2292"/>
                <a:ext cx="68" cy="38"/>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8" name="Freeform 169"/>
              <p:cNvSpPr>
                <a:spLocks/>
              </p:cNvSpPr>
              <p:nvPr/>
            </p:nvSpPr>
            <p:spPr bwMode="auto">
              <a:xfrm flipV="1">
                <a:off x="4805" y="2292"/>
                <a:ext cx="68" cy="38"/>
              </a:xfrm>
              <a:custGeom>
                <a:avLst/>
                <a:gdLst>
                  <a:gd name="T0" fmla="*/ 0 w 192"/>
                  <a:gd name="T1" fmla="*/ 0 h 1120"/>
                  <a:gd name="T2" fmla="*/ 0 w 192"/>
                  <a:gd name="T3" fmla="*/ 0 h 1120"/>
                  <a:gd name="T4" fmla="*/ 0 w 192"/>
                  <a:gd name="T5" fmla="*/ 0 h 1120"/>
                  <a:gd name="T6" fmla="*/ 0 w 192"/>
                  <a:gd name="T7" fmla="*/ 0 h 1120"/>
                  <a:gd name="T8" fmla="*/ 0 60000 65536"/>
                  <a:gd name="T9" fmla="*/ 0 60000 65536"/>
                  <a:gd name="T10" fmla="*/ 0 60000 65536"/>
                  <a:gd name="T11" fmla="*/ 0 60000 65536"/>
                  <a:gd name="T12" fmla="*/ 0 w 192"/>
                  <a:gd name="T13" fmla="*/ 0 h 1120"/>
                  <a:gd name="T14" fmla="*/ 192 w 192"/>
                  <a:gd name="T15" fmla="*/ 1120 h 1120"/>
                </a:gdLst>
                <a:ahLst/>
                <a:cxnLst>
                  <a:cxn ang="T8">
                    <a:pos x="T0" y="T1"/>
                  </a:cxn>
                  <a:cxn ang="T9">
                    <a:pos x="T2" y="T3"/>
                  </a:cxn>
                  <a:cxn ang="T10">
                    <a:pos x="T4" y="T5"/>
                  </a:cxn>
                  <a:cxn ang="T11">
                    <a:pos x="T6" y="T7"/>
                  </a:cxn>
                </a:cxnLst>
                <a:rect l="T12" t="T13" r="T14" b="T15"/>
                <a:pathLst>
                  <a:path w="192" h="1120">
                    <a:moveTo>
                      <a:pt x="192" y="0"/>
                    </a:moveTo>
                    <a:lnTo>
                      <a:pt x="192" y="1120"/>
                    </a:lnTo>
                    <a:lnTo>
                      <a:pt x="0" y="1120"/>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59" name="Rectangle 170"/>
              <p:cNvSpPr>
                <a:spLocks noChangeArrowheads="1"/>
              </p:cNvSpPr>
              <p:nvPr/>
            </p:nvSpPr>
            <p:spPr bwMode="auto">
              <a:xfrm>
                <a:off x="4873" y="2303"/>
                <a:ext cx="68" cy="27"/>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0" name="Freeform 171"/>
              <p:cNvSpPr>
                <a:spLocks/>
              </p:cNvSpPr>
              <p:nvPr/>
            </p:nvSpPr>
            <p:spPr bwMode="auto">
              <a:xfrm flipV="1">
                <a:off x="4873" y="2303"/>
                <a:ext cx="68" cy="27"/>
              </a:xfrm>
              <a:custGeom>
                <a:avLst/>
                <a:gdLst>
                  <a:gd name="T0" fmla="*/ 0 w 192"/>
                  <a:gd name="T1" fmla="*/ 0 h 793"/>
                  <a:gd name="T2" fmla="*/ 0 w 192"/>
                  <a:gd name="T3" fmla="*/ 0 h 793"/>
                  <a:gd name="T4" fmla="*/ 0 w 192"/>
                  <a:gd name="T5" fmla="*/ 0 h 793"/>
                  <a:gd name="T6" fmla="*/ 0 w 192"/>
                  <a:gd name="T7" fmla="*/ 0 h 793"/>
                  <a:gd name="T8" fmla="*/ 0 60000 65536"/>
                  <a:gd name="T9" fmla="*/ 0 60000 65536"/>
                  <a:gd name="T10" fmla="*/ 0 60000 65536"/>
                  <a:gd name="T11" fmla="*/ 0 60000 65536"/>
                  <a:gd name="T12" fmla="*/ 0 w 192"/>
                  <a:gd name="T13" fmla="*/ 0 h 793"/>
                  <a:gd name="T14" fmla="*/ 192 w 192"/>
                  <a:gd name="T15" fmla="*/ 793 h 793"/>
                </a:gdLst>
                <a:ahLst/>
                <a:cxnLst>
                  <a:cxn ang="T8">
                    <a:pos x="T0" y="T1"/>
                  </a:cxn>
                  <a:cxn ang="T9">
                    <a:pos x="T2" y="T3"/>
                  </a:cxn>
                  <a:cxn ang="T10">
                    <a:pos x="T4" y="T5"/>
                  </a:cxn>
                  <a:cxn ang="T11">
                    <a:pos x="T6" y="T7"/>
                  </a:cxn>
                </a:cxnLst>
                <a:rect l="T12" t="T13" r="T14" b="T15"/>
                <a:pathLst>
                  <a:path w="192" h="793">
                    <a:moveTo>
                      <a:pt x="192" y="0"/>
                    </a:moveTo>
                    <a:lnTo>
                      <a:pt x="192" y="793"/>
                    </a:lnTo>
                    <a:lnTo>
                      <a:pt x="0" y="793"/>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61" name="Rectangle 172"/>
              <p:cNvSpPr>
                <a:spLocks noChangeArrowheads="1"/>
              </p:cNvSpPr>
              <p:nvPr/>
            </p:nvSpPr>
            <p:spPr bwMode="auto">
              <a:xfrm>
                <a:off x="4941" y="2314"/>
                <a:ext cx="68" cy="16"/>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2" name="Freeform 173"/>
              <p:cNvSpPr>
                <a:spLocks/>
              </p:cNvSpPr>
              <p:nvPr/>
            </p:nvSpPr>
            <p:spPr bwMode="auto">
              <a:xfrm flipV="1">
                <a:off x="4941" y="2314"/>
                <a:ext cx="68" cy="16"/>
              </a:xfrm>
              <a:custGeom>
                <a:avLst/>
                <a:gdLst>
                  <a:gd name="T0" fmla="*/ 0 w 193"/>
                  <a:gd name="T1" fmla="*/ 0 h 470"/>
                  <a:gd name="T2" fmla="*/ 0 w 193"/>
                  <a:gd name="T3" fmla="*/ 0 h 470"/>
                  <a:gd name="T4" fmla="*/ 0 w 193"/>
                  <a:gd name="T5" fmla="*/ 0 h 470"/>
                  <a:gd name="T6" fmla="*/ 0 w 193"/>
                  <a:gd name="T7" fmla="*/ 0 h 470"/>
                  <a:gd name="T8" fmla="*/ 0 60000 65536"/>
                  <a:gd name="T9" fmla="*/ 0 60000 65536"/>
                  <a:gd name="T10" fmla="*/ 0 60000 65536"/>
                  <a:gd name="T11" fmla="*/ 0 60000 65536"/>
                  <a:gd name="T12" fmla="*/ 0 w 193"/>
                  <a:gd name="T13" fmla="*/ 0 h 470"/>
                  <a:gd name="T14" fmla="*/ 193 w 193"/>
                  <a:gd name="T15" fmla="*/ 470 h 470"/>
                </a:gdLst>
                <a:ahLst/>
                <a:cxnLst>
                  <a:cxn ang="T8">
                    <a:pos x="T0" y="T1"/>
                  </a:cxn>
                  <a:cxn ang="T9">
                    <a:pos x="T2" y="T3"/>
                  </a:cxn>
                  <a:cxn ang="T10">
                    <a:pos x="T4" y="T5"/>
                  </a:cxn>
                  <a:cxn ang="T11">
                    <a:pos x="T6" y="T7"/>
                  </a:cxn>
                </a:cxnLst>
                <a:rect l="T12" t="T13" r="T14" b="T15"/>
                <a:pathLst>
                  <a:path w="193" h="470">
                    <a:moveTo>
                      <a:pt x="193" y="0"/>
                    </a:moveTo>
                    <a:lnTo>
                      <a:pt x="193" y="470"/>
                    </a:lnTo>
                    <a:lnTo>
                      <a:pt x="0" y="470"/>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63" name="Rectangle 174"/>
              <p:cNvSpPr>
                <a:spLocks noChangeArrowheads="1"/>
              </p:cNvSpPr>
              <p:nvPr/>
            </p:nvSpPr>
            <p:spPr bwMode="auto">
              <a:xfrm>
                <a:off x="5009" y="2319"/>
                <a:ext cx="68" cy="1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4" name="Freeform 175"/>
              <p:cNvSpPr>
                <a:spLocks/>
              </p:cNvSpPr>
              <p:nvPr/>
            </p:nvSpPr>
            <p:spPr bwMode="auto">
              <a:xfrm flipV="1">
                <a:off x="5009" y="2319"/>
                <a:ext cx="68" cy="11"/>
              </a:xfrm>
              <a:custGeom>
                <a:avLst/>
                <a:gdLst>
                  <a:gd name="T0" fmla="*/ 0 w 192"/>
                  <a:gd name="T1" fmla="*/ 0 h 327"/>
                  <a:gd name="T2" fmla="*/ 0 w 192"/>
                  <a:gd name="T3" fmla="*/ 0 h 327"/>
                  <a:gd name="T4" fmla="*/ 0 w 192"/>
                  <a:gd name="T5" fmla="*/ 0 h 327"/>
                  <a:gd name="T6" fmla="*/ 0 w 192"/>
                  <a:gd name="T7" fmla="*/ 0 h 327"/>
                  <a:gd name="T8" fmla="*/ 0 60000 65536"/>
                  <a:gd name="T9" fmla="*/ 0 60000 65536"/>
                  <a:gd name="T10" fmla="*/ 0 60000 65536"/>
                  <a:gd name="T11" fmla="*/ 0 60000 65536"/>
                  <a:gd name="T12" fmla="*/ 0 w 192"/>
                  <a:gd name="T13" fmla="*/ 0 h 327"/>
                  <a:gd name="T14" fmla="*/ 192 w 192"/>
                  <a:gd name="T15" fmla="*/ 327 h 327"/>
                </a:gdLst>
                <a:ahLst/>
                <a:cxnLst>
                  <a:cxn ang="T8">
                    <a:pos x="T0" y="T1"/>
                  </a:cxn>
                  <a:cxn ang="T9">
                    <a:pos x="T2" y="T3"/>
                  </a:cxn>
                  <a:cxn ang="T10">
                    <a:pos x="T4" y="T5"/>
                  </a:cxn>
                  <a:cxn ang="T11">
                    <a:pos x="T6" y="T7"/>
                  </a:cxn>
                </a:cxnLst>
                <a:rect l="T12" t="T13" r="T14" b="T15"/>
                <a:pathLst>
                  <a:path w="192" h="327">
                    <a:moveTo>
                      <a:pt x="192" y="0"/>
                    </a:moveTo>
                    <a:lnTo>
                      <a:pt x="192" y="327"/>
                    </a:lnTo>
                    <a:lnTo>
                      <a:pt x="0" y="327"/>
                    </a:lnTo>
                    <a:lnTo>
                      <a:pt x="0" y="0"/>
                    </a:lnTo>
                  </a:path>
                </a:pathLst>
              </a:custGeom>
              <a:solidFill>
                <a:srgbClr val="FF0000">
                  <a:alpha val="50196"/>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65" name="Rectangle 176"/>
              <p:cNvSpPr>
                <a:spLocks noChangeArrowheads="1"/>
              </p:cNvSpPr>
              <p:nvPr/>
            </p:nvSpPr>
            <p:spPr bwMode="auto">
              <a:xfrm>
                <a:off x="5077" y="2324"/>
                <a:ext cx="67" cy="6"/>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6" name="Freeform 177"/>
              <p:cNvSpPr>
                <a:spLocks/>
              </p:cNvSpPr>
              <p:nvPr/>
            </p:nvSpPr>
            <p:spPr bwMode="auto">
              <a:xfrm flipV="1">
                <a:off x="5077" y="2324"/>
                <a:ext cx="67" cy="6"/>
              </a:xfrm>
              <a:custGeom>
                <a:avLst/>
                <a:gdLst>
                  <a:gd name="T0" fmla="*/ 0 w 192"/>
                  <a:gd name="T1" fmla="*/ 0 h 161"/>
                  <a:gd name="T2" fmla="*/ 0 w 192"/>
                  <a:gd name="T3" fmla="*/ 0 h 161"/>
                  <a:gd name="T4" fmla="*/ 0 w 192"/>
                  <a:gd name="T5" fmla="*/ 0 h 161"/>
                  <a:gd name="T6" fmla="*/ 0 w 192"/>
                  <a:gd name="T7" fmla="*/ 0 h 161"/>
                  <a:gd name="T8" fmla="*/ 0 60000 65536"/>
                  <a:gd name="T9" fmla="*/ 0 60000 65536"/>
                  <a:gd name="T10" fmla="*/ 0 60000 65536"/>
                  <a:gd name="T11" fmla="*/ 0 60000 65536"/>
                  <a:gd name="T12" fmla="*/ 0 w 192"/>
                  <a:gd name="T13" fmla="*/ 0 h 161"/>
                  <a:gd name="T14" fmla="*/ 192 w 192"/>
                  <a:gd name="T15" fmla="*/ 161 h 161"/>
                </a:gdLst>
                <a:ahLst/>
                <a:cxnLst>
                  <a:cxn ang="T8">
                    <a:pos x="T0" y="T1"/>
                  </a:cxn>
                  <a:cxn ang="T9">
                    <a:pos x="T2" y="T3"/>
                  </a:cxn>
                  <a:cxn ang="T10">
                    <a:pos x="T4" y="T5"/>
                  </a:cxn>
                  <a:cxn ang="T11">
                    <a:pos x="T6" y="T7"/>
                  </a:cxn>
                </a:cxnLst>
                <a:rect l="T12" t="T13" r="T14" b="T15"/>
                <a:pathLst>
                  <a:path w="192" h="161">
                    <a:moveTo>
                      <a:pt x="192" y="0"/>
                    </a:moveTo>
                    <a:lnTo>
                      <a:pt x="192" y="161"/>
                    </a:lnTo>
                    <a:lnTo>
                      <a:pt x="0" y="161"/>
                    </a:lnTo>
                    <a:lnTo>
                      <a:pt x="0" y="0"/>
                    </a:lnTo>
                  </a:path>
                </a:pathLst>
              </a:custGeom>
              <a:solidFill>
                <a:srgbClr val="3333CC">
                  <a:alpha val="20000"/>
                </a:srgbClr>
              </a:solidFill>
              <a:ln w="6350">
                <a:noFill/>
                <a:round/>
                <a:headEnd/>
                <a:tailEnd/>
              </a:ln>
            </p:spPr>
            <p:txBody>
              <a:bodyPr/>
              <a:lstStyle/>
              <a:p>
                <a:endParaRPr lang="en-US">
                  <a:solidFill>
                    <a:srgbClr val="000000"/>
                  </a:solidFill>
                  <a:latin typeface="Calibri" panose="020F0502020204030204" pitchFamily="34" charset="0"/>
                </a:endParaRPr>
              </a:p>
            </p:txBody>
          </p:sp>
          <p:sp>
            <p:nvSpPr>
              <p:cNvPr id="167" name="Rectangle 178"/>
              <p:cNvSpPr>
                <a:spLocks noChangeArrowheads="1"/>
              </p:cNvSpPr>
              <p:nvPr/>
            </p:nvSpPr>
            <p:spPr bwMode="auto">
              <a:xfrm>
                <a:off x="5144" y="2327"/>
                <a:ext cx="68" cy="3"/>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8" name="Rectangle 179"/>
              <p:cNvSpPr>
                <a:spLocks noChangeArrowheads="1"/>
              </p:cNvSpPr>
              <p:nvPr/>
            </p:nvSpPr>
            <p:spPr bwMode="auto">
              <a:xfrm>
                <a:off x="5212" y="2329"/>
                <a:ext cx="68" cy="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9" name="Rectangle 180"/>
              <p:cNvSpPr>
                <a:spLocks noChangeArrowheads="1"/>
              </p:cNvSpPr>
              <p:nvPr/>
            </p:nvSpPr>
            <p:spPr bwMode="auto">
              <a:xfrm>
                <a:off x="5280" y="2329"/>
                <a:ext cx="68" cy="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0" name="Rectangle 181"/>
              <p:cNvSpPr>
                <a:spLocks noChangeArrowheads="1"/>
              </p:cNvSpPr>
              <p:nvPr/>
            </p:nvSpPr>
            <p:spPr bwMode="auto">
              <a:xfrm>
                <a:off x="5348" y="2329"/>
                <a:ext cx="68" cy="1"/>
              </a:xfrm>
              <a:prstGeom prst="rect">
                <a:avLst/>
              </a:prstGeom>
              <a:solidFill>
                <a:srgbClr val="3333CC">
                  <a:alpha val="20000"/>
                </a:srgbClr>
              </a:solidFill>
              <a:ln w="9525">
                <a:noFill/>
                <a:miter lim="800000"/>
                <a:headEnd/>
                <a:tailEnd/>
              </a:ln>
            </p:spPr>
            <p:txBody>
              <a:bodyPr/>
              <a:lstStyle/>
              <a:p>
                <a:endParaRPr lang="en-US">
                  <a:solidFill>
                    <a:srgbClr val="000000"/>
                  </a:solidFill>
                  <a:latin typeface="Calibri" panose="020F0502020204030204" pitchFamily="34" charset="0"/>
                </a:endParaRPr>
              </a:p>
            </p:txBody>
          </p:sp>
        </p:grpSp>
        <p:sp>
          <p:nvSpPr>
            <p:cNvPr id="87" name="Line 182"/>
            <p:cNvSpPr>
              <a:spLocks noChangeShapeType="1"/>
            </p:cNvSpPr>
            <p:nvPr/>
          </p:nvSpPr>
          <p:spPr bwMode="auto">
            <a:xfrm flipV="1">
              <a:off x="3883"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88" name="Line 183"/>
            <p:cNvSpPr>
              <a:spLocks noChangeShapeType="1"/>
            </p:cNvSpPr>
            <p:nvPr/>
          </p:nvSpPr>
          <p:spPr bwMode="auto">
            <a:xfrm flipV="1">
              <a:off x="4221"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89" name="Line 184"/>
            <p:cNvSpPr>
              <a:spLocks noChangeShapeType="1"/>
            </p:cNvSpPr>
            <p:nvPr/>
          </p:nvSpPr>
          <p:spPr bwMode="auto">
            <a:xfrm flipV="1">
              <a:off x="4560"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0" name="Line 185"/>
            <p:cNvSpPr>
              <a:spLocks noChangeShapeType="1"/>
            </p:cNvSpPr>
            <p:nvPr/>
          </p:nvSpPr>
          <p:spPr bwMode="auto">
            <a:xfrm flipV="1">
              <a:off x="4898"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1" name="Line 186"/>
            <p:cNvSpPr>
              <a:spLocks noChangeShapeType="1"/>
            </p:cNvSpPr>
            <p:nvPr/>
          </p:nvSpPr>
          <p:spPr bwMode="auto">
            <a:xfrm flipV="1">
              <a:off x="5236"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2" name="Line 187"/>
            <p:cNvSpPr>
              <a:spLocks noChangeShapeType="1"/>
            </p:cNvSpPr>
            <p:nvPr/>
          </p:nvSpPr>
          <p:spPr bwMode="auto">
            <a:xfrm flipV="1">
              <a:off x="5574"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3" name="Line 188"/>
            <p:cNvSpPr>
              <a:spLocks noChangeShapeType="1"/>
            </p:cNvSpPr>
            <p:nvPr/>
          </p:nvSpPr>
          <p:spPr bwMode="auto">
            <a:xfrm flipV="1">
              <a:off x="395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4" name="Line 189"/>
            <p:cNvSpPr>
              <a:spLocks noChangeShapeType="1"/>
            </p:cNvSpPr>
            <p:nvPr/>
          </p:nvSpPr>
          <p:spPr bwMode="auto">
            <a:xfrm flipV="1">
              <a:off x="4018"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5" name="Line 190"/>
            <p:cNvSpPr>
              <a:spLocks noChangeShapeType="1"/>
            </p:cNvSpPr>
            <p:nvPr/>
          </p:nvSpPr>
          <p:spPr bwMode="auto">
            <a:xfrm flipV="1">
              <a:off x="4086"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6" name="Line 191"/>
            <p:cNvSpPr>
              <a:spLocks noChangeShapeType="1"/>
            </p:cNvSpPr>
            <p:nvPr/>
          </p:nvSpPr>
          <p:spPr bwMode="auto">
            <a:xfrm flipV="1">
              <a:off x="4154"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7" name="Line 192"/>
            <p:cNvSpPr>
              <a:spLocks noChangeShapeType="1"/>
            </p:cNvSpPr>
            <p:nvPr/>
          </p:nvSpPr>
          <p:spPr bwMode="auto">
            <a:xfrm flipV="1">
              <a:off x="4289"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8" name="Line 193"/>
            <p:cNvSpPr>
              <a:spLocks noChangeShapeType="1"/>
            </p:cNvSpPr>
            <p:nvPr/>
          </p:nvSpPr>
          <p:spPr bwMode="auto">
            <a:xfrm flipV="1">
              <a:off x="4356"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99" name="Line 194"/>
            <p:cNvSpPr>
              <a:spLocks noChangeShapeType="1"/>
            </p:cNvSpPr>
            <p:nvPr/>
          </p:nvSpPr>
          <p:spPr bwMode="auto">
            <a:xfrm flipV="1">
              <a:off x="4424"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0" name="Line 195"/>
            <p:cNvSpPr>
              <a:spLocks noChangeShapeType="1"/>
            </p:cNvSpPr>
            <p:nvPr/>
          </p:nvSpPr>
          <p:spPr bwMode="auto">
            <a:xfrm flipV="1">
              <a:off x="4492"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1" name="Line 196"/>
            <p:cNvSpPr>
              <a:spLocks noChangeShapeType="1"/>
            </p:cNvSpPr>
            <p:nvPr/>
          </p:nvSpPr>
          <p:spPr bwMode="auto">
            <a:xfrm flipV="1">
              <a:off x="4627"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2" name="Line 197"/>
            <p:cNvSpPr>
              <a:spLocks noChangeShapeType="1"/>
            </p:cNvSpPr>
            <p:nvPr/>
          </p:nvSpPr>
          <p:spPr bwMode="auto">
            <a:xfrm flipV="1">
              <a:off x="4695"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3" name="Line 198"/>
            <p:cNvSpPr>
              <a:spLocks noChangeShapeType="1"/>
            </p:cNvSpPr>
            <p:nvPr/>
          </p:nvSpPr>
          <p:spPr bwMode="auto">
            <a:xfrm flipV="1">
              <a:off x="4763"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4" name="Line 199"/>
            <p:cNvSpPr>
              <a:spLocks noChangeShapeType="1"/>
            </p:cNvSpPr>
            <p:nvPr/>
          </p:nvSpPr>
          <p:spPr bwMode="auto">
            <a:xfrm flipV="1">
              <a:off x="4830"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5" name="Line 200"/>
            <p:cNvSpPr>
              <a:spLocks noChangeShapeType="1"/>
            </p:cNvSpPr>
            <p:nvPr/>
          </p:nvSpPr>
          <p:spPr bwMode="auto">
            <a:xfrm flipV="1">
              <a:off x="4965"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6" name="Line 201"/>
            <p:cNvSpPr>
              <a:spLocks noChangeShapeType="1"/>
            </p:cNvSpPr>
            <p:nvPr/>
          </p:nvSpPr>
          <p:spPr bwMode="auto">
            <a:xfrm flipV="1">
              <a:off x="5033"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7" name="Line 202"/>
            <p:cNvSpPr>
              <a:spLocks noChangeShapeType="1"/>
            </p:cNvSpPr>
            <p:nvPr/>
          </p:nvSpPr>
          <p:spPr bwMode="auto">
            <a:xfrm flipV="1">
              <a:off x="510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8" name="Line 203"/>
            <p:cNvSpPr>
              <a:spLocks noChangeShapeType="1"/>
            </p:cNvSpPr>
            <p:nvPr/>
          </p:nvSpPr>
          <p:spPr bwMode="auto">
            <a:xfrm flipV="1">
              <a:off x="5169"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9" name="Line 204"/>
            <p:cNvSpPr>
              <a:spLocks noChangeShapeType="1"/>
            </p:cNvSpPr>
            <p:nvPr/>
          </p:nvSpPr>
          <p:spPr bwMode="auto">
            <a:xfrm flipV="1">
              <a:off x="5304"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0" name="Line 205"/>
            <p:cNvSpPr>
              <a:spLocks noChangeShapeType="1"/>
            </p:cNvSpPr>
            <p:nvPr/>
          </p:nvSpPr>
          <p:spPr bwMode="auto">
            <a:xfrm flipV="1">
              <a:off x="537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1" name="Line 206"/>
            <p:cNvSpPr>
              <a:spLocks noChangeShapeType="1"/>
            </p:cNvSpPr>
            <p:nvPr/>
          </p:nvSpPr>
          <p:spPr bwMode="auto">
            <a:xfrm flipV="1">
              <a:off x="5439"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2" name="Line 207"/>
            <p:cNvSpPr>
              <a:spLocks noChangeShapeType="1"/>
            </p:cNvSpPr>
            <p:nvPr/>
          </p:nvSpPr>
          <p:spPr bwMode="auto">
            <a:xfrm flipV="1">
              <a:off x="5506"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3" name="Rectangle 208"/>
            <p:cNvSpPr>
              <a:spLocks noChangeArrowheads="1"/>
            </p:cNvSpPr>
            <p:nvPr/>
          </p:nvSpPr>
          <p:spPr bwMode="auto">
            <a:xfrm>
              <a:off x="3870" y="2379"/>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0</a:t>
              </a:r>
            </a:p>
          </p:txBody>
        </p:sp>
        <p:sp>
          <p:nvSpPr>
            <p:cNvPr id="114" name="Rectangle 209"/>
            <p:cNvSpPr>
              <a:spLocks noChangeArrowheads="1"/>
            </p:cNvSpPr>
            <p:nvPr/>
          </p:nvSpPr>
          <p:spPr bwMode="auto">
            <a:xfrm>
              <a:off x="4208" y="2379"/>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5</a:t>
              </a:r>
            </a:p>
          </p:txBody>
        </p:sp>
        <p:sp>
          <p:nvSpPr>
            <p:cNvPr id="115" name="Rectangle 210"/>
            <p:cNvSpPr>
              <a:spLocks noChangeArrowheads="1"/>
            </p:cNvSpPr>
            <p:nvPr/>
          </p:nvSpPr>
          <p:spPr bwMode="auto">
            <a:xfrm>
              <a:off x="4532"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10</a:t>
              </a:r>
            </a:p>
          </p:txBody>
        </p:sp>
        <p:sp>
          <p:nvSpPr>
            <p:cNvPr id="116" name="Rectangle 211"/>
            <p:cNvSpPr>
              <a:spLocks noChangeArrowheads="1"/>
            </p:cNvSpPr>
            <p:nvPr/>
          </p:nvSpPr>
          <p:spPr bwMode="auto">
            <a:xfrm>
              <a:off x="4871"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15</a:t>
              </a:r>
            </a:p>
          </p:txBody>
        </p:sp>
        <p:sp>
          <p:nvSpPr>
            <p:cNvPr id="117" name="Rectangle 212"/>
            <p:cNvSpPr>
              <a:spLocks noChangeArrowheads="1"/>
            </p:cNvSpPr>
            <p:nvPr/>
          </p:nvSpPr>
          <p:spPr bwMode="auto">
            <a:xfrm>
              <a:off x="5209"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20</a:t>
              </a:r>
            </a:p>
          </p:txBody>
        </p:sp>
        <p:sp>
          <p:nvSpPr>
            <p:cNvPr id="118" name="Rectangle 213"/>
            <p:cNvSpPr>
              <a:spLocks noChangeArrowheads="1"/>
            </p:cNvSpPr>
            <p:nvPr/>
          </p:nvSpPr>
          <p:spPr bwMode="auto">
            <a:xfrm>
              <a:off x="5547"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25</a:t>
              </a:r>
            </a:p>
          </p:txBody>
        </p:sp>
        <p:sp>
          <p:nvSpPr>
            <p:cNvPr id="119" name="Rectangle 214"/>
            <p:cNvSpPr>
              <a:spLocks noChangeArrowheads="1"/>
            </p:cNvSpPr>
            <p:nvPr/>
          </p:nvSpPr>
          <p:spPr bwMode="auto">
            <a:xfrm>
              <a:off x="3720" y="2270"/>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0</a:t>
              </a:r>
            </a:p>
          </p:txBody>
        </p:sp>
        <p:sp>
          <p:nvSpPr>
            <p:cNvPr id="120" name="Rectangle 215"/>
            <p:cNvSpPr>
              <a:spLocks noChangeArrowheads="1"/>
            </p:cNvSpPr>
            <p:nvPr/>
          </p:nvSpPr>
          <p:spPr bwMode="auto">
            <a:xfrm>
              <a:off x="3726" y="1050"/>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a:t>
              </a:r>
            </a:p>
          </p:txBody>
        </p:sp>
        <p:sp>
          <p:nvSpPr>
            <p:cNvPr id="121" name="Rectangle 216"/>
            <p:cNvSpPr>
              <a:spLocks noChangeArrowheads="1"/>
            </p:cNvSpPr>
            <p:nvPr/>
          </p:nvSpPr>
          <p:spPr bwMode="auto">
            <a:xfrm>
              <a:off x="3840" y="1112"/>
              <a:ext cx="1734" cy="1218"/>
            </a:xfrm>
            <a:prstGeom prst="rect">
              <a:avLst/>
            </a:prstGeom>
            <a:noFill/>
            <a:ln w="9525">
              <a:solidFill>
                <a:schemeClr val="tx1"/>
              </a:solidFill>
              <a:miter lim="800000"/>
              <a:headEnd/>
              <a:tailEnd/>
            </a:ln>
          </p:spPr>
          <p:txBody>
            <a:bodyPr wrap="none" anchor="ctr"/>
            <a:lstStyle/>
            <a:p>
              <a:endParaRPr lang="en-US">
                <a:solidFill>
                  <a:srgbClr val="000000"/>
                </a:solidFill>
                <a:latin typeface="Calibri" panose="020F0502020204030204" pitchFamily="34" charset="0"/>
              </a:endParaRPr>
            </a:p>
          </p:txBody>
        </p:sp>
        <p:sp>
          <p:nvSpPr>
            <p:cNvPr id="122" name="Text Box 217"/>
            <p:cNvSpPr txBox="1">
              <a:spLocks noChangeArrowheads="1"/>
            </p:cNvSpPr>
            <p:nvPr/>
          </p:nvSpPr>
          <p:spPr bwMode="auto">
            <a:xfrm rot="16200000">
              <a:off x="3278" y="1621"/>
              <a:ext cx="614" cy="194"/>
            </a:xfrm>
            <a:prstGeom prst="rect">
              <a:avLst/>
            </a:prstGeom>
            <a:noFill/>
            <a:ln w="9525">
              <a:noFill/>
              <a:miter lim="800000"/>
              <a:headEnd/>
              <a:tailEnd/>
            </a:ln>
          </p:spPr>
          <p:txBody>
            <a:bodyPr wrap="none">
              <a:spAutoFit/>
            </a:bodyPr>
            <a:lstStyle/>
            <a:p>
              <a:r>
                <a:rPr lang="en-US" sz="1400">
                  <a:solidFill>
                    <a:srgbClr val="000000"/>
                  </a:solidFill>
                  <a:latin typeface="Calibri" panose="020F0502020204030204" pitchFamily="34" charset="0"/>
                  <a:cs typeface="Arial" charset="0"/>
                </a:rPr>
                <a:t>Probability</a:t>
              </a:r>
            </a:p>
          </p:txBody>
        </p:sp>
      </p:grpSp>
      <p:sp>
        <p:nvSpPr>
          <p:cNvPr id="171" name="Text Box 60"/>
          <p:cNvSpPr txBox="1">
            <a:spLocks noChangeArrowheads="1"/>
          </p:cNvSpPr>
          <p:nvPr/>
        </p:nvSpPr>
        <p:spPr bwMode="auto">
          <a:xfrm>
            <a:off x="6192980" y="2708585"/>
            <a:ext cx="784189" cy="523220"/>
          </a:xfrm>
          <a:prstGeom prst="rect">
            <a:avLst/>
          </a:prstGeom>
          <a:noFill/>
          <a:ln w="9525">
            <a:noFill/>
            <a:miter lim="800000"/>
            <a:headEnd/>
            <a:tailEnd/>
          </a:ln>
        </p:spPr>
        <p:txBody>
          <a:bodyPr wrap="none">
            <a:spAutoFit/>
          </a:bodyPr>
          <a:lstStyle/>
          <a:p>
            <a:r>
              <a:rPr lang="en-US" sz="2800" b="1" dirty="0">
                <a:solidFill>
                  <a:srgbClr val="000000"/>
                </a:solidFill>
                <a:latin typeface="Calibri" panose="020F0502020204030204" pitchFamily="34" charset="0"/>
                <a:sym typeface="Symbol" pitchFamily="18" charset="2"/>
              </a:rPr>
              <a:t>|</a:t>
            </a:r>
            <a:r>
              <a:rPr lang="en-US" sz="2800" b="1">
                <a:solidFill>
                  <a:srgbClr val="000000"/>
                </a:solidFill>
                <a:latin typeface="Calibri" panose="020F0502020204030204" pitchFamily="34" charset="0"/>
                <a:sym typeface="Symbol" pitchFamily="18" charset="2"/>
              </a:rPr>
              <a:t></a:t>
            </a:r>
            <a:r>
              <a:rPr lang="en-US" sz="2800" b="1" baseline="-25000" smtClean="0">
                <a:solidFill>
                  <a:srgbClr val="000000"/>
                </a:solidFill>
                <a:latin typeface="Calibri" panose="020F0502020204030204" pitchFamily="34" charset="0"/>
                <a:cs typeface="Arial" charset="0"/>
                <a:sym typeface="Symbol" pitchFamily="18" charset="2"/>
              </a:rPr>
              <a:t>z</a:t>
            </a:r>
            <a:r>
              <a:rPr lang="en-US" sz="2800" b="1" smtClean="0">
                <a:solidFill>
                  <a:srgbClr val="000000"/>
                </a:solidFill>
                <a:latin typeface="Calibri" panose="020F0502020204030204" pitchFamily="34" charset="0"/>
                <a:sym typeface="Symbol" pitchFamily="18" charset="2"/>
              </a:rPr>
              <a:t></a:t>
            </a:r>
            <a:endParaRPr lang="en-US" sz="2800" b="1" dirty="0">
              <a:solidFill>
                <a:srgbClr val="000000"/>
              </a:solidFill>
              <a:latin typeface="Calibri" panose="020F0502020204030204" pitchFamily="34" charset="0"/>
              <a:sym typeface="Symbol" pitchFamily="18" charset="2"/>
            </a:endParaRPr>
          </a:p>
        </p:txBody>
      </p:sp>
      <p:sp>
        <p:nvSpPr>
          <p:cNvPr id="172" name="Rectangle 61"/>
          <p:cNvSpPr>
            <a:spLocks noChangeArrowheads="1"/>
          </p:cNvSpPr>
          <p:nvPr/>
        </p:nvSpPr>
        <p:spPr bwMode="auto">
          <a:xfrm>
            <a:off x="7315200" y="3048000"/>
            <a:ext cx="784189" cy="52322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800" b="1" dirty="0">
                <a:solidFill>
                  <a:srgbClr val="FF0000">
                    <a:alpha val="50000"/>
                  </a:srgbClr>
                </a:solidFill>
                <a:latin typeface="Calibri" panose="020F0502020204030204" pitchFamily="34" charset="0"/>
                <a:sym typeface="Symbol" pitchFamily="18" charset="2"/>
              </a:rPr>
              <a:t>|</a:t>
            </a:r>
            <a:r>
              <a:rPr lang="en-US" sz="2800" b="1" baseline="-25000" dirty="0">
                <a:solidFill>
                  <a:srgbClr val="FF0000">
                    <a:alpha val="50000"/>
                  </a:srgbClr>
                </a:solidFill>
                <a:latin typeface="Calibri" panose="020F0502020204030204" pitchFamily="34" charset="0"/>
                <a:cs typeface="Arial" pitchFamily="34" charset="0"/>
                <a:sym typeface="Symbol" pitchFamily="18" charset="2"/>
              </a:rPr>
              <a:t>z</a:t>
            </a:r>
            <a:r>
              <a:rPr lang="en-US" sz="2800" b="1" dirty="0">
                <a:solidFill>
                  <a:srgbClr val="FF0000">
                    <a:alpha val="50000"/>
                  </a:srgbClr>
                </a:solidFill>
                <a:latin typeface="Calibri" panose="020F0502020204030204" pitchFamily="34" charset="0"/>
                <a:sym typeface="Symbol" pitchFamily="18" charset="2"/>
              </a:rPr>
              <a:t></a:t>
            </a:r>
          </a:p>
        </p:txBody>
      </p:sp>
      <p:sp>
        <p:nvSpPr>
          <p:cNvPr id="175" name="Rectangle 174"/>
          <p:cNvSpPr/>
          <p:nvPr/>
        </p:nvSpPr>
        <p:spPr bwMode="auto">
          <a:xfrm>
            <a:off x="6567054" y="1925782"/>
            <a:ext cx="1011382" cy="72043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Calibri" panose="020F0502020204030204" pitchFamily="34" charset="0"/>
            </a:endParaRPr>
          </a:p>
        </p:txBody>
      </p:sp>
      <p:sp>
        <p:nvSpPr>
          <p:cNvPr id="176" name="Text Box 92"/>
          <p:cNvSpPr txBox="1">
            <a:spLocks noChangeArrowheads="1"/>
          </p:cNvSpPr>
          <p:nvPr/>
        </p:nvSpPr>
        <p:spPr bwMode="auto">
          <a:xfrm>
            <a:off x="4780645" y="5570634"/>
            <a:ext cx="2005677" cy="400110"/>
          </a:xfrm>
          <a:prstGeom prst="rect">
            <a:avLst/>
          </a:prstGeom>
          <a:noFill/>
          <a:ln w="9525">
            <a:noFill/>
            <a:miter lim="800000"/>
            <a:headEnd/>
            <a:tailEnd/>
          </a:ln>
          <a:effectLst/>
        </p:spPr>
        <p:txBody>
          <a:bodyPr wrap="none">
            <a:spAutoFit/>
          </a:bodyPr>
          <a:lstStyle/>
          <a:p>
            <a:r>
              <a:rPr lang="en-US" dirty="0" smtClean="0">
                <a:solidFill>
                  <a:srgbClr val="000000"/>
                </a:solidFill>
                <a:latin typeface="Calibri" panose="020F0502020204030204" pitchFamily="34" charset="0"/>
                <a:cs typeface="Times New Roman" pitchFamily="18" charset="0"/>
              </a:rPr>
              <a:t>(600 Hz/G </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1 </a:t>
            </a:r>
            <a:r>
              <a:rPr lang="en-US" dirty="0">
                <a:solidFill>
                  <a:srgbClr val="000000"/>
                </a:solidFill>
                <a:latin typeface="Calibri" panose="020F0502020204030204" pitchFamily="34" charset="0"/>
                <a:cs typeface="Times New Roman" pitchFamily="18" charset="0"/>
              </a:rPr>
              <a:t>G)</a:t>
            </a:r>
          </a:p>
        </p:txBody>
      </p:sp>
      <p:sp>
        <p:nvSpPr>
          <p:cNvPr id="178" name="Text Box 25"/>
          <p:cNvSpPr txBox="1">
            <a:spLocks noChangeArrowheads="1"/>
          </p:cNvSpPr>
          <p:nvPr/>
        </p:nvSpPr>
        <p:spPr bwMode="auto">
          <a:xfrm>
            <a:off x="515937" y="3702050"/>
            <a:ext cx="1223215" cy="461665"/>
          </a:xfrm>
          <a:prstGeom prst="rect">
            <a:avLst/>
          </a:prstGeom>
          <a:noFill/>
          <a:ln w="9525">
            <a:noFill/>
            <a:miter lim="800000"/>
            <a:headEnd/>
            <a:tailEnd/>
          </a:ln>
        </p:spPr>
        <p:txBody>
          <a:bodyPr wrap="square">
            <a:spAutoFit/>
          </a:bodyPr>
          <a:lstStyle/>
          <a:p>
            <a:pPr>
              <a:spcBef>
                <a:spcPct val="50000"/>
              </a:spcBef>
            </a:pPr>
            <a:r>
              <a:rPr lang="en-US" sz="2400" smtClean="0">
                <a:solidFill>
                  <a:srgbClr val="7030A0"/>
                </a:solidFill>
                <a:latin typeface="Calibri" panose="020F0502020204030204" pitchFamily="34" charset="0"/>
              </a:rPr>
              <a:t>369 nm</a:t>
            </a:r>
          </a:p>
        </p:txBody>
      </p:sp>
      <p:sp>
        <p:nvSpPr>
          <p:cNvPr id="180" name="Text Box 89"/>
          <p:cNvSpPr txBox="1">
            <a:spLocks noChangeArrowheads="1"/>
          </p:cNvSpPr>
          <p:nvPr/>
        </p:nvSpPr>
        <p:spPr bwMode="auto">
          <a:xfrm>
            <a:off x="4112308" y="5180109"/>
            <a:ext cx="4059381" cy="400110"/>
          </a:xfrm>
          <a:prstGeom prst="rect">
            <a:avLst/>
          </a:prstGeom>
          <a:noFill/>
          <a:ln w="9525">
            <a:noFill/>
            <a:miter lim="800000"/>
            <a:headEnd/>
            <a:tailEnd/>
          </a:ln>
          <a:effectLst/>
        </p:spPr>
        <p:txBody>
          <a:bodyPr wrap="none">
            <a:spAutoFit/>
          </a:bodyPr>
          <a:lstStyle/>
          <a:p>
            <a:r>
              <a:rPr lang="en-US" dirty="0" err="1" smtClean="0">
                <a:solidFill>
                  <a:srgbClr val="000000"/>
                </a:solidFill>
                <a:latin typeface="Symbol" panose="05050102010706020507" pitchFamily="18" charset="2"/>
                <a:cs typeface="Times New Roman" pitchFamily="18" charset="0"/>
              </a:rPr>
              <a:t>w</a:t>
            </a:r>
            <a:r>
              <a:rPr lang="en-US" i="1" baseline="-25000" dirty="0" err="1" smtClean="0">
                <a:solidFill>
                  <a:srgbClr val="000000"/>
                </a:solidFill>
                <a:latin typeface="Calibri" panose="020F0502020204030204" pitchFamily="34" charset="0"/>
                <a:cs typeface="Times New Roman" pitchFamily="18" charset="0"/>
              </a:rPr>
              <a:t>HF</a:t>
            </a:r>
            <a:r>
              <a:rPr lang="en-US" dirty="0" smtClean="0">
                <a:solidFill>
                  <a:srgbClr val="000000"/>
                </a:solidFill>
                <a:latin typeface="Calibri" panose="020F0502020204030204" pitchFamily="34" charset="0"/>
                <a:cs typeface="Times New Roman" pitchFamily="18" charset="0"/>
              </a:rPr>
              <a:t>/2</a:t>
            </a:r>
            <a:r>
              <a:rPr lang="en-US" dirty="0" smtClean="0">
                <a:solidFill>
                  <a:srgbClr val="000000"/>
                </a:solidFill>
                <a:latin typeface="Symbol" panose="05050102010706020507" pitchFamily="18" charset="2"/>
                <a:cs typeface="Times New Roman" pitchFamily="18" charset="0"/>
              </a:rPr>
              <a:t>p</a:t>
            </a:r>
            <a:r>
              <a:rPr lang="en-US" dirty="0" smtClean="0">
                <a:solidFill>
                  <a:srgbClr val="000000"/>
                </a:solidFill>
                <a:latin typeface="Calibri" panose="020F0502020204030204" pitchFamily="34" charset="0"/>
                <a:cs typeface="Times New Roman" pitchFamily="18" charset="0"/>
              </a:rPr>
              <a:t> = 12 642 812 118 </a:t>
            </a:r>
            <a:r>
              <a:rPr lang="en-US" dirty="0">
                <a:solidFill>
                  <a:srgbClr val="FF0000"/>
                </a:solidFill>
                <a:latin typeface="Calibri" panose="020F0502020204030204" pitchFamily="34" charset="0"/>
                <a:cs typeface="Times New Roman" pitchFamily="18" charset="0"/>
              </a:rPr>
              <a:t>+ 311B</a:t>
            </a:r>
            <a:r>
              <a:rPr lang="en-US" baseline="30000" dirty="0">
                <a:solidFill>
                  <a:srgbClr val="FF0000"/>
                </a:solidFill>
                <a:latin typeface="Calibri" panose="020F0502020204030204" pitchFamily="34" charset="0"/>
                <a:cs typeface="Times New Roman" pitchFamily="18" charset="0"/>
              </a:rPr>
              <a:t>2</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Hz</a:t>
            </a:r>
            <a:endParaRPr lang="en-US" dirty="0">
              <a:solidFill>
                <a:srgbClr val="000000"/>
              </a:solidFill>
              <a:latin typeface="Calibri" panose="020F0502020204030204" pitchFamily="34" charset="0"/>
              <a:cs typeface="Times New Roman" pitchFamily="18" charset="0"/>
            </a:endParaRPr>
          </a:p>
        </p:txBody>
      </p:sp>
      <p:sp>
        <p:nvSpPr>
          <p:cNvPr id="173" name="Line 3"/>
          <p:cNvSpPr>
            <a:spLocks noChangeShapeType="1"/>
          </p:cNvSpPr>
          <p:nvPr/>
        </p:nvSpPr>
        <p:spPr bwMode="auto">
          <a:xfrm>
            <a:off x="965200" y="52197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74" name="Line 4"/>
          <p:cNvSpPr>
            <a:spLocks noChangeShapeType="1"/>
          </p:cNvSpPr>
          <p:nvPr/>
        </p:nvSpPr>
        <p:spPr bwMode="auto">
          <a:xfrm>
            <a:off x="1955800" y="51435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77" name="Line 5"/>
          <p:cNvSpPr>
            <a:spLocks noChangeShapeType="1"/>
          </p:cNvSpPr>
          <p:nvPr/>
        </p:nvSpPr>
        <p:spPr bwMode="auto">
          <a:xfrm>
            <a:off x="2946400" y="50673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81" name="Line 6"/>
          <p:cNvSpPr>
            <a:spLocks noChangeShapeType="1"/>
          </p:cNvSpPr>
          <p:nvPr/>
        </p:nvSpPr>
        <p:spPr bwMode="auto">
          <a:xfrm>
            <a:off x="1955800" y="57531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82" name="Line 79"/>
          <p:cNvSpPr>
            <a:spLocks noChangeShapeType="1"/>
          </p:cNvSpPr>
          <p:nvPr/>
        </p:nvSpPr>
        <p:spPr bwMode="auto">
          <a:xfrm flipV="1">
            <a:off x="3939270" y="5142009"/>
            <a:ext cx="0" cy="609600"/>
          </a:xfrm>
          <a:prstGeom prst="line">
            <a:avLst/>
          </a:prstGeom>
          <a:noFill/>
          <a:ln w="28575">
            <a:solidFill>
              <a:schemeClr val="tx1"/>
            </a:solidFill>
            <a:round/>
            <a:headEnd type="triangle" w="med" len="med"/>
            <a:tailEnd type="triangle" w="med" len="med"/>
          </a:ln>
          <a:effectLst/>
        </p:spPr>
        <p:txBody>
          <a:bodyPr/>
          <a:lstStyle/>
          <a:p>
            <a:endParaRPr lang="en-US">
              <a:solidFill>
                <a:srgbClr val="000000"/>
              </a:solidFill>
              <a:latin typeface="Calibri" panose="020F0502020204030204" pitchFamily="34" charset="0"/>
            </a:endParaRPr>
          </a:p>
        </p:txBody>
      </p:sp>
      <p:sp>
        <p:nvSpPr>
          <p:cNvPr id="183" name="Text Box 81"/>
          <p:cNvSpPr txBox="1">
            <a:spLocks noChangeArrowheads="1"/>
          </p:cNvSpPr>
          <p:nvPr/>
        </p:nvSpPr>
        <p:spPr bwMode="auto">
          <a:xfrm>
            <a:off x="195945" y="5218209"/>
            <a:ext cx="838200" cy="457200"/>
          </a:xfrm>
          <a:prstGeom prst="rect">
            <a:avLst/>
          </a:prstGeom>
          <a:noFill/>
          <a:ln w="9525">
            <a:noFill/>
            <a:miter lim="800000"/>
            <a:headEnd/>
            <a:tailEnd/>
          </a:ln>
          <a:effectLst/>
        </p:spPr>
        <p:txBody>
          <a:bodyPr>
            <a:spAutoFit/>
          </a:bodyPr>
          <a:lstStyle/>
          <a:p>
            <a:pPr eaLnBrk="1" hangingPunct="1">
              <a:spcBef>
                <a:spcPct val="50000"/>
              </a:spcBef>
            </a:pPr>
            <a:r>
              <a:rPr lang="en-US" sz="2400" baseline="30000">
                <a:solidFill>
                  <a:srgbClr val="000000"/>
                </a:solidFill>
                <a:latin typeface="Calibri" panose="020F0502020204030204" pitchFamily="34" charset="0"/>
              </a:rPr>
              <a:t>2</a:t>
            </a:r>
            <a:r>
              <a:rPr lang="en-US" sz="2400">
                <a:solidFill>
                  <a:srgbClr val="000000"/>
                </a:solidFill>
                <a:latin typeface="Calibri" panose="020F0502020204030204" pitchFamily="34" charset="0"/>
              </a:rPr>
              <a:t>S</a:t>
            </a:r>
            <a:r>
              <a:rPr lang="en-US" sz="2400" baseline="-25000">
                <a:solidFill>
                  <a:srgbClr val="000000"/>
                </a:solidFill>
                <a:latin typeface="Calibri" panose="020F0502020204030204" pitchFamily="34" charset="0"/>
              </a:rPr>
              <a:t>1/2</a:t>
            </a:r>
          </a:p>
        </p:txBody>
      </p:sp>
      <p:sp>
        <p:nvSpPr>
          <p:cNvPr id="184" name="Text Box 60"/>
          <p:cNvSpPr txBox="1">
            <a:spLocks noChangeArrowheads="1"/>
          </p:cNvSpPr>
          <p:nvPr/>
        </p:nvSpPr>
        <p:spPr bwMode="auto">
          <a:xfrm>
            <a:off x="1910604" y="5747465"/>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|0,0</a:t>
            </a:r>
            <a:endParaRPr lang="en-US" dirty="0">
              <a:solidFill>
                <a:srgbClr val="000000"/>
              </a:solidFill>
              <a:latin typeface="Calibri" panose="020F0502020204030204" pitchFamily="34" charset="0"/>
              <a:sym typeface="Symbol" pitchFamily="18" charset="2"/>
            </a:endParaRPr>
          </a:p>
        </p:txBody>
      </p:sp>
      <p:sp>
        <p:nvSpPr>
          <p:cNvPr id="185" name="Rectangle 61"/>
          <p:cNvSpPr>
            <a:spLocks noChangeArrowheads="1"/>
          </p:cNvSpPr>
          <p:nvPr/>
        </p:nvSpPr>
        <p:spPr bwMode="auto">
          <a:xfrm>
            <a:off x="1910604" y="5142627"/>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|1,0</a:t>
            </a:r>
            <a:endParaRPr lang="en-US" dirty="0">
              <a:solidFill>
                <a:srgbClr val="000000"/>
              </a:solidFill>
              <a:latin typeface="Calibri" panose="020F0502020204030204" pitchFamily="34" charset="0"/>
              <a:sym typeface="Symbol" pitchFamily="18" charset="2"/>
            </a:endParaRPr>
          </a:p>
        </p:txBody>
      </p:sp>
      <p:sp>
        <p:nvSpPr>
          <p:cNvPr id="187" name="Oval 18"/>
          <p:cNvSpPr>
            <a:spLocks noChangeArrowheads="1"/>
          </p:cNvSpPr>
          <p:nvPr/>
        </p:nvSpPr>
        <p:spPr bwMode="auto">
          <a:xfrm>
            <a:off x="2260600" y="5638800"/>
            <a:ext cx="228600" cy="228600"/>
          </a:xfrm>
          <a:prstGeom prst="ellipse">
            <a:avLst/>
          </a:prstGeom>
          <a:solidFill>
            <a:srgbClr val="000000"/>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0472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Freeform 24"/>
          <p:cNvSpPr>
            <a:spLocks/>
          </p:cNvSpPr>
          <p:nvPr/>
        </p:nvSpPr>
        <p:spPr bwMode="auto">
          <a:xfrm rot="19338265">
            <a:off x="3875253" y="2747602"/>
            <a:ext cx="179909" cy="955824"/>
          </a:xfrm>
          <a:custGeom>
            <a:avLst/>
            <a:gdLst>
              <a:gd name="T0" fmla="*/ 2147483647 w 152"/>
              <a:gd name="T1" fmla="*/ 0 h 1440"/>
              <a:gd name="T2" fmla="*/ 2147483647 w 152"/>
              <a:gd name="T3" fmla="*/ 2147483647 h 1440"/>
              <a:gd name="T4" fmla="*/ 2147483647 w 152"/>
              <a:gd name="T5" fmla="*/ 2147483647 h 1440"/>
              <a:gd name="T6" fmla="*/ 2147483647 w 152"/>
              <a:gd name="T7" fmla="*/ 2147483647 h 1440"/>
              <a:gd name="T8" fmla="*/ 2147483647 w 152"/>
              <a:gd name="T9" fmla="*/ 2147483647 h 1440"/>
              <a:gd name="T10" fmla="*/ 2147483647 w 152"/>
              <a:gd name="T11" fmla="*/ 2147483647 h 1440"/>
              <a:gd name="T12" fmla="*/ 2147483647 w 152"/>
              <a:gd name="T13" fmla="*/ 2147483647 h 1440"/>
              <a:gd name="T14" fmla="*/ 2147483647 w 152"/>
              <a:gd name="T15" fmla="*/ 2147483647 h 1440"/>
              <a:gd name="T16" fmla="*/ 0 w 152"/>
              <a:gd name="T17" fmla="*/ 2147483647 h 1440"/>
              <a:gd name="T18" fmla="*/ 2147483647 w 152"/>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40"/>
              <a:gd name="T32" fmla="*/ 152 w 152"/>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40">
                <a:moveTo>
                  <a:pt x="96" y="0"/>
                </a:moveTo>
                <a:cubicBezTo>
                  <a:pt x="124" y="68"/>
                  <a:pt x="152" y="136"/>
                  <a:pt x="144" y="192"/>
                </a:cubicBezTo>
                <a:cubicBezTo>
                  <a:pt x="136" y="248"/>
                  <a:pt x="48" y="280"/>
                  <a:pt x="48" y="336"/>
                </a:cubicBezTo>
                <a:cubicBezTo>
                  <a:pt x="48" y="392"/>
                  <a:pt x="144" y="472"/>
                  <a:pt x="144" y="528"/>
                </a:cubicBezTo>
                <a:cubicBezTo>
                  <a:pt x="144" y="584"/>
                  <a:pt x="48" y="616"/>
                  <a:pt x="48" y="672"/>
                </a:cubicBezTo>
                <a:cubicBezTo>
                  <a:pt x="48" y="728"/>
                  <a:pt x="144" y="808"/>
                  <a:pt x="144" y="864"/>
                </a:cubicBezTo>
                <a:cubicBezTo>
                  <a:pt x="144" y="920"/>
                  <a:pt x="48" y="960"/>
                  <a:pt x="48" y="1008"/>
                </a:cubicBezTo>
                <a:cubicBezTo>
                  <a:pt x="48" y="1056"/>
                  <a:pt x="152" y="1104"/>
                  <a:pt x="144" y="1152"/>
                </a:cubicBezTo>
                <a:cubicBezTo>
                  <a:pt x="136" y="1200"/>
                  <a:pt x="0" y="1248"/>
                  <a:pt x="0" y="1296"/>
                </a:cubicBezTo>
                <a:cubicBezTo>
                  <a:pt x="0" y="1344"/>
                  <a:pt x="120" y="1416"/>
                  <a:pt x="144" y="1440"/>
                </a:cubicBezTo>
              </a:path>
            </a:pathLst>
          </a:custGeom>
          <a:noFill/>
          <a:ln w="38100">
            <a:solidFill>
              <a:srgbClr val="FF0000"/>
            </a:solidFill>
            <a:round/>
            <a:headEnd/>
            <a:tailEnd type="triangle" w="med" len="med"/>
          </a:ln>
        </p:spPr>
        <p:txBody>
          <a:bodyPr/>
          <a:lstStyle/>
          <a:p>
            <a:endParaRPr lang="en-US" smtClean="0">
              <a:solidFill>
                <a:srgbClr val="000000"/>
              </a:solidFill>
              <a:latin typeface="Calibri" panose="020F0502020204030204" pitchFamily="34" charset="0"/>
            </a:endParaRPr>
          </a:p>
        </p:txBody>
      </p:sp>
      <p:sp>
        <p:nvSpPr>
          <p:cNvPr id="2" name="Line 21"/>
          <p:cNvSpPr>
            <a:spLocks noChangeShapeType="1"/>
          </p:cNvSpPr>
          <p:nvPr/>
        </p:nvSpPr>
        <p:spPr bwMode="auto">
          <a:xfrm flipV="1">
            <a:off x="2412898" y="2332757"/>
            <a:ext cx="966452" cy="2713485"/>
          </a:xfrm>
          <a:prstGeom prst="line">
            <a:avLst/>
          </a:prstGeom>
          <a:noFill/>
          <a:ln w="38100">
            <a:solidFill>
              <a:srgbClr val="7030A0"/>
            </a:solidFill>
            <a:round/>
            <a:headEnd/>
            <a:tailEnd type="none" w="med" len="med"/>
          </a:ln>
          <a:effectLst/>
        </p:spPr>
        <p:txBody>
          <a:bodyPr/>
          <a:lstStyle/>
          <a:p>
            <a:endParaRPr lang="en-US">
              <a:solidFill>
                <a:srgbClr val="000000"/>
              </a:solidFill>
              <a:latin typeface="Calibri" panose="020F0502020204030204" pitchFamily="34" charset="0"/>
            </a:endParaRPr>
          </a:p>
        </p:txBody>
      </p:sp>
      <p:sp>
        <p:nvSpPr>
          <p:cNvPr id="3" name="Line 21"/>
          <p:cNvSpPr>
            <a:spLocks noChangeShapeType="1"/>
          </p:cNvSpPr>
          <p:nvPr/>
        </p:nvSpPr>
        <p:spPr bwMode="auto">
          <a:xfrm flipV="1">
            <a:off x="2404806" y="2332758"/>
            <a:ext cx="974544" cy="3316522"/>
          </a:xfrm>
          <a:prstGeom prst="line">
            <a:avLst/>
          </a:prstGeom>
          <a:noFill/>
          <a:ln w="38100">
            <a:solidFill>
              <a:srgbClr val="7030A0"/>
            </a:solidFill>
            <a:round/>
            <a:headEnd/>
            <a:tailEnd type="none" w="med" len="med"/>
          </a:ln>
          <a:effectLst/>
        </p:spPr>
        <p:txBody>
          <a:bodyPr/>
          <a:lstStyle/>
          <a:p>
            <a:endParaRPr lang="en-US">
              <a:solidFill>
                <a:srgbClr val="000000"/>
              </a:solidFill>
              <a:latin typeface="Calibri" panose="020F0502020204030204" pitchFamily="34" charset="0"/>
            </a:endParaRPr>
          </a:p>
        </p:txBody>
      </p:sp>
      <p:sp>
        <p:nvSpPr>
          <p:cNvPr id="8" name="Line 3"/>
          <p:cNvSpPr>
            <a:spLocks noChangeShapeType="1"/>
          </p:cNvSpPr>
          <p:nvPr/>
        </p:nvSpPr>
        <p:spPr bwMode="auto">
          <a:xfrm>
            <a:off x="965200" y="5222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9" name="Line 4"/>
          <p:cNvSpPr>
            <a:spLocks noChangeShapeType="1"/>
          </p:cNvSpPr>
          <p:nvPr/>
        </p:nvSpPr>
        <p:spPr bwMode="auto">
          <a:xfrm>
            <a:off x="1955800" y="51466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0" name="Line 5"/>
          <p:cNvSpPr>
            <a:spLocks noChangeShapeType="1"/>
          </p:cNvSpPr>
          <p:nvPr/>
        </p:nvSpPr>
        <p:spPr bwMode="auto">
          <a:xfrm>
            <a:off x="2946400" y="50704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1" name="Line 6"/>
          <p:cNvSpPr>
            <a:spLocks noChangeShapeType="1"/>
          </p:cNvSpPr>
          <p:nvPr/>
        </p:nvSpPr>
        <p:spPr bwMode="auto">
          <a:xfrm>
            <a:off x="1955800" y="57562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3" name="Line 9"/>
          <p:cNvSpPr>
            <a:spLocks noChangeShapeType="1"/>
          </p:cNvSpPr>
          <p:nvPr/>
        </p:nvSpPr>
        <p:spPr bwMode="auto">
          <a:xfrm>
            <a:off x="2946400" y="282482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5" name="Text Box 13"/>
          <p:cNvSpPr txBox="1">
            <a:spLocks noChangeArrowheads="1"/>
          </p:cNvSpPr>
          <p:nvPr/>
        </p:nvSpPr>
        <p:spPr bwMode="auto">
          <a:xfrm>
            <a:off x="203200" y="5222875"/>
            <a:ext cx="838200" cy="457200"/>
          </a:xfrm>
          <a:prstGeom prst="rect">
            <a:avLst/>
          </a:prstGeom>
          <a:noFill/>
          <a:ln w="9525">
            <a:noFill/>
            <a:miter lim="800000"/>
            <a:headEnd/>
            <a:tailEnd/>
          </a:ln>
        </p:spPr>
        <p:txBody>
          <a:bodyPr>
            <a:spAutoFit/>
          </a:bodyPr>
          <a:lstStyle/>
          <a:p>
            <a:pPr>
              <a:spcBef>
                <a:spcPct val="50000"/>
              </a:spcBef>
            </a:pPr>
            <a:r>
              <a:rPr lang="en-US" sz="2400" baseline="30000" smtClean="0">
                <a:solidFill>
                  <a:srgbClr val="000000"/>
                </a:solidFill>
                <a:latin typeface="Calibri" panose="020F0502020204030204" pitchFamily="34" charset="0"/>
              </a:rPr>
              <a:t>2</a:t>
            </a:r>
            <a:r>
              <a:rPr lang="en-US" sz="2400" smtClean="0">
                <a:solidFill>
                  <a:srgbClr val="000000"/>
                </a:solidFill>
                <a:latin typeface="Calibri" panose="020F0502020204030204" pitchFamily="34" charset="0"/>
              </a:rPr>
              <a:t>S</a:t>
            </a:r>
            <a:r>
              <a:rPr lang="en-US" sz="2400" baseline="-25000" smtClean="0">
                <a:solidFill>
                  <a:srgbClr val="000000"/>
                </a:solidFill>
                <a:latin typeface="Calibri" panose="020F0502020204030204" pitchFamily="34" charset="0"/>
              </a:rPr>
              <a:t>1/2</a:t>
            </a:r>
          </a:p>
        </p:txBody>
      </p:sp>
      <p:sp>
        <p:nvSpPr>
          <p:cNvPr id="16" name="Text Box 14"/>
          <p:cNvSpPr txBox="1">
            <a:spLocks noChangeArrowheads="1"/>
          </p:cNvSpPr>
          <p:nvPr/>
        </p:nvSpPr>
        <p:spPr bwMode="auto">
          <a:xfrm>
            <a:off x="2101273" y="2568516"/>
            <a:ext cx="838200" cy="457200"/>
          </a:xfrm>
          <a:prstGeom prst="rect">
            <a:avLst/>
          </a:prstGeom>
          <a:noFill/>
          <a:ln w="9525">
            <a:noFill/>
            <a:miter lim="800000"/>
            <a:headEnd/>
            <a:tailEnd/>
          </a:ln>
        </p:spPr>
        <p:txBody>
          <a:bodyPr>
            <a:spAutoFit/>
          </a:bodyPr>
          <a:lstStyle/>
          <a:p>
            <a:pPr>
              <a:spcBef>
                <a:spcPct val="50000"/>
              </a:spcBef>
            </a:pPr>
            <a:r>
              <a:rPr lang="en-US" sz="2400" baseline="30000" dirty="0" smtClean="0">
                <a:solidFill>
                  <a:srgbClr val="000000"/>
                </a:solidFill>
                <a:latin typeface="Calibri" panose="020F0502020204030204" pitchFamily="34" charset="0"/>
              </a:rPr>
              <a:t>2</a:t>
            </a:r>
            <a:r>
              <a:rPr lang="en-US" sz="2400" dirty="0" smtClean="0">
                <a:solidFill>
                  <a:srgbClr val="000000"/>
                </a:solidFill>
                <a:latin typeface="Calibri" panose="020F0502020204030204" pitchFamily="34" charset="0"/>
              </a:rPr>
              <a:t>P</a:t>
            </a:r>
            <a:r>
              <a:rPr lang="en-US" sz="2400" baseline="-25000" dirty="0" smtClean="0">
                <a:solidFill>
                  <a:srgbClr val="000000"/>
                </a:solidFill>
                <a:latin typeface="Calibri" panose="020F0502020204030204" pitchFamily="34" charset="0"/>
              </a:rPr>
              <a:t>1/2</a:t>
            </a:r>
          </a:p>
        </p:txBody>
      </p:sp>
      <p:sp>
        <p:nvSpPr>
          <p:cNvPr id="17" name="Oval 18"/>
          <p:cNvSpPr>
            <a:spLocks noChangeArrowheads="1"/>
          </p:cNvSpPr>
          <p:nvPr/>
        </p:nvSpPr>
        <p:spPr bwMode="auto">
          <a:xfrm>
            <a:off x="2260600" y="5641975"/>
            <a:ext cx="228600" cy="228600"/>
          </a:xfrm>
          <a:prstGeom prst="ellipse">
            <a:avLst/>
          </a:prstGeom>
          <a:solidFill>
            <a:srgbClr val="000000">
              <a:alpha val="50196"/>
            </a:srgbClr>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
        <p:nvSpPr>
          <p:cNvPr id="66" name="Line 79"/>
          <p:cNvSpPr>
            <a:spLocks noChangeShapeType="1"/>
          </p:cNvSpPr>
          <p:nvPr/>
        </p:nvSpPr>
        <p:spPr bwMode="auto">
          <a:xfrm flipV="1">
            <a:off x="3939270" y="5145184"/>
            <a:ext cx="0" cy="609600"/>
          </a:xfrm>
          <a:prstGeom prst="line">
            <a:avLst/>
          </a:prstGeom>
          <a:noFill/>
          <a:ln w="28575">
            <a:solidFill>
              <a:schemeClr val="tx1"/>
            </a:solidFill>
            <a:round/>
            <a:headEnd type="triangle" w="med" len="med"/>
            <a:tailEnd type="triangle" w="med" len="med"/>
          </a:ln>
          <a:effectLst/>
        </p:spPr>
        <p:txBody>
          <a:bodyPr/>
          <a:lstStyle/>
          <a:p>
            <a:endParaRPr lang="en-US">
              <a:solidFill>
                <a:srgbClr val="000000"/>
              </a:solidFill>
              <a:latin typeface="Calibri" panose="020F0502020204030204" pitchFamily="34" charset="0"/>
            </a:endParaRPr>
          </a:p>
        </p:txBody>
      </p:sp>
      <p:sp>
        <p:nvSpPr>
          <p:cNvPr id="69" name="Text Box 60"/>
          <p:cNvSpPr txBox="1">
            <a:spLocks noChangeArrowheads="1"/>
          </p:cNvSpPr>
          <p:nvPr/>
        </p:nvSpPr>
        <p:spPr bwMode="auto">
          <a:xfrm>
            <a:off x="1910604" y="5750640"/>
            <a:ext cx="54213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a:t>
            </a:r>
            <a:endParaRPr lang="en-US" dirty="0">
              <a:solidFill>
                <a:srgbClr val="000000"/>
              </a:solidFill>
              <a:latin typeface="Calibri" panose="020F0502020204030204" pitchFamily="34" charset="0"/>
              <a:sym typeface="Symbol" pitchFamily="18" charset="2"/>
            </a:endParaRPr>
          </a:p>
        </p:txBody>
      </p:sp>
      <p:sp>
        <p:nvSpPr>
          <p:cNvPr id="70" name="Rectangle 61"/>
          <p:cNvSpPr>
            <a:spLocks noChangeArrowheads="1"/>
          </p:cNvSpPr>
          <p:nvPr/>
        </p:nvSpPr>
        <p:spPr bwMode="auto">
          <a:xfrm>
            <a:off x="1910604" y="5145802"/>
            <a:ext cx="54213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a:t>
            </a:r>
            <a:endParaRPr lang="en-US" dirty="0">
              <a:solidFill>
                <a:srgbClr val="000000"/>
              </a:solidFill>
              <a:latin typeface="Calibri" panose="020F0502020204030204" pitchFamily="34" charset="0"/>
              <a:sym typeface="Symbol" pitchFamily="18" charset="2"/>
            </a:endParaRPr>
          </a:p>
        </p:txBody>
      </p:sp>
      <p:sp>
        <p:nvSpPr>
          <p:cNvPr id="74" name="Oval 15"/>
          <p:cNvSpPr>
            <a:spLocks noChangeArrowheads="1"/>
          </p:cNvSpPr>
          <p:nvPr/>
        </p:nvSpPr>
        <p:spPr bwMode="auto">
          <a:xfrm>
            <a:off x="2260600" y="5032375"/>
            <a:ext cx="228600" cy="228600"/>
          </a:xfrm>
          <a:prstGeom prst="ellipse">
            <a:avLst/>
          </a:prstGeom>
          <a:solidFill>
            <a:srgbClr val="FF0000">
              <a:alpha val="50000"/>
            </a:srgbClr>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
        <p:nvSpPr>
          <p:cNvPr id="75" name="Line 9"/>
          <p:cNvSpPr>
            <a:spLocks noChangeShapeType="1"/>
          </p:cNvSpPr>
          <p:nvPr/>
        </p:nvSpPr>
        <p:spPr bwMode="auto">
          <a:xfrm>
            <a:off x="2961236" y="2332758"/>
            <a:ext cx="838200" cy="0"/>
          </a:xfrm>
          <a:prstGeom prst="line">
            <a:avLst/>
          </a:prstGeom>
          <a:noFill/>
          <a:ln w="28575">
            <a:solidFill>
              <a:schemeClr val="tx1"/>
            </a:solidFill>
            <a:prstDash val="sysDash"/>
            <a:round/>
            <a:headEnd/>
            <a:tailEnd/>
          </a:ln>
        </p:spPr>
        <p:txBody>
          <a:bodyPr/>
          <a:lstStyle/>
          <a:p>
            <a:endParaRPr lang="en-US" smtClean="0">
              <a:solidFill>
                <a:srgbClr val="000000"/>
              </a:solidFill>
              <a:latin typeface="Calibri" panose="020F0502020204030204" pitchFamily="34" charset="0"/>
            </a:endParaRPr>
          </a:p>
        </p:txBody>
      </p:sp>
      <p:sp>
        <p:nvSpPr>
          <p:cNvPr id="28" name="Title 20"/>
          <p:cNvSpPr txBox="1">
            <a:spLocks/>
          </p:cNvSpPr>
          <p:nvPr/>
        </p:nvSpPr>
        <p:spPr bwMode="auto">
          <a:xfrm>
            <a:off x="688686" y="271560"/>
            <a:ext cx="7772400" cy="7822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kern="0" dirty="0" smtClean="0">
                <a:solidFill>
                  <a:srgbClr val="000000"/>
                </a:solidFill>
                <a:latin typeface="Calibri" panose="020F0502020204030204" pitchFamily="34" charset="0"/>
              </a:rPr>
              <a:t> </a:t>
            </a:r>
            <a:r>
              <a:rPr lang="en-US" sz="4400" kern="0" baseline="30000" dirty="0" smtClean="0">
                <a:solidFill>
                  <a:srgbClr val="000000"/>
                </a:solidFill>
                <a:latin typeface="Calibri" panose="020F0502020204030204" pitchFamily="34" charset="0"/>
              </a:rPr>
              <a:t>171</a:t>
            </a:r>
            <a:r>
              <a:rPr lang="en-US" sz="4400" kern="0" dirty="0" smtClean="0">
                <a:solidFill>
                  <a:srgbClr val="000000"/>
                </a:solidFill>
                <a:latin typeface="Calibri" panose="020F0502020204030204" pitchFamily="34" charset="0"/>
              </a:rPr>
              <a:t>Yb</a:t>
            </a:r>
            <a:r>
              <a:rPr lang="en-US" sz="4400" kern="0" baseline="30000" smtClean="0">
                <a:solidFill>
                  <a:srgbClr val="000000"/>
                </a:solidFill>
                <a:latin typeface="Calibri" panose="020F0502020204030204" pitchFamily="34" charset="0"/>
              </a:rPr>
              <a:t>+</a:t>
            </a:r>
            <a:r>
              <a:rPr lang="en-US" sz="4400" kern="0" smtClean="0">
                <a:solidFill>
                  <a:srgbClr val="000000"/>
                </a:solidFill>
                <a:latin typeface="Calibri" panose="020F0502020204030204" pitchFamily="34" charset="0"/>
              </a:rPr>
              <a:t> qubit </a:t>
            </a:r>
            <a:r>
              <a:rPr lang="en-US" sz="4400" kern="0" dirty="0" smtClean="0">
                <a:solidFill>
                  <a:srgbClr val="000000"/>
                </a:solidFill>
                <a:latin typeface="Calibri" panose="020F0502020204030204" pitchFamily="34" charset="0"/>
              </a:rPr>
              <a:t>manipulation</a:t>
            </a:r>
            <a:endParaRPr lang="en-US" sz="4400" kern="0" dirty="0">
              <a:solidFill>
                <a:srgbClr val="000000"/>
              </a:solidFill>
              <a:latin typeface="Calibri" panose="020F0502020204030204" pitchFamily="34" charset="0"/>
            </a:endParaRPr>
          </a:p>
        </p:txBody>
      </p:sp>
      <p:sp>
        <p:nvSpPr>
          <p:cNvPr id="30" name="Line 12"/>
          <p:cNvSpPr>
            <a:spLocks noChangeShapeType="1"/>
          </p:cNvSpPr>
          <p:nvPr/>
        </p:nvSpPr>
        <p:spPr bwMode="auto">
          <a:xfrm flipH="1">
            <a:off x="3461439" y="2347132"/>
            <a:ext cx="0" cy="470217"/>
          </a:xfrm>
          <a:prstGeom prst="line">
            <a:avLst/>
          </a:prstGeom>
          <a:noFill/>
          <a:ln w="9525">
            <a:solidFill>
              <a:schemeClr val="tx1"/>
            </a:solidFill>
            <a:round/>
            <a:headEnd type="triangle" w="med" len="med"/>
            <a:tailEnd type="triangle" w="med" len="med"/>
          </a:ln>
        </p:spPr>
        <p:txBody>
          <a:bodyPr/>
          <a:lstStyle/>
          <a:p>
            <a:endParaRPr lang="en-US" smtClean="0">
              <a:solidFill>
                <a:srgbClr val="000000"/>
              </a:solidFill>
              <a:latin typeface="Calibri" panose="020F0502020204030204" pitchFamily="34" charset="0"/>
            </a:endParaRPr>
          </a:p>
        </p:txBody>
      </p:sp>
      <p:sp>
        <p:nvSpPr>
          <p:cNvPr id="31" name="Text Box 26"/>
          <p:cNvSpPr txBox="1">
            <a:spLocks noChangeArrowheads="1"/>
          </p:cNvSpPr>
          <p:nvPr/>
        </p:nvSpPr>
        <p:spPr bwMode="auto">
          <a:xfrm>
            <a:off x="3521241" y="2386190"/>
            <a:ext cx="1800772" cy="369332"/>
          </a:xfrm>
          <a:prstGeom prst="rect">
            <a:avLst/>
          </a:prstGeom>
          <a:noFill/>
          <a:ln w="9525">
            <a:noFill/>
            <a:miter lim="800000"/>
            <a:headEnd/>
            <a:tailEnd/>
          </a:ln>
        </p:spPr>
        <p:txBody>
          <a:bodyPr wrap="square">
            <a:spAutoFit/>
          </a:bodyPr>
          <a:lstStyle/>
          <a:p>
            <a:pPr>
              <a:spcBef>
                <a:spcPct val="50000"/>
              </a:spcBef>
            </a:pPr>
            <a:r>
              <a:rPr lang="en-US" sz="1800" smtClean="0">
                <a:solidFill>
                  <a:srgbClr val="000000"/>
                </a:solidFill>
                <a:latin typeface="Symbol" panose="05050102010706020507" pitchFamily="18" charset="2"/>
              </a:rPr>
              <a:t>D</a:t>
            </a:r>
            <a:r>
              <a:rPr lang="en-US" sz="1800">
                <a:solidFill>
                  <a:srgbClr val="000000"/>
                </a:solidFill>
                <a:latin typeface="Symbol" panose="05050102010706020507" pitchFamily="18" charset="2"/>
              </a:rPr>
              <a:t>/2p</a:t>
            </a:r>
            <a:r>
              <a:rPr lang="en-US" sz="1800" smtClean="0">
                <a:solidFill>
                  <a:srgbClr val="000000"/>
                </a:solidFill>
                <a:latin typeface="Calibri" panose="020F0502020204030204" pitchFamily="34" charset="0"/>
              </a:rPr>
              <a:t> </a:t>
            </a:r>
            <a:r>
              <a:rPr lang="en-US" sz="1800" smtClean="0">
                <a:solidFill>
                  <a:srgbClr val="000000"/>
                </a:solidFill>
                <a:latin typeface="Calibri" panose="020F0502020204030204" pitchFamily="34" charset="0"/>
                <a:cs typeface="Times New Roman" pitchFamily="18" charset="0"/>
              </a:rPr>
              <a:t>= 33 </a:t>
            </a:r>
            <a:r>
              <a:rPr lang="en-US" sz="1800" dirty="0" smtClean="0">
                <a:solidFill>
                  <a:srgbClr val="000000"/>
                </a:solidFill>
                <a:latin typeface="Calibri" panose="020F0502020204030204" pitchFamily="34" charset="0"/>
                <a:cs typeface="Times New Roman" pitchFamily="18" charset="0"/>
              </a:rPr>
              <a:t>THz</a:t>
            </a:r>
          </a:p>
        </p:txBody>
      </p:sp>
      <p:sp>
        <p:nvSpPr>
          <p:cNvPr id="29" name="TextBox 28"/>
          <p:cNvSpPr txBox="1"/>
          <p:nvPr/>
        </p:nvSpPr>
        <p:spPr>
          <a:xfrm>
            <a:off x="3020288" y="3616032"/>
            <a:ext cx="1290738" cy="523220"/>
          </a:xfrm>
          <a:prstGeom prst="rect">
            <a:avLst/>
          </a:prstGeom>
          <a:noFill/>
        </p:spPr>
        <p:txBody>
          <a:bodyPr wrap="none" rtlCol="0">
            <a:spAutoFit/>
          </a:bodyPr>
          <a:lstStyle/>
          <a:p>
            <a:r>
              <a:rPr lang="en-US" sz="2800" smtClean="0">
                <a:solidFill>
                  <a:srgbClr val="7030A0"/>
                </a:solidFill>
                <a:latin typeface="Calibri" panose="020F0502020204030204" pitchFamily="34" charset="0"/>
              </a:rPr>
              <a:t>355 nm</a:t>
            </a:r>
            <a:endParaRPr lang="en-US" sz="2800" dirty="0">
              <a:solidFill>
                <a:srgbClr val="7030A0"/>
              </a:solidFill>
              <a:latin typeface="Calibri" panose="020F0502020204030204" pitchFamily="34" charset="0"/>
            </a:endParaRPr>
          </a:p>
        </p:txBody>
      </p:sp>
      <p:sp>
        <p:nvSpPr>
          <p:cNvPr id="34" name="Line 9"/>
          <p:cNvSpPr>
            <a:spLocks noChangeShapeType="1"/>
          </p:cNvSpPr>
          <p:nvPr/>
        </p:nvSpPr>
        <p:spPr bwMode="auto">
          <a:xfrm>
            <a:off x="2960250" y="146703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35" name="Text Box 14"/>
          <p:cNvSpPr txBox="1">
            <a:spLocks noChangeArrowheads="1"/>
          </p:cNvSpPr>
          <p:nvPr/>
        </p:nvSpPr>
        <p:spPr bwMode="auto">
          <a:xfrm>
            <a:off x="2101273" y="1266189"/>
            <a:ext cx="838200" cy="457200"/>
          </a:xfrm>
          <a:prstGeom prst="rect">
            <a:avLst/>
          </a:prstGeom>
          <a:noFill/>
          <a:ln w="9525">
            <a:noFill/>
            <a:miter lim="800000"/>
            <a:headEnd/>
            <a:tailEnd/>
          </a:ln>
        </p:spPr>
        <p:txBody>
          <a:bodyPr>
            <a:spAutoFit/>
          </a:bodyPr>
          <a:lstStyle/>
          <a:p>
            <a:pPr>
              <a:spcBef>
                <a:spcPct val="50000"/>
              </a:spcBef>
            </a:pPr>
            <a:r>
              <a:rPr lang="en-US" sz="2400" baseline="30000" dirty="0" smtClean="0">
                <a:solidFill>
                  <a:srgbClr val="000000"/>
                </a:solidFill>
                <a:latin typeface="Calibri" panose="020F0502020204030204" pitchFamily="34" charset="0"/>
              </a:rPr>
              <a:t>2</a:t>
            </a:r>
            <a:r>
              <a:rPr lang="en-US" sz="2400" dirty="0" smtClean="0">
                <a:solidFill>
                  <a:srgbClr val="000000"/>
                </a:solidFill>
                <a:latin typeface="Calibri" panose="020F0502020204030204" pitchFamily="34" charset="0"/>
              </a:rPr>
              <a:t>P</a:t>
            </a:r>
            <a:r>
              <a:rPr lang="en-US" sz="2400" baseline="-25000" dirty="0" smtClean="0">
                <a:solidFill>
                  <a:srgbClr val="000000"/>
                </a:solidFill>
                <a:latin typeface="Calibri" panose="020F0502020204030204" pitchFamily="34" charset="0"/>
              </a:rPr>
              <a:t>3/2</a:t>
            </a:r>
          </a:p>
        </p:txBody>
      </p:sp>
      <p:sp>
        <p:nvSpPr>
          <p:cNvPr id="37" name="Text Box 220"/>
          <p:cNvSpPr txBox="1">
            <a:spLocks noChangeArrowheads="1"/>
          </p:cNvSpPr>
          <p:nvPr/>
        </p:nvSpPr>
        <p:spPr bwMode="auto">
          <a:xfrm>
            <a:off x="4189060" y="3061396"/>
            <a:ext cx="1712191" cy="369332"/>
          </a:xfrm>
          <a:prstGeom prst="rect">
            <a:avLst/>
          </a:prstGeom>
          <a:noFill/>
          <a:ln w="9525">
            <a:noFill/>
            <a:miter lim="800000"/>
            <a:headEnd/>
            <a:tailEnd/>
          </a:ln>
        </p:spPr>
        <p:txBody>
          <a:bodyPr wrap="square">
            <a:spAutoFit/>
          </a:bodyPr>
          <a:lstStyle/>
          <a:p>
            <a:r>
              <a:rPr lang="en-US" sz="1800" dirty="0" smtClean="0">
                <a:solidFill>
                  <a:srgbClr val="000000"/>
                </a:solidFill>
                <a:latin typeface="Symbol" panose="05050102010706020507" pitchFamily="18" charset="2"/>
              </a:rPr>
              <a:t>g/2p</a:t>
            </a:r>
            <a:r>
              <a:rPr lang="en-US" sz="1800" dirty="0" smtClean="0">
                <a:solidFill>
                  <a:srgbClr val="000000"/>
                </a:solidFill>
                <a:latin typeface="Calibri" panose="020F0502020204030204" pitchFamily="34" charset="0"/>
              </a:rPr>
              <a:t> = 20 MHz</a:t>
            </a:r>
          </a:p>
        </p:txBody>
      </p:sp>
      <p:sp>
        <p:nvSpPr>
          <p:cNvPr id="39" name="Rectangle 38"/>
          <p:cNvSpPr/>
          <p:nvPr/>
        </p:nvSpPr>
        <p:spPr>
          <a:xfrm>
            <a:off x="6063984" y="4330428"/>
            <a:ext cx="184731" cy="338554"/>
          </a:xfrm>
          <a:prstGeom prst="rect">
            <a:avLst/>
          </a:prstGeom>
        </p:spPr>
        <p:txBody>
          <a:bodyPr wrap="none">
            <a:spAutoFit/>
          </a:bodyPr>
          <a:lstStyle/>
          <a:p>
            <a:endParaRPr lang="en-US" sz="1600" dirty="0">
              <a:solidFill>
                <a:srgbClr val="000000"/>
              </a:solidFill>
              <a:latin typeface="Calibri" panose="020F0502020204030204" pitchFamily="34" charset="0"/>
            </a:endParaRPr>
          </a:p>
        </p:txBody>
      </p:sp>
      <p:sp>
        <p:nvSpPr>
          <p:cNvPr id="27" name="Line 79"/>
          <p:cNvSpPr>
            <a:spLocks noChangeShapeType="1"/>
          </p:cNvSpPr>
          <p:nvPr/>
        </p:nvSpPr>
        <p:spPr bwMode="auto">
          <a:xfrm flipV="1">
            <a:off x="3939270" y="5142009"/>
            <a:ext cx="0" cy="609600"/>
          </a:xfrm>
          <a:prstGeom prst="line">
            <a:avLst/>
          </a:prstGeom>
          <a:noFill/>
          <a:ln w="28575">
            <a:solidFill>
              <a:schemeClr val="tx1"/>
            </a:solidFill>
            <a:round/>
            <a:headEnd type="triangle" w="med" len="med"/>
            <a:tailEnd type="triangle" w="med" len="med"/>
          </a:ln>
          <a:effectLst/>
        </p:spPr>
        <p:txBody>
          <a:bodyPr/>
          <a:lstStyle/>
          <a:p>
            <a:endParaRPr lang="en-US">
              <a:solidFill>
                <a:srgbClr val="000000"/>
              </a:solidFill>
              <a:latin typeface="Calibri" panose="020F0502020204030204" pitchFamily="34" charset="0"/>
            </a:endParaRPr>
          </a:p>
        </p:txBody>
      </p:sp>
      <p:sp>
        <p:nvSpPr>
          <p:cNvPr id="32" name="Text Box 89"/>
          <p:cNvSpPr txBox="1">
            <a:spLocks noChangeArrowheads="1"/>
          </p:cNvSpPr>
          <p:nvPr/>
        </p:nvSpPr>
        <p:spPr bwMode="auto">
          <a:xfrm>
            <a:off x="4112308" y="5180109"/>
            <a:ext cx="4059381" cy="400110"/>
          </a:xfrm>
          <a:prstGeom prst="rect">
            <a:avLst/>
          </a:prstGeom>
          <a:noFill/>
          <a:ln w="9525">
            <a:noFill/>
            <a:miter lim="800000"/>
            <a:headEnd/>
            <a:tailEnd/>
          </a:ln>
          <a:effectLst/>
        </p:spPr>
        <p:txBody>
          <a:bodyPr wrap="none">
            <a:spAutoFit/>
          </a:bodyPr>
          <a:lstStyle/>
          <a:p>
            <a:r>
              <a:rPr lang="en-US" dirty="0" err="1" smtClean="0">
                <a:solidFill>
                  <a:srgbClr val="000000"/>
                </a:solidFill>
                <a:latin typeface="Symbol" panose="05050102010706020507" pitchFamily="18" charset="2"/>
                <a:cs typeface="Times New Roman" pitchFamily="18" charset="0"/>
              </a:rPr>
              <a:t>w</a:t>
            </a:r>
            <a:r>
              <a:rPr lang="en-US" i="1" baseline="-25000" dirty="0" err="1" smtClean="0">
                <a:solidFill>
                  <a:srgbClr val="000000"/>
                </a:solidFill>
                <a:latin typeface="Calibri" panose="020F0502020204030204" pitchFamily="34" charset="0"/>
                <a:cs typeface="Times New Roman" pitchFamily="18" charset="0"/>
              </a:rPr>
              <a:t>HF</a:t>
            </a:r>
            <a:r>
              <a:rPr lang="en-US" dirty="0" smtClean="0">
                <a:solidFill>
                  <a:srgbClr val="000000"/>
                </a:solidFill>
                <a:latin typeface="Calibri" panose="020F0502020204030204" pitchFamily="34" charset="0"/>
                <a:cs typeface="Times New Roman" pitchFamily="18" charset="0"/>
              </a:rPr>
              <a:t>/2</a:t>
            </a:r>
            <a:r>
              <a:rPr lang="en-US" dirty="0" smtClean="0">
                <a:solidFill>
                  <a:srgbClr val="000000"/>
                </a:solidFill>
                <a:latin typeface="Symbol" panose="05050102010706020507" pitchFamily="18" charset="2"/>
                <a:cs typeface="Times New Roman" pitchFamily="18" charset="0"/>
              </a:rPr>
              <a:t>p</a:t>
            </a:r>
            <a:r>
              <a:rPr lang="en-US" dirty="0" smtClean="0">
                <a:solidFill>
                  <a:srgbClr val="000000"/>
                </a:solidFill>
                <a:latin typeface="Calibri" panose="020F0502020204030204" pitchFamily="34" charset="0"/>
                <a:cs typeface="Times New Roman" pitchFamily="18" charset="0"/>
              </a:rPr>
              <a:t> = 12 642 812 118 </a:t>
            </a:r>
            <a:r>
              <a:rPr lang="en-US" dirty="0">
                <a:solidFill>
                  <a:srgbClr val="FF0000"/>
                </a:solidFill>
                <a:latin typeface="Calibri" panose="020F0502020204030204" pitchFamily="34" charset="0"/>
                <a:cs typeface="Times New Roman" pitchFamily="18" charset="0"/>
              </a:rPr>
              <a:t>+ 311B</a:t>
            </a:r>
            <a:r>
              <a:rPr lang="en-US" baseline="30000" dirty="0">
                <a:solidFill>
                  <a:srgbClr val="FF0000"/>
                </a:solidFill>
                <a:latin typeface="Calibri" panose="020F0502020204030204" pitchFamily="34" charset="0"/>
                <a:cs typeface="Times New Roman" pitchFamily="18" charset="0"/>
              </a:rPr>
              <a:t>2</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Hz</a:t>
            </a:r>
            <a:endParaRPr lang="en-US" dirty="0">
              <a:solidFill>
                <a:srgbClr val="000000"/>
              </a:solidFill>
              <a:latin typeface="Calibri" panose="020F0502020204030204" pitchFamily="34" charset="0"/>
              <a:cs typeface="Times New Roman" pitchFamily="18" charset="0"/>
            </a:endParaRPr>
          </a:p>
        </p:txBody>
      </p:sp>
      <p:sp>
        <p:nvSpPr>
          <p:cNvPr id="33" name="Text Box 92"/>
          <p:cNvSpPr txBox="1">
            <a:spLocks noChangeArrowheads="1"/>
          </p:cNvSpPr>
          <p:nvPr/>
        </p:nvSpPr>
        <p:spPr bwMode="auto">
          <a:xfrm>
            <a:off x="4780645" y="5570634"/>
            <a:ext cx="2005677" cy="400110"/>
          </a:xfrm>
          <a:prstGeom prst="rect">
            <a:avLst/>
          </a:prstGeom>
          <a:noFill/>
          <a:ln w="9525">
            <a:noFill/>
            <a:miter lim="800000"/>
            <a:headEnd/>
            <a:tailEnd/>
          </a:ln>
          <a:effectLst/>
        </p:spPr>
        <p:txBody>
          <a:bodyPr wrap="none">
            <a:spAutoFit/>
          </a:bodyPr>
          <a:lstStyle/>
          <a:p>
            <a:r>
              <a:rPr lang="en-US" dirty="0" smtClean="0">
                <a:solidFill>
                  <a:srgbClr val="000000"/>
                </a:solidFill>
                <a:latin typeface="Calibri" panose="020F0502020204030204" pitchFamily="34" charset="0"/>
                <a:cs typeface="Times New Roman" pitchFamily="18" charset="0"/>
              </a:rPr>
              <a:t>(600 Hz/G </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1 </a:t>
            </a:r>
            <a:r>
              <a:rPr lang="en-US" dirty="0">
                <a:solidFill>
                  <a:srgbClr val="000000"/>
                </a:solidFill>
                <a:latin typeface="Calibri" panose="020F0502020204030204" pitchFamily="34" charset="0"/>
                <a:cs typeface="Times New Roman" pitchFamily="18" charset="0"/>
              </a:rPr>
              <a:t>G)</a:t>
            </a:r>
          </a:p>
        </p:txBody>
      </p:sp>
    </p:spTree>
    <p:extLst>
      <p:ext uri="{BB962C8B-B14F-4D97-AF65-F5344CB8AC3E}">
        <p14:creationId xmlns:p14="http://schemas.microsoft.com/office/powerpoint/2010/main" val="222709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564776" y="323478"/>
            <a:ext cx="7601761" cy="646331"/>
          </a:xfrm>
          <a:prstGeom prst="rect">
            <a:avLst/>
          </a:prstGeom>
          <a:noFill/>
          <a:ln w="9525">
            <a:noFill/>
            <a:miter lim="800000"/>
            <a:headEnd/>
            <a:tailEnd/>
          </a:ln>
        </p:spPr>
        <p:txBody>
          <a:bodyPr wrap="none">
            <a:spAutoFit/>
          </a:bodyPr>
          <a:lstStyle/>
          <a:p>
            <a:r>
              <a:rPr lang="en-US" sz="3600" b="1" dirty="0" smtClean="0">
                <a:solidFill>
                  <a:srgbClr val="FF9933"/>
                </a:solidFill>
                <a:latin typeface="Verdana" pitchFamily="34" charset="0"/>
              </a:rPr>
              <a:t>Ion Trap Quantum Networks</a:t>
            </a:r>
            <a:endParaRPr lang="en-US" sz="3600" b="1" dirty="0">
              <a:solidFill>
                <a:srgbClr val="FF9933"/>
              </a:solidFill>
              <a:latin typeface="Verdana" pitchFamily="34" charset="0"/>
            </a:endParaRPr>
          </a:p>
        </p:txBody>
      </p:sp>
      <p:sp>
        <p:nvSpPr>
          <p:cNvPr id="39941" name="Line 5"/>
          <p:cNvSpPr>
            <a:spLocks noChangeShapeType="1"/>
          </p:cNvSpPr>
          <p:nvPr/>
        </p:nvSpPr>
        <p:spPr bwMode="auto">
          <a:xfrm>
            <a:off x="336176" y="1085478"/>
            <a:ext cx="8326438" cy="11113"/>
          </a:xfrm>
          <a:prstGeom prst="line">
            <a:avLst/>
          </a:prstGeom>
          <a:noFill/>
          <a:ln w="57150">
            <a:solidFill>
              <a:schemeClr val="bg2"/>
            </a:solidFill>
            <a:round/>
            <a:headEnd/>
            <a:tailEnd/>
          </a:ln>
        </p:spPr>
        <p:txBody>
          <a:bodyPr/>
          <a:lstStyle/>
          <a:p>
            <a:endParaRPr lang="en-US">
              <a:solidFill>
                <a:srgbClr val="000000"/>
              </a:solidFill>
            </a:endParaRPr>
          </a:p>
        </p:txBody>
      </p:sp>
      <p:pic>
        <p:nvPicPr>
          <p:cNvPr id="17" name="Picture 165" descr="ion metropolis.jpg"/>
          <p:cNvPicPr>
            <a:picLocks noChangeAspect="1"/>
          </p:cNvPicPr>
          <p:nvPr/>
        </p:nvPicPr>
        <p:blipFill>
          <a:blip r:embed="rId4" cstate="print"/>
          <a:srcRect l="346" t="16168" b="2222"/>
          <a:stretch>
            <a:fillRect/>
          </a:stretch>
        </p:blipFill>
        <p:spPr bwMode="auto">
          <a:xfrm>
            <a:off x="847165" y="3072467"/>
            <a:ext cx="2243137" cy="1682750"/>
          </a:xfrm>
          <a:prstGeom prst="rect">
            <a:avLst/>
          </a:prstGeom>
          <a:noFill/>
          <a:ln w="9525">
            <a:noFill/>
            <a:miter lim="800000"/>
            <a:headEnd/>
            <a:tailEnd/>
          </a:ln>
        </p:spPr>
      </p:pic>
      <p:pic>
        <p:nvPicPr>
          <p:cNvPr id="12" name="Picture 19" descr="ions 171.jpg"/>
          <p:cNvPicPr>
            <a:picLocks noChangeAspect="1"/>
          </p:cNvPicPr>
          <p:nvPr/>
        </p:nvPicPr>
        <p:blipFill>
          <a:blip r:embed="rId5" cstate="print"/>
          <a:srcRect l="13465" t="40304" r="9256" b="44651"/>
          <a:stretch>
            <a:fillRect/>
          </a:stretch>
        </p:blipFill>
        <p:spPr bwMode="auto">
          <a:xfrm>
            <a:off x="5773326" y="2009210"/>
            <a:ext cx="2899114" cy="221424"/>
          </a:xfrm>
          <a:prstGeom prst="rect">
            <a:avLst/>
          </a:prstGeom>
          <a:noFill/>
          <a:ln w="38100">
            <a:noFill/>
            <a:miter lim="800000"/>
            <a:headEnd/>
            <a:tailEnd/>
          </a:ln>
        </p:spPr>
      </p:pic>
      <p:grpSp>
        <p:nvGrpSpPr>
          <p:cNvPr id="3" name="Group 2"/>
          <p:cNvGrpSpPr/>
          <p:nvPr/>
        </p:nvGrpSpPr>
        <p:grpSpPr>
          <a:xfrm>
            <a:off x="4499395" y="4885766"/>
            <a:ext cx="4556876" cy="1882588"/>
            <a:chOff x="4430805" y="4939552"/>
            <a:chExt cx="4556876" cy="1882588"/>
          </a:xfrm>
        </p:grpSpPr>
        <p:pic>
          <p:nvPicPr>
            <p:cNvPr id="13" name="Picture 2" descr="figure1Boris"/>
            <p:cNvPicPr>
              <a:picLocks noChangeAspect="1" noChangeArrowheads="1"/>
            </p:cNvPicPr>
            <p:nvPr/>
          </p:nvPicPr>
          <p:blipFill rotWithShape="1">
            <a:blip r:embed="rId6" cstate="print">
              <a:clrChange>
                <a:clrFrom>
                  <a:srgbClr val="FFFFFE"/>
                </a:clrFrom>
                <a:clrTo>
                  <a:srgbClr val="FFFFFE">
                    <a:alpha val="0"/>
                  </a:srgbClr>
                </a:clrTo>
              </a:clrChange>
            </a:blip>
            <a:srcRect l="45235" t="11351" b="12733"/>
            <a:stretch/>
          </p:blipFill>
          <p:spPr bwMode="auto">
            <a:xfrm>
              <a:off x="4430805" y="4975412"/>
              <a:ext cx="4556875" cy="1757082"/>
            </a:xfrm>
            <a:prstGeom prst="rect">
              <a:avLst/>
            </a:prstGeom>
            <a:noFill/>
            <a:ln w="9525">
              <a:noFill/>
              <a:miter lim="800000"/>
              <a:headEnd/>
              <a:tailEnd/>
            </a:ln>
            <a:effectLst/>
          </p:spPr>
        </p:pic>
        <p:sp>
          <p:nvSpPr>
            <p:cNvPr id="2" name="Rectangle 1"/>
            <p:cNvSpPr/>
            <p:nvPr/>
          </p:nvSpPr>
          <p:spPr bwMode="auto">
            <a:xfrm>
              <a:off x="4430805" y="4939552"/>
              <a:ext cx="4556876" cy="1882588"/>
            </a:xfrm>
            <a:prstGeom prst="rect">
              <a:avLst/>
            </a:prstGeom>
            <a:noFill/>
            <a:ln w="1270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grpSp>
      <p:sp>
        <p:nvSpPr>
          <p:cNvPr id="11" name="Rectangle 10"/>
          <p:cNvSpPr>
            <a:spLocks noChangeArrowheads="1"/>
          </p:cNvSpPr>
          <p:nvPr/>
        </p:nvSpPr>
        <p:spPr bwMode="auto">
          <a:xfrm>
            <a:off x="270294" y="1285001"/>
            <a:ext cx="8676481" cy="1529918"/>
          </a:xfrm>
          <a:prstGeom prst="rect">
            <a:avLst/>
          </a:prstGeom>
          <a:noFill/>
          <a:ln w="25400" algn="ctr">
            <a:solidFill>
              <a:srgbClr val="FF0000"/>
            </a:solidFill>
            <a:round/>
            <a:headEnd/>
            <a:tailEnd/>
          </a:ln>
        </p:spPr>
        <p:txBody>
          <a:bodyPr/>
          <a:lstStyle/>
          <a:p>
            <a:endParaRPr lang="en-US">
              <a:solidFill>
                <a:srgbClr val="000000"/>
              </a:solidFill>
            </a:endParaRPr>
          </a:p>
        </p:txBody>
      </p:sp>
      <p:sp>
        <p:nvSpPr>
          <p:cNvPr id="39942" name="Text Box 6"/>
          <p:cNvSpPr txBox="1">
            <a:spLocks noChangeArrowheads="1"/>
          </p:cNvSpPr>
          <p:nvPr/>
        </p:nvSpPr>
        <p:spPr bwMode="auto">
          <a:xfrm>
            <a:off x="279400" y="1457513"/>
            <a:ext cx="7877175" cy="4832092"/>
          </a:xfrm>
          <a:prstGeom prst="rect">
            <a:avLst/>
          </a:prstGeom>
          <a:noFill/>
          <a:ln w="9525">
            <a:noFill/>
            <a:miter lim="800000"/>
            <a:headEnd/>
            <a:tailEnd/>
          </a:ln>
        </p:spPr>
        <p:txBody>
          <a:bodyPr>
            <a:spAutoFit/>
          </a:bodyPr>
          <a:lstStyle/>
          <a:p>
            <a:pPr marL="334963" indent="-334963">
              <a:buFontTx/>
              <a:buChar char="•"/>
              <a:tabLst>
                <a:tab pos="512763" algn="l"/>
              </a:tabLst>
            </a:pPr>
            <a:r>
              <a:rPr lang="en-US" sz="2800" dirty="0" smtClean="0">
                <a:solidFill>
                  <a:srgbClr val="FF9933"/>
                </a:solidFill>
                <a:latin typeface="Verdana" pitchFamily="34" charset="0"/>
              </a:rPr>
              <a:t>Local connections through the </a:t>
            </a:r>
          </a:p>
          <a:p>
            <a:pPr marL="334963" indent="-334963">
              <a:tabLst>
                <a:tab pos="512763" algn="l"/>
              </a:tabLst>
            </a:pPr>
            <a:r>
              <a:rPr lang="en-US" sz="2800" smtClean="0">
                <a:solidFill>
                  <a:srgbClr val="FF9933"/>
                </a:solidFill>
                <a:latin typeface="Verdana" pitchFamily="34" charset="0"/>
              </a:rPr>
              <a:t>	Coulomb </a:t>
            </a:r>
            <a:r>
              <a:rPr lang="en-US" sz="2800" dirty="0" smtClean="0">
                <a:solidFill>
                  <a:srgbClr val="FF9933"/>
                </a:solidFill>
                <a:latin typeface="Verdana" pitchFamily="34" charset="0"/>
              </a:rPr>
              <a:t>interaction</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535363" lvl="7" indent="-334963">
              <a:buFontTx/>
              <a:buChar char="•"/>
              <a:tabLst>
                <a:tab pos="512763" algn="l"/>
              </a:tabLst>
            </a:pPr>
            <a:r>
              <a:rPr lang="en-US" sz="2800" dirty="0" smtClean="0">
                <a:solidFill>
                  <a:srgbClr val="FF9933"/>
                </a:solidFill>
                <a:latin typeface="Verdana" pitchFamily="34" charset="0"/>
              </a:rPr>
              <a:t>Shuttling atoms through space</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a:solidFill>
                <a:srgbClr val="FF9933"/>
              </a:solidFill>
              <a:latin typeface="Verdana" pitchFamily="34" charset="0"/>
            </a:endParaRPr>
          </a:p>
          <a:p>
            <a:pPr marL="334963" indent="-334963">
              <a:buFontTx/>
              <a:buChar char="•"/>
              <a:tabLst>
                <a:tab pos="512763" algn="l"/>
              </a:tabLst>
            </a:pPr>
            <a:r>
              <a:rPr lang="en-US" sz="2800" dirty="0">
                <a:solidFill>
                  <a:srgbClr val="FF9933"/>
                </a:solidFill>
                <a:latin typeface="Verdana" pitchFamily="34" charset="0"/>
              </a:rPr>
              <a:t>Nonlocal </a:t>
            </a:r>
            <a:r>
              <a:rPr lang="en-US" sz="2800" dirty="0" smtClean="0">
                <a:solidFill>
                  <a:srgbClr val="FF9933"/>
                </a:solidFill>
                <a:latin typeface="Verdana" pitchFamily="34" charset="0"/>
              </a:rPr>
              <a:t>connections </a:t>
            </a:r>
          </a:p>
          <a:p>
            <a:pPr marL="334963" indent="-334963">
              <a:tabLst>
                <a:tab pos="512763" algn="l"/>
              </a:tabLst>
            </a:pPr>
            <a:r>
              <a:rPr lang="en-US" sz="2800" dirty="0" smtClean="0">
                <a:solidFill>
                  <a:srgbClr val="FF9933"/>
                </a:solidFill>
                <a:latin typeface="Verdana" pitchFamily="34" charset="0"/>
              </a:rPr>
              <a:t>	with photons</a:t>
            </a:r>
            <a:endParaRPr lang="en-US" sz="2800" dirty="0">
              <a:solidFill>
                <a:srgbClr val="FF9933"/>
              </a:solidFill>
              <a:latin typeface="Verdana" pitchFamily="34" charset="0"/>
            </a:endParaRPr>
          </a:p>
        </p:txBody>
      </p:sp>
    </p:spTree>
    <p:extLst>
      <p:ext uri="{BB962C8B-B14F-4D97-AF65-F5344CB8AC3E}">
        <p14:creationId xmlns:p14="http://schemas.microsoft.com/office/powerpoint/2010/main" val="10663373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4"/>
          <p:cNvGrpSpPr/>
          <p:nvPr/>
        </p:nvGrpSpPr>
        <p:grpSpPr>
          <a:xfrm>
            <a:off x="689864" y="1776006"/>
            <a:ext cx="7375751" cy="423080"/>
            <a:chOff x="3963253" y="668741"/>
            <a:chExt cx="5415032" cy="293058"/>
          </a:xfrm>
        </p:grpSpPr>
        <p:pic>
          <p:nvPicPr>
            <p:cNvPr id="16" name="Picture 15" descr="hgcropwt.jpg"/>
            <p:cNvPicPr>
              <a:picLocks noChangeAspect="1"/>
            </p:cNvPicPr>
            <p:nvPr/>
          </p:nvPicPr>
          <p:blipFill>
            <a:blip r:embed="rId4" cstate="print">
              <a:clrChange>
                <a:clrFrom>
                  <a:srgbClr val="CFCDFF"/>
                </a:clrFrom>
                <a:clrTo>
                  <a:srgbClr val="CFCDFF">
                    <a:alpha val="0"/>
                  </a:srgbClr>
                </a:clrTo>
              </a:clrChange>
            </a:blip>
            <a:stretch>
              <a:fillRect/>
            </a:stretch>
          </p:blipFill>
          <p:spPr>
            <a:xfrm>
              <a:off x="3963253" y="668741"/>
              <a:ext cx="2696854" cy="263488"/>
            </a:xfrm>
            <a:prstGeom prst="rect">
              <a:avLst/>
            </a:prstGeom>
          </p:spPr>
        </p:pic>
        <p:pic>
          <p:nvPicPr>
            <p:cNvPr id="17" name="Picture 16" descr="hgcropwt.jpg"/>
            <p:cNvPicPr>
              <a:picLocks noChangeAspect="1"/>
            </p:cNvPicPr>
            <p:nvPr/>
          </p:nvPicPr>
          <p:blipFill>
            <a:blip r:embed="rId4" cstate="print">
              <a:clrChange>
                <a:clrFrom>
                  <a:srgbClr val="CFCDFF"/>
                </a:clrFrom>
                <a:clrTo>
                  <a:srgbClr val="CFCDFF">
                    <a:alpha val="0"/>
                  </a:srgbClr>
                </a:clrTo>
              </a:clrChange>
            </a:blip>
            <a:stretch>
              <a:fillRect/>
            </a:stretch>
          </p:blipFill>
          <p:spPr>
            <a:xfrm rot="10800000">
              <a:off x="6681431" y="698311"/>
              <a:ext cx="2696854" cy="263488"/>
            </a:xfrm>
            <a:prstGeom prst="rect">
              <a:avLst/>
            </a:prstGeom>
          </p:spPr>
        </p:pic>
      </p:grpSp>
      <p:cxnSp>
        <p:nvCxnSpPr>
          <p:cNvPr id="47" name="Straight Arrow Connector 46"/>
          <p:cNvCxnSpPr/>
          <p:nvPr/>
        </p:nvCxnSpPr>
        <p:spPr bwMode="auto">
          <a:xfrm>
            <a:off x="7547212" y="1683819"/>
            <a:ext cx="450376" cy="1588"/>
          </a:xfrm>
          <a:prstGeom prst="straightConnector1">
            <a:avLst/>
          </a:prstGeom>
          <a:solidFill>
            <a:schemeClr val="accent1"/>
          </a:solidFill>
          <a:ln w="19050" cap="flat" cmpd="sng" algn="ctr">
            <a:solidFill>
              <a:schemeClr val="tx1"/>
            </a:solidFill>
            <a:prstDash val="solid"/>
            <a:round/>
            <a:headEnd type="arrow" w="med" len="med"/>
            <a:tailEnd type="arrow"/>
          </a:ln>
          <a:effectLst/>
        </p:spPr>
      </p:cxnSp>
      <p:sp>
        <p:nvSpPr>
          <p:cNvPr id="48" name="TextBox 47"/>
          <p:cNvSpPr txBox="1"/>
          <p:nvPr/>
        </p:nvSpPr>
        <p:spPr>
          <a:xfrm>
            <a:off x="7356139" y="1274383"/>
            <a:ext cx="853119" cy="400110"/>
          </a:xfrm>
          <a:prstGeom prst="rect">
            <a:avLst/>
          </a:prstGeom>
          <a:noFill/>
        </p:spPr>
        <p:txBody>
          <a:bodyPr wrap="none" rtlCol="0">
            <a:spAutoFit/>
          </a:bodyPr>
          <a:lstStyle/>
          <a:p>
            <a:r>
              <a:rPr lang="en-US" dirty="0" smtClean="0">
                <a:solidFill>
                  <a:srgbClr val="000000"/>
                </a:solidFill>
                <a:latin typeface="Calibri" panose="020F0502020204030204" pitchFamily="34" charset="0"/>
              </a:rPr>
              <a:t>~5 </a:t>
            </a:r>
            <a:r>
              <a:rPr lang="en-US" dirty="0" smtClean="0">
                <a:solidFill>
                  <a:srgbClr val="000000"/>
                </a:solidFill>
                <a:latin typeface="Symbol" panose="05050102010706020507" pitchFamily="18" charset="2"/>
              </a:rPr>
              <a:t>m</a:t>
            </a:r>
            <a:r>
              <a:rPr lang="en-US" dirty="0" smtClean="0">
                <a:solidFill>
                  <a:srgbClr val="000000"/>
                </a:solidFill>
                <a:latin typeface="Calibri" panose="020F0502020204030204" pitchFamily="34" charset="0"/>
              </a:rPr>
              <a:t>m</a:t>
            </a:r>
            <a:endParaRPr lang="en-US" dirty="0">
              <a:solidFill>
                <a:srgbClr val="000000"/>
              </a:solidFill>
              <a:latin typeface="Calibri" panose="020F0502020204030204" pitchFamily="34" charset="0"/>
            </a:endParaRPr>
          </a:p>
        </p:txBody>
      </p:sp>
      <p:grpSp>
        <p:nvGrpSpPr>
          <p:cNvPr id="3" name="Group 43"/>
          <p:cNvGrpSpPr/>
          <p:nvPr/>
        </p:nvGrpSpPr>
        <p:grpSpPr>
          <a:xfrm>
            <a:off x="1523712" y="1571340"/>
            <a:ext cx="4232431" cy="866406"/>
            <a:chOff x="1523712" y="1225002"/>
            <a:chExt cx="4232431" cy="866406"/>
          </a:xfrm>
        </p:grpSpPr>
        <p:grpSp>
          <p:nvGrpSpPr>
            <p:cNvPr id="4" name="Group 42"/>
            <p:cNvGrpSpPr/>
            <p:nvPr/>
          </p:nvGrpSpPr>
          <p:grpSpPr>
            <a:xfrm>
              <a:off x="1794032" y="1295428"/>
              <a:ext cx="3962111" cy="670809"/>
              <a:chOff x="1794032" y="1295428"/>
              <a:chExt cx="3962111" cy="670809"/>
            </a:xfrm>
          </p:grpSpPr>
          <p:grpSp>
            <p:nvGrpSpPr>
              <p:cNvPr id="5" name="Group 38"/>
              <p:cNvGrpSpPr/>
              <p:nvPr/>
            </p:nvGrpSpPr>
            <p:grpSpPr>
              <a:xfrm>
                <a:off x="1794032" y="1295428"/>
                <a:ext cx="261291" cy="654886"/>
                <a:chOff x="1890827" y="2052555"/>
                <a:chExt cx="261291" cy="654886"/>
              </a:xfrm>
            </p:grpSpPr>
            <p:pic>
              <p:nvPicPr>
                <p:cNvPr id="22" name="Picture 21" descr="1hg blk pur.jpg"/>
                <p:cNvPicPr>
                  <a:picLocks noChangeAspect="1"/>
                </p:cNvPicPr>
                <p:nvPr/>
              </p:nvPicPr>
              <p:blipFill>
                <a:blip r:embed="rId5" cstate="print">
                  <a:clrChange>
                    <a:clrFrom>
                      <a:srgbClr val="D4C8FA"/>
                    </a:clrFrom>
                    <a:clrTo>
                      <a:srgbClr val="D4C8FA">
                        <a:alpha val="0"/>
                      </a:srgbClr>
                    </a:clrTo>
                  </a:clrChange>
                </a:blip>
                <a:stretch>
                  <a:fillRect/>
                </a:stretch>
              </p:blipFill>
              <p:spPr>
                <a:xfrm rot="5400000">
                  <a:off x="1852118" y="2091264"/>
                  <a:ext cx="338710" cy="261291"/>
                </a:xfrm>
                <a:prstGeom prst="rect">
                  <a:avLst/>
                </a:prstGeom>
                <a:effectLst>
                  <a:softEdge rad="12700"/>
                </a:effectLst>
              </p:spPr>
            </p:pic>
            <p:pic>
              <p:nvPicPr>
                <p:cNvPr id="23" name="Picture 22" descr="1hg blk pur.jpg"/>
                <p:cNvPicPr>
                  <a:picLocks noChangeAspect="1"/>
                </p:cNvPicPr>
                <p:nvPr/>
              </p:nvPicPr>
              <p:blipFill>
                <a:blip r:embed="rId5" cstate="print">
                  <a:clrChange>
                    <a:clrFrom>
                      <a:srgbClr val="D8CEFF"/>
                    </a:clrFrom>
                    <a:clrTo>
                      <a:srgbClr val="D8CEFF">
                        <a:alpha val="0"/>
                      </a:srgbClr>
                    </a:clrTo>
                  </a:clrChange>
                </a:blip>
                <a:stretch>
                  <a:fillRect/>
                </a:stretch>
              </p:blipFill>
              <p:spPr>
                <a:xfrm rot="5400000">
                  <a:off x="1852118" y="2407440"/>
                  <a:ext cx="338710" cy="261291"/>
                </a:xfrm>
                <a:prstGeom prst="rect">
                  <a:avLst/>
                </a:prstGeom>
              </p:spPr>
            </p:pic>
          </p:grpSp>
          <p:grpSp>
            <p:nvGrpSpPr>
              <p:cNvPr id="6" name="Group 39"/>
              <p:cNvGrpSpPr/>
              <p:nvPr/>
            </p:nvGrpSpPr>
            <p:grpSpPr>
              <a:xfrm>
                <a:off x="5494852" y="1311351"/>
                <a:ext cx="261291" cy="654886"/>
                <a:chOff x="5591647" y="2068478"/>
                <a:chExt cx="261291" cy="654886"/>
              </a:xfrm>
            </p:grpSpPr>
            <p:pic>
              <p:nvPicPr>
                <p:cNvPr id="25" name="Picture 24" descr="1hg blk pur.jpg"/>
                <p:cNvPicPr>
                  <a:picLocks noChangeAspect="1"/>
                </p:cNvPicPr>
                <p:nvPr/>
              </p:nvPicPr>
              <p:blipFill>
                <a:blip r:embed="rId5" cstate="print">
                  <a:clrChange>
                    <a:clrFrom>
                      <a:srgbClr val="D4C8FA"/>
                    </a:clrFrom>
                    <a:clrTo>
                      <a:srgbClr val="D4C8FA">
                        <a:alpha val="0"/>
                      </a:srgbClr>
                    </a:clrTo>
                  </a:clrChange>
                </a:blip>
                <a:stretch>
                  <a:fillRect/>
                </a:stretch>
              </p:blipFill>
              <p:spPr>
                <a:xfrm rot="5400000">
                  <a:off x="5552938" y="2107187"/>
                  <a:ext cx="338710" cy="261291"/>
                </a:xfrm>
                <a:prstGeom prst="rect">
                  <a:avLst/>
                </a:prstGeom>
                <a:effectLst>
                  <a:softEdge rad="12700"/>
                </a:effectLst>
              </p:spPr>
            </p:pic>
            <p:pic>
              <p:nvPicPr>
                <p:cNvPr id="26" name="Picture 25" descr="1hg blk pur.jpg"/>
                <p:cNvPicPr>
                  <a:picLocks noChangeAspect="1"/>
                </p:cNvPicPr>
                <p:nvPr/>
              </p:nvPicPr>
              <p:blipFill>
                <a:blip r:embed="rId5" cstate="print">
                  <a:clrChange>
                    <a:clrFrom>
                      <a:srgbClr val="CEC5FA"/>
                    </a:clrFrom>
                    <a:clrTo>
                      <a:srgbClr val="CEC5FA">
                        <a:alpha val="0"/>
                      </a:srgbClr>
                    </a:clrTo>
                  </a:clrChange>
                </a:blip>
                <a:stretch>
                  <a:fillRect/>
                </a:stretch>
              </p:blipFill>
              <p:spPr>
                <a:xfrm rot="5400000">
                  <a:off x="5552938" y="2423363"/>
                  <a:ext cx="338710" cy="261291"/>
                </a:xfrm>
                <a:prstGeom prst="rect">
                  <a:avLst/>
                </a:prstGeom>
              </p:spPr>
            </p:pic>
          </p:grpSp>
        </p:grpSp>
        <p:grpSp>
          <p:nvGrpSpPr>
            <p:cNvPr id="7" name="Group 42"/>
            <p:cNvGrpSpPr/>
            <p:nvPr/>
          </p:nvGrpSpPr>
          <p:grpSpPr>
            <a:xfrm>
              <a:off x="1523712" y="1225002"/>
              <a:ext cx="4057838" cy="866406"/>
              <a:chOff x="1523712" y="1225002"/>
              <a:chExt cx="4057838" cy="866406"/>
            </a:xfrm>
          </p:grpSpPr>
          <p:sp>
            <p:nvSpPr>
              <p:cNvPr id="33" name="Rectangle 32"/>
              <p:cNvSpPr/>
              <p:nvPr/>
            </p:nvSpPr>
            <p:spPr>
              <a:xfrm>
                <a:off x="5242996" y="1225002"/>
                <a:ext cx="338554" cy="400110"/>
              </a:xfrm>
              <a:prstGeom prst="rect">
                <a:avLst/>
              </a:prstGeom>
            </p:spPr>
            <p:txBody>
              <a:bodyPr wrap="none">
                <a:spAutoFit/>
              </a:bodyPr>
              <a:lstStyle/>
              <a:p>
                <a:r>
                  <a:rPr lang="en-US" b="1" dirty="0" smtClean="0">
                    <a:solidFill>
                      <a:srgbClr val="000000"/>
                    </a:solidFill>
                    <a:latin typeface="Calibri" panose="020F0502020204030204" pitchFamily="34" charset="0"/>
                    <a:cs typeface="Times New Roman" pitchFamily="18" charset="0"/>
                    <a:sym typeface="Symbol" pitchFamily="18" charset="2"/>
                  </a:rPr>
                  <a:t></a:t>
                </a:r>
                <a:endParaRPr lang="en-US" b="1" dirty="0">
                  <a:solidFill>
                    <a:srgbClr val="000000"/>
                  </a:solidFill>
                  <a:latin typeface="Calibri" panose="020F0502020204030204" pitchFamily="34" charset="0"/>
                </a:endParaRPr>
              </a:p>
            </p:txBody>
          </p:sp>
          <p:sp>
            <p:nvSpPr>
              <p:cNvPr id="39" name="Rectangle 38"/>
              <p:cNvSpPr/>
              <p:nvPr/>
            </p:nvSpPr>
            <p:spPr>
              <a:xfrm>
                <a:off x="5242994" y="1689023"/>
                <a:ext cx="338554" cy="400110"/>
              </a:xfrm>
              <a:prstGeom prst="rect">
                <a:avLst/>
              </a:prstGeom>
            </p:spPr>
            <p:txBody>
              <a:bodyPr wrap="none">
                <a:spAutoFit/>
              </a:bodyPr>
              <a:lstStyle/>
              <a:p>
                <a:r>
                  <a:rPr lang="en-US" b="1" dirty="0" smtClean="0">
                    <a:solidFill>
                      <a:srgbClr val="000000"/>
                    </a:solidFill>
                    <a:latin typeface="Calibri" panose="020F0502020204030204" pitchFamily="34" charset="0"/>
                    <a:cs typeface="Times New Roman" pitchFamily="18" charset="0"/>
                    <a:sym typeface="Symbol" pitchFamily="18" charset="2"/>
                  </a:rPr>
                  <a:t></a:t>
                </a:r>
                <a:endParaRPr lang="en-US" b="1" dirty="0">
                  <a:solidFill>
                    <a:srgbClr val="000000"/>
                  </a:solidFill>
                  <a:latin typeface="Calibri" panose="020F0502020204030204" pitchFamily="34" charset="0"/>
                </a:endParaRPr>
              </a:p>
            </p:txBody>
          </p:sp>
          <p:sp>
            <p:nvSpPr>
              <p:cNvPr id="40" name="Rectangle 39"/>
              <p:cNvSpPr/>
              <p:nvPr/>
            </p:nvSpPr>
            <p:spPr>
              <a:xfrm>
                <a:off x="1523714" y="1227277"/>
                <a:ext cx="338554" cy="400110"/>
              </a:xfrm>
              <a:prstGeom prst="rect">
                <a:avLst/>
              </a:prstGeom>
            </p:spPr>
            <p:txBody>
              <a:bodyPr wrap="none">
                <a:spAutoFit/>
              </a:bodyPr>
              <a:lstStyle/>
              <a:p>
                <a:r>
                  <a:rPr lang="en-US" b="1" dirty="0" smtClean="0">
                    <a:solidFill>
                      <a:srgbClr val="000000"/>
                    </a:solidFill>
                    <a:latin typeface="Calibri" panose="020F0502020204030204" pitchFamily="34" charset="0"/>
                    <a:cs typeface="Times New Roman" pitchFamily="18" charset="0"/>
                    <a:sym typeface="Symbol" pitchFamily="18" charset="2"/>
                  </a:rPr>
                  <a:t></a:t>
                </a:r>
                <a:endParaRPr lang="en-US" b="1" dirty="0">
                  <a:solidFill>
                    <a:srgbClr val="000000"/>
                  </a:solidFill>
                  <a:latin typeface="Calibri" panose="020F0502020204030204" pitchFamily="34" charset="0"/>
                </a:endParaRPr>
              </a:p>
            </p:txBody>
          </p:sp>
          <p:sp>
            <p:nvSpPr>
              <p:cNvPr id="42" name="Rectangle 41"/>
              <p:cNvSpPr/>
              <p:nvPr/>
            </p:nvSpPr>
            <p:spPr>
              <a:xfrm>
                <a:off x="1523712" y="1691298"/>
                <a:ext cx="338554" cy="400110"/>
              </a:xfrm>
              <a:prstGeom prst="rect">
                <a:avLst/>
              </a:prstGeom>
            </p:spPr>
            <p:txBody>
              <a:bodyPr wrap="none">
                <a:spAutoFit/>
              </a:bodyPr>
              <a:lstStyle/>
              <a:p>
                <a:r>
                  <a:rPr lang="en-US" b="1" dirty="0" smtClean="0">
                    <a:solidFill>
                      <a:srgbClr val="000000"/>
                    </a:solidFill>
                    <a:latin typeface="Calibri" panose="020F0502020204030204" pitchFamily="34" charset="0"/>
                    <a:cs typeface="Times New Roman" pitchFamily="18" charset="0"/>
                    <a:sym typeface="Symbol" pitchFamily="18" charset="2"/>
                  </a:rPr>
                  <a:t></a:t>
                </a:r>
                <a:endParaRPr lang="en-US" b="1" dirty="0">
                  <a:solidFill>
                    <a:srgbClr val="000000"/>
                  </a:solidFill>
                  <a:latin typeface="Calibri" panose="020F0502020204030204" pitchFamily="34" charset="0"/>
                </a:endParaRPr>
              </a:p>
            </p:txBody>
          </p:sp>
        </p:grpSp>
      </p:grpSp>
      <p:grpSp>
        <p:nvGrpSpPr>
          <p:cNvPr id="9" name="Group 43"/>
          <p:cNvGrpSpPr/>
          <p:nvPr/>
        </p:nvGrpSpPr>
        <p:grpSpPr>
          <a:xfrm>
            <a:off x="1903217" y="1749947"/>
            <a:ext cx="4416204" cy="1064869"/>
            <a:chOff x="1903217" y="1228076"/>
            <a:chExt cx="4416204" cy="1064869"/>
          </a:xfrm>
        </p:grpSpPr>
        <p:sp>
          <p:nvSpPr>
            <p:cNvPr id="34" name="TextBox 33"/>
            <p:cNvSpPr txBox="1"/>
            <p:nvPr/>
          </p:nvSpPr>
          <p:spPr>
            <a:xfrm>
              <a:off x="3711980" y="1892835"/>
              <a:ext cx="316112" cy="400110"/>
            </a:xfrm>
            <a:prstGeom prst="rect">
              <a:avLst/>
            </a:prstGeom>
            <a:noFill/>
          </p:spPr>
          <p:txBody>
            <a:bodyPr wrap="none" rtlCol="0">
              <a:spAutoFit/>
            </a:bodyPr>
            <a:lstStyle/>
            <a:p>
              <a:r>
                <a:rPr lang="en-US" i="1" dirty="0" smtClean="0">
                  <a:solidFill>
                    <a:srgbClr val="000000"/>
                  </a:solidFill>
                  <a:latin typeface="Times New Roman"/>
                  <a:cs typeface="Times New Roman" pitchFamily="18" charset="0"/>
                </a:rPr>
                <a:t>d</a:t>
              </a:r>
              <a:endParaRPr lang="en-US" i="1" dirty="0">
                <a:solidFill>
                  <a:srgbClr val="000000"/>
                </a:solidFill>
                <a:latin typeface="Times New Roman"/>
                <a:cs typeface="Times New Roman" pitchFamily="18" charset="0"/>
              </a:endParaRPr>
            </a:p>
          </p:txBody>
        </p:sp>
        <p:cxnSp>
          <p:nvCxnSpPr>
            <p:cNvPr id="35" name="Straight Connector 34"/>
            <p:cNvCxnSpPr/>
            <p:nvPr/>
          </p:nvCxnSpPr>
          <p:spPr bwMode="auto">
            <a:xfrm rot="16200000" flipH="1">
              <a:off x="5790284" y="1475517"/>
              <a:ext cx="494882" cy="0"/>
            </a:xfrm>
            <a:prstGeom prst="line">
              <a:avLst/>
            </a:prstGeom>
            <a:solidFill>
              <a:schemeClr val="accent1"/>
            </a:solidFill>
            <a:ln w="25400" cap="flat" cmpd="sng" algn="ctr">
              <a:solidFill>
                <a:srgbClr val="C00000"/>
              </a:solidFill>
              <a:prstDash val="solid"/>
              <a:round/>
              <a:headEnd type="triangle" w="med" len="med"/>
              <a:tailEnd type="triangle" w="med" len="med"/>
            </a:ln>
            <a:effectLst/>
          </p:spPr>
        </p:cxnSp>
        <p:sp>
          <p:nvSpPr>
            <p:cNvPr id="36" name="TextBox 35"/>
            <p:cNvSpPr txBox="1"/>
            <p:nvPr/>
          </p:nvSpPr>
          <p:spPr>
            <a:xfrm>
              <a:off x="6000103" y="1578600"/>
              <a:ext cx="319318" cy="400110"/>
            </a:xfrm>
            <a:prstGeom prst="rect">
              <a:avLst/>
            </a:prstGeom>
            <a:noFill/>
          </p:spPr>
          <p:txBody>
            <a:bodyPr wrap="none" rtlCol="0">
              <a:spAutoFit/>
            </a:bodyPr>
            <a:lstStyle/>
            <a:p>
              <a:r>
                <a:rPr lang="en-US" dirty="0" smtClean="0">
                  <a:solidFill>
                    <a:srgbClr val="000000"/>
                  </a:solidFill>
                  <a:latin typeface="Symbol" panose="05050102010706020507" pitchFamily="18" charset="2"/>
                  <a:cs typeface="Times New Roman" pitchFamily="18" charset="0"/>
                </a:rPr>
                <a:t>d</a:t>
              </a:r>
              <a:endParaRPr lang="en-US" dirty="0">
                <a:solidFill>
                  <a:srgbClr val="000000"/>
                </a:solidFill>
                <a:latin typeface="Symbol" panose="05050102010706020507" pitchFamily="18" charset="2"/>
                <a:cs typeface="Times New Roman" pitchFamily="18" charset="0"/>
              </a:endParaRPr>
            </a:p>
          </p:txBody>
        </p:sp>
        <p:cxnSp>
          <p:nvCxnSpPr>
            <p:cNvPr id="29" name="Straight Connector 28"/>
            <p:cNvCxnSpPr/>
            <p:nvPr/>
          </p:nvCxnSpPr>
          <p:spPr bwMode="auto">
            <a:xfrm rot="10800000" flipH="1" flipV="1">
              <a:off x="1903217" y="1916566"/>
              <a:ext cx="3700820" cy="0"/>
            </a:xfrm>
            <a:prstGeom prst="line">
              <a:avLst/>
            </a:prstGeom>
            <a:solidFill>
              <a:schemeClr val="accent1"/>
            </a:solidFill>
            <a:ln w="25400" cap="flat" cmpd="sng" algn="ctr">
              <a:solidFill>
                <a:srgbClr val="C00000"/>
              </a:solidFill>
              <a:prstDash val="solid"/>
              <a:round/>
              <a:headEnd type="triangle" w="med" len="med"/>
              <a:tailEnd type="triangle" w="med" len="med"/>
            </a:ln>
            <a:effectLst/>
          </p:spPr>
        </p:cxnSp>
      </p:grpSp>
      <p:grpSp>
        <p:nvGrpSpPr>
          <p:cNvPr id="10" name="Group 29"/>
          <p:cNvGrpSpPr/>
          <p:nvPr/>
        </p:nvGrpSpPr>
        <p:grpSpPr>
          <a:xfrm>
            <a:off x="1242614" y="3437034"/>
            <a:ext cx="6804330" cy="1535961"/>
            <a:chOff x="1286593" y="3483089"/>
            <a:chExt cx="6804330" cy="1535961"/>
          </a:xfrm>
        </p:grpSpPr>
        <p:graphicFrame>
          <p:nvGraphicFramePr>
            <p:cNvPr id="27" name="Object 26"/>
            <p:cNvGraphicFramePr>
              <a:graphicFrameLocks noChangeAspect="1"/>
            </p:cNvGraphicFramePr>
            <p:nvPr>
              <p:extLst>
                <p:ext uri="{D42A27DB-BD31-4B8C-83A1-F6EECF244321}">
                  <p14:modId xmlns:p14="http://schemas.microsoft.com/office/powerpoint/2010/main" val="2942402325"/>
                </p:ext>
              </p:extLst>
            </p:nvPr>
          </p:nvGraphicFramePr>
          <p:xfrm>
            <a:off x="1562322" y="4111474"/>
            <a:ext cx="3958040" cy="907576"/>
          </p:xfrm>
          <a:graphic>
            <a:graphicData uri="http://schemas.openxmlformats.org/presentationml/2006/ole">
              <mc:AlternateContent xmlns:mc="http://schemas.openxmlformats.org/markup-compatibility/2006">
                <mc:Choice xmlns:v="urn:schemas-microsoft-com:vml" Requires="v">
                  <p:oleObj spid="_x0000_s1851413" name="Equation" r:id="rId6" imgW="1993680" imgH="457200" progId="Equation.3">
                    <p:embed/>
                  </p:oleObj>
                </mc:Choice>
                <mc:Fallback>
                  <p:oleObj name="Equation" r:id="rId6" imgW="19936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2322" y="4111474"/>
                          <a:ext cx="3958040" cy="907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6107688" y="4203700"/>
              <a:ext cx="1983235" cy="707886"/>
            </a:xfrm>
            <a:prstGeom prst="rect">
              <a:avLst/>
            </a:prstGeom>
            <a:noFill/>
          </p:spPr>
          <p:txBody>
            <a:bodyPr wrap="none" rtlCol="0">
              <a:spAutoFit/>
            </a:bodyPr>
            <a:lstStyle/>
            <a:p>
              <a:r>
                <a:rPr lang="en-US" dirty="0" smtClean="0">
                  <a:solidFill>
                    <a:srgbClr val="000000"/>
                  </a:solidFill>
                  <a:latin typeface="Calibri" panose="020F0502020204030204" pitchFamily="34" charset="0"/>
                </a:rPr>
                <a:t>  </a:t>
              </a:r>
              <a:r>
                <a:rPr lang="en-US" dirty="0" smtClean="0">
                  <a:solidFill>
                    <a:srgbClr val="000000"/>
                  </a:solidFill>
                  <a:latin typeface="Symbol" panose="05050102010706020507" pitchFamily="18" charset="2"/>
                </a:rPr>
                <a:t>d</a:t>
              </a:r>
              <a:r>
                <a:rPr lang="en-US" dirty="0" smtClean="0">
                  <a:solidFill>
                    <a:srgbClr val="000000"/>
                  </a:solidFill>
                  <a:latin typeface="Calibri" panose="020F0502020204030204" pitchFamily="34" charset="0"/>
                </a:rPr>
                <a:t> ~ 20 nm</a:t>
              </a:r>
            </a:p>
            <a:p>
              <a:r>
                <a:rPr lang="en-US" i="1" smtClean="0">
                  <a:solidFill>
                    <a:srgbClr val="000000"/>
                  </a:solidFill>
                  <a:latin typeface="Calibri" panose="020F0502020204030204" pitchFamily="34" charset="0"/>
                </a:rPr>
                <a:t>e</a:t>
              </a:r>
              <a:r>
                <a:rPr lang="en-US" smtClean="0">
                  <a:solidFill>
                    <a:srgbClr val="000000"/>
                  </a:solidFill>
                  <a:latin typeface="Symbol" panose="05050102010706020507" pitchFamily="18" charset="2"/>
                </a:rPr>
                <a:t>d</a:t>
              </a:r>
              <a:r>
                <a:rPr lang="en-US" smtClean="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 1000 </a:t>
              </a:r>
              <a:r>
                <a:rPr lang="en-US" dirty="0">
                  <a:solidFill>
                    <a:srgbClr val="000000"/>
                  </a:solidFill>
                  <a:latin typeface="Calibri" panose="020F0502020204030204" pitchFamily="34" charset="0"/>
                </a:rPr>
                <a:t>D</a:t>
              </a:r>
              <a:r>
                <a:rPr lang="en-US" dirty="0" smtClean="0">
                  <a:solidFill>
                    <a:srgbClr val="000000"/>
                  </a:solidFill>
                  <a:latin typeface="Calibri" panose="020F0502020204030204" pitchFamily="34" charset="0"/>
                </a:rPr>
                <a:t>ebye</a:t>
              </a:r>
              <a:endParaRPr lang="en-US" dirty="0">
                <a:solidFill>
                  <a:srgbClr val="000000"/>
                </a:solidFill>
                <a:latin typeface="Calibri" panose="020F0502020204030204" pitchFamily="34" charset="0"/>
              </a:endParaRPr>
            </a:p>
          </p:txBody>
        </p:sp>
        <p:sp>
          <p:nvSpPr>
            <p:cNvPr id="28" name="Rectangle 27"/>
            <p:cNvSpPr/>
            <p:nvPr/>
          </p:nvSpPr>
          <p:spPr>
            <a:xfrm>
              <a:off x="1286593" y="3483089"/>
              <a:ext cx="6093725" cy="400110"/>
            </a:xfrm>
            <a:prstGeom prst="rect">
              <a:avLst/>
            </a:prstGeom>
          </p:spPr>
          <p:txBody>
            <a:bodyPr wrap="square">
              <a:spAutoFit/>
            </a:bodyPr>
            <a:lstStyle/>
            <a:p>
              <a:r>
                <a:rPr lang="en-US" smtClean="0">
                  <a:solidFill>
                    <a:srgbClr val="000000"/>
                  </a:solidFill>
                  <a:latin typeface="Calibri" panose="020F0502020204030204" pitchFamily="34" charset="0"/>
                </a:rPr>
                <a:t>dipole-dipole </a:t>
              </a:r>
              <a:r>
                <a:rPr lang="en-US" dirty="0" smtClean="0">
                  <a:solidFill>
                    <a:srgbClr val="000000"/>
                  </a:solidFill>
                  <a:latin typeface="Calibri" panose="020F0502020204030204" pitchFamily="34" charset="0"/>
                </a:rPr>
                <a:t>coupling</a:t>
              </a:r>
              <a:endParaRPr lang="en-US" dirty="0">
                <a:solidFill>
                  <a:srgbClr val="000000"/>
                </a:solidFill>
                <a:latin typeface="Calibri" panose="020F0502020204030204" pitchFamily="34" charset="0"/>
              </a:endParaRPr>
            </a:p>
          </p:txBody>
        </p:sp>
      </p:grpSp>
      <p:sp>
        <p:nvSpPr>
          <p:cNvPr id="46" name="TextBox 29"/>
          <p:cNvSpPr txBox="1">
            <a:spLocks noChangeArrowheads="1"/>
          </p:cNvSpPr>
          <p:nvPr/>
        </p:nvSpPr>
        <p:spPr bwMode="auto">
          <a:xfrm>
            <a:off x="707015" y="310573"/>
            <a:ext cx="6104107" cy="707886"/>
          </a:xfrm>
          <a:prstGeom prst="rect">
            <a:avLst/>
          </a:prstGeom>
          <a:noFill/>
          <a:ln w="9525">
            <a:noFill/>
            <a:miter lim="800000"/>
            <a:headEnd/>
            <a:tailEnd/>
          </a:ln>
        </p:spPr>
        <p:txBody>
          <a:bodyPr wrap="none">
            <a:spAutoFit/>
          </a:bodyPr>
          <a:lstStyle/>
          <a:p>
            <a:r>
              <a:rPr lang="en-US" sz="4000" smtClean="0">
                <a:solidFill>
                  <a:srgbClr val="000000"/>
                </a:solidFill>
                <a:latin typeface="Calibri" panose="020F0502020204030204" pitchFamily="34" charset="0"/>
              </a:rPr>
              <a:t>Qubit state-dependent </a:t>
            </a:r>
            <a:r>
              <a:rPr lang="en-US" sz="4000" dirty="0">
                <a:solidFill>
                  <a:srgbClr val="000000"/>
                </a:solidFill>
                <a:latin typeface="Calibri" panose="020F0502020204030204" pitchFamily="34" charset="0"/>
              </a:rPr>
              <a:t>force</a:t>
            </a:r>
          </a:p>
        </p:txBody>
      </p:sp>
      <p:grpSp>
        <p:nvGrpSpPr>
          <p:cNvPr id="19" name="Group 18"/>
          <p:cNvGrpSpPr/>
          <p:nvPr/>
        </p:nvGrpSpPr>
        <p:grpSpPr>
          <a:xfrm>
            <a:off x="1205639" y="-2936316"/>
            <a:ext cx="5128270" cy="9820119"/>
            <a:chOff x="1205639" y="-2936316"/>
            <a:chExt cx="5128270" cy="9820119"/>
          </a:xfrm>
        </p:grpSpPr>
        <p:grpSp>
          <p:nvGrpSpPr>
            <p:cNvPr id="18" name="Group 17"/>
            <p:cNvGrpSpPr/>
            <p:nvPr/>
          </p:nvGrpSpPr>
          <p:grpSpPr>
            <a:xfrm>
              <a:off x="1205639" y="-2934041"/>
              <a:ext cx="1417956" cy="9817844"/>
              <a:chOff x="-388735" y="-2520653"/>
              <a:chExt cx="1737814" cy="9817844"/>
            </a:xfrm>
          </p:grpSpPr>
          <p:sp>
            <p:nvSpPr>
              <p:cNvPr id="12" name="Trapezoid 11"/>
              <p:cNvSpPr/>
              <p:nvPr/>
            </p:nvSpPr>
            <p:spPr bwMode="auto">
              <a:xfrm>
                <a:off x="-388735" y="2388269"/>
                <a:ext cx="1737814" cy="4908922"/>
              </a:xfrm>
              <a:prstGeom prst="trapezoid">
                <a:avLst>
                  <a:gd name="adj" fmla="val 40476"/>
                </a:avLst>
              </a:prstGeom>
              <a:gradFill>
                <a:gsLst>
                  <a:gs pos="0">
                    <a:srgbClr val="FFFFFF"/>
                  </a:gs>
                  <a:gs pos="0">
                    <a:srgbClr val="FFFFFF"/>
                  </a:gs>
                  <a:gs pos="50000">
                    <a:srgbClr val="FF0000">
                      <a:alpha val="50000"/>
                    </a:srgbClr>
                  </a:gs>
                  <a:gs pos="100000">
                    <a:srgbClr val="FFFFFF"/>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Calibri" panose="020F0502020204030204" pitchFamily="34" charset="0"/>
                </a:endParaRPr>
              </a:p>
            </p:txBody>
          </p:sp>
          <p:sp>
            <p:nvSpPr>
              <p:cNvPr id="51" name="Trapezoid 50"/>
              <p:cNvSpPr/>
              <p:nvPr/>
            </p:nvSpPr>
            <p:spPr bwMode="auto">
              <a:xfrm rot="10800000">
                <a:off x="-388735" y="-2520653"/>
                <a:ext cx="1737814" cy="4908922"/>
              </a:xfrm>
              <a:prstGeom prst="trapezoid">
                <a:avLst>
                  <a:gd name="adj" fmla="val 40476"/>
                </a:avLst>
              </a:prstGeom>
              <a:gradFill>
                <a:gsLst>
                  <a:gs pos="0">
                    <a:srgbClr val="FFFFFF"/>
                  </a:gs>
                  <a:gs pos="0">
                    <a:srgbClr val="FFFFFF"/>
                  </a:gs>
                  <a:gs pos="50000">
                    <a:srgbClr val="FF0000">
                      <a:alpha val="50000"/>
                    </a:srgbClr>
                  </a:gs>
                  <a:gs pos="100000">
                    <a:srgbClr val="FFFFFF"/>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Calibri" panose="020F0502020204030204" pitchFamily="34" charset="0"/>
                </a:endParaRPr>
              </a:p>
            </p:txBody>
          </p:sp>
        </p:grpSp>
        <p:grpSp>
          <p:nvGrpSpPr>
            <p:cNvPr id="52" name="Group 51"/>
            <p:cNvGrpSpPr/>
            <p:nvPr/>
          </p:nvGrpSpPr>
          <p:grpSpPr>
            <a:xfrm>
              <a:off x="4903688" y="-2936316"/>
              <a:ext cx="1430221" cy="9817844"/>
              <a:chOff x="-388735" y="-2520653"/>
              <a:chExt cx="1737814" cy="9817844"/>
            </a:xfrm>
          </p:grpSpPr>
          <p:sp>
            <p:nvSpPr>
              <p:cNvPr id="53" name="Trapezoid 52"/>
              <p:cNvSpPr/>
              <p:nvPr/>
            </p:nvSpPr>
            <p:spPr bwMode="auto">
              <a:xfrm>
                <a:off x="-388735" y="2388269"/>
                <a:ext cx="1737814" cy="4908922"/>
              </a:xfrm>
              <a:prstGeom prst="trapezoid">
                <a:avLst>
                  <a:gd name="adj" fmla="val 40476"/>
                </a:avLst>
              </a:prstGeom>
              <a:gradFill>
                <a:gsLst>
                  <a:gs pos="0">
                    <a:srgbClr val="FFFFFF"/>
                  </a:gs>
                  <a:gs pos="0">
                    <a:srgbClr val="FFFFFF"/>
                  </a:gs>
                  <a:gs pos="50000">
                    <a:srgbClr val="FF0000">
                      <a:alpha val="50000"/>
                    </a:srgbClr>
                  </a:gs>
                  <a:gs pos="100000">
                    <a:srgbClr val="FFFFFF"/>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Calibri" panose="020F0502020204030204" pitchFamily="34" charset="0"/>
                </a:endParaRPr>
              </a:p>
            </p:txBody>
          </p:sp>
          <p:sp>
            <p:nvSpPr>
              <p:cNvPr id="54" name="Trapezoid 53"/>
              <p:cNvSpPr/>
              <p:nvPr/>
            </p:nvSpPr>
            <p:spPr bwMode="auto">
              <a:xfrm rot="10800000">
                <a:off x="-388735" y="-2520653"/>
                <a:ext cx="1737814" cy="4908922"/>
              </a:xfrm>
              <a:prstGeom prst="trapezoid">
                <a:avLst>
                  <a:gd name="adj" fmla="val 40476"/>
                </a:avLst>
              </a:prstGeom>
              <a:gradFill>
                <a:gsLst>
                  <a:gs pos="0">
                    <a:srgbClr val="FFFFFF"/>
                  </a:gs>
                  <a:gs pos="0">
                    <a:srgbClr val="FFFFFF"/>
                  </a:gs>
                  <a:gs pos="50000">
                    <a:srgbClr val="FF0000">
                      <a:alpha val="50000"/>
                    </a:srgbClr>
                  </a:gs>
                  <a:gs pos="100000">
                    <a:srgbClr val="FFFFFF"/>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Calibri" panose="020F0502020204030204" pitchFamily="34" charset="0"/>
                </a:endParaRPr>
              </a:p>
            </p:txBody>
          </p:sp>
        </p:grpSp>
      </p:grpSp>
      <p:sp>
        <p:nvSpPr>
          <p:cNvPr id="43" name="Rectangle 68"/>
          <p:cNvSpPr>
            <a:spLocks noChangeArrowheads="1"/>
          </p:cNvSpPr>
          <p:nvPr/>
        </p:nvSpPr>
        <p:spPr bwMode="auto">
          <a:xfrm>
            <a:off x="5953864" y="6027003"/>
            <a:ext cx="3202415" cy="830997"/>
          </a:xfrm>
          <a:prstGeom prst="rect">
            <a:avLst/>
          </a:prstGeom>
          <a:noFill/>
          <a:ln w="9525">
            <a:noFill/>
            <a:miter lim="800000"/>
            <a:headEnd/>
            <a:tailEnd/>
          </a:ln>
          <a:effectLst/>
        </p:spPr>
        <p:txBody>
          <a:bodyPr wrap="none">
            <a:spAutoFit/>
          </a:bodyPr>
          <a:lstStyle/>
          <a:p>
            <a:pPr algn="r"/>
            <a:r>
              <a:rPr lang="en-US" sz="1600">
                <a:solidFill>
                  <a:srgbClr val="000000"/>
                </a:solidFill>
                <a:latin typeface="Times New Roman" pitchFamily="18" charset="0"/>
              </a:rPr>
              <a:t> Cirac and </a:t>
            </a:r>
            <a:r>
              <a:rPr lang="en-US" sz="1600" smtClean="0">
                <a:solidFill>
                  <a:srgbClr val="000000"/>
                </a:solidFill>
                <a:latin typeface="Times New Roman" pitchFamily="18" charset="0"/>
              </a:rPr>
              <a:t>Zoller </a:t>
            </a:r>
            <a:r>
              <a:rPr lang="en-US" sz="1600">
                <a:solidFill>
                  <a:srgbClr val="000000"/>
                </a:solidFill>
                <a:latin typeface="Times New Roman" pitchFamily="18" charset="0"/>
              </a:rPr>
              <a:t>(1995)</a:t>
            </a:r>
          </a:p>
          <a:p>
            <a:pPr algn="r"/>
            <a:r>
              <a:rPr lang="en-US" sz="1600" smtClean="0">
                <a:solidFill>
                  <a:srgbClr val="000000"/>
                </a:solidFill>
                <a:latin typeface="Times New Roman" pitchFamily="18" charset="0"/>
                <a:cs typeface="Times New Roman" pitchFamily="18" charset="0"/>
              </a:rPr>
              <a:t>Mølmer </a:t>
            </a:r>
            <a:r>
              <a:rPr lang="en-US" sz="1600">
                <a:solidFill>
                  <a:srgbClr val="000000"/>
                </a:solidFill>
                <a:latin typeface="Times New Roman" pitchFamily="18" charset="0"/>
                <a:cs typeface="Times New Roman" pitchFamily="18" charset="0"/>
              </a:rPr>
              <a:t>&amp; Sørensen (1999</a:t>
            </a:r>
            <a:r>
              <a:rPr lang="en-US" sz="1600" smtClean="0">
                <a:solidFill>
                  <a:srgbClr val="000000"/>
                </a:solidFill>
                <a:latin typeface="Times New Roman" pitchFamily="18" charset="0"/>
                <a:cs typeface="Times New Roman" pitchFamily="18" charset="0"/>
              </a:rPr>
              <a:t>)</a:t>
            </a:r>
          </a:p>
          <a:p>
            <a:pPr algn="r"/>
            <a:r>
              <a:rPr lang="pt-BR" sz="1600">
                <a:solidFill>
                  <a:srgbClr val="000000"/>
                </a:solidFill>
                <a:latin typeface="Times New Roman" pitchFamily="18" charset="0"/>
                <a:cs typeface="Times New Roman" pitchFamily="18" charset="0"/>
              </a:rPr>
              <a:t>C.M. &amp; D. J. Wineland (1995, 2000</a:t>
            </a:r>
            <a:r>
              <a:rPr lang="pt-BR" sz="1600" smtClean="0">
                <a:solidFill>
                  <a:srgbClr val="000000"/>
                </a:solidFill>
                <a:latin typeface="Times New Roman" pitchFamily="18" charset="0"/>
                <a:cs typeface="Times New Roman" pitchFamily="18" charset="0"/>
              </a:rPr>
              <a:t>)</a:t>
            </a:r>
            <a:endParaRPr lang="pt-BR" sz="16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97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99597" y="-6888"/>
            <a:ext cx="6995522" cy="64633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3600" b="1" smtClean="0">
                <a:solidFill>
                  <a:srgbClr val="000000"/>
                </a:solidFill>
                <a:latin typeface="Calibri" panose="020F0502020204030204" pitchFamily="34" charset="0"/>
              </a:rPr>
              <a:t>Spinoff: Quantum-Gate Clockwork</a:t>
            </a:r>
            <a:endParaRPr lang="en-US" sz="3600" b="1" dirty="0" smtClean="0">
              <a:solidFill>
                <a:srgbClr val="3333CC"/>
              </a:solidFill>
              <a:latin typeface="Calibri" panose="020F0502020204030204" pitchFamily="34" charset="0"/>
            </a:endParaRPr>
          </a:p>
        </p:txBody>
      </p:sp>
      <p:grpSp>
        <p:nvGrpSpPr>
          <p:cNvPr id="2" name="Group 4"/>
          <p:cNvGrpSpPr>
            <a:grpSpLocks/>
          </p:cNvGrpSpPr>
          <p:nvPr/>
        </p:nvGrpSpPr>
        <p:grpSpPr bwMode="auto">
          <a:xfrm>
            <a:off x="2081324" y="1054402"/>
            <a:ext cx="1730375" cy="1210779"/>
            <a:chOff x="3984" y="437"/>
            <a:chExt cx="1440" cy="968"/>
          </a:xfrm>
        </p:grpSpPr>
        <p:grpSp>
          <p:nvGrpSpPr>
            <p:cNvPr id="28770" name="Group 5"/>
            <p:cNvGrpSpPr>
              <a:grpSpLocks/>
            </p:cNvGrpSpPr>
            <p:nvPr/>
          </p:nvGrpSpPr>
          <p:grpSpPr bwMode="auto">
            <a:xfrm>
              <a:off x="3984" y="672"/>
              <a:ext cx="1440" cy="733"/>
              <a:chOff x="3004" y="1440"/>
              <a:chExt cx="2054" cy="1004"/>
            </a:xfrm>
          </p:grpSpPr>
          <p:sp>
            <p:nvSpPr>
              <p:cNvPr id="28779" name="Freeform 6"/>
              <p:cNvSpPr>
                <a:spLocks/>
              </p:cNvSpPr>
              <p:nvPr/>
            </p:nvSpPr>
            <p:spPr bwMode="auto">
              <a:xfrm flipH="1">
                <a:off x="3004" y="1440"/>
                <a:ext cx="1026" cy="1004"/>
              </a:xfrm>
              <a:custGeom>
                <a:avLst/>
                <a:gdLst>
                  <a:gd name="T0" fmla="*/ 1026 w 1026"/>
                  <a:gd name="T1" fmla="*/ 0 h 1004"/>
                  <a:gd name="T2" fmla="*/ 870 w 1026"/>
                  <a:gd name="T3" fmla="*/ 294 h 1004"/>
                  <a:gd name="T4" fmla="*/ 695 w 1026"/>
                  <a:gd name="T5" fmla="*/ 553 h 1004"/>
                  <a:gd name="T6" fmla="*/ 536 w 1026"/>
                  <a:gd name="T7" fmla="*/ 732 h 1004"/>
                  <a:gd name="T8" fmla="*/ 344 w 1026"/>
                  <a:gd name="T9" fmla="*/ 890 h 1004"/>
                  <a:gd name="T10" fmla="*/ 152 w 1026"/>
                  <a:gd name="T11" fmla="*/ 976 h 1004"/>
                  <a:gd name="T12" fmla="*/ 52 w 1026"/>
                  <a:gd name="T13" fmla="*/ 1000 h 1004"/>
                  <a:gd name="T14" fmla="*/ 0 w 1026"/>
                  <a:gd name="T15" fmla="*/ 1000 h 1004"/>
                  <a:gd name="T16" fmla="*/ 0 60000 65536"/>
                  <a:gd name="T17" fmla="*/ 0 60000 65536"/>
                  <a:gd name="T18" fmla="*/ 0 60000 65536"/>
                  <a:gd name="T19" fmla="*/ 0 60000 65536"/>
                  <a:gd name="T20" fmla="*/ 0 60000 65536"/>
                  <a:gd name="T21" fmla="*/ 0 60000 65536"/>
                  <a:gd name="T22" fmla="*/ 0 60000 65536"/>
                  <a:gd name="T23" fmla="*/ 0 60000 65536"/>
                  <a:gd name="T24" fmla="*/ 0 w 1026"/>
                  <a:gd name="T25" fmla="*/ 0 h 1004"/>
                  <a:gd name="T26" fmla="*/ 1026 w 1026"/>
                  <a:gd name="T27" fmla="*/ 1004 h 10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6" h="1004">
                    <a:moveTo>
                      <a:pt x="1026" y="0"/>
                    </a:moveTo>
                    <a:cubicBezTo>
                      <a:pt x="1000" y="49"/>
                      <a:pt x="925" y="202"/>
                      <a:pt x="870" y="294"/>
                    </a:cubicBezTo>
                    <a:cubicBezTo>
                      <a:pt x="815" y="386"/>
                      <a:pt x="751" y="480"/>
                      <a:pt x="695" y="553"/>
                    </a:cubicBezTo>
                    <a:cubicBezTo>
                      <a:pt x="639" y="626"/>
                      <a:pt x="595" y="676"/>
                      <a:pt x="536" y="732"/>
                    </a:cubicBezTo>
                    <a:cubicBezTo>
                      <a:pt x="477" y="788"/>
                      <a:pt x="408" y="849"/>
                      <a:pt x="344" y="890"/>
                    </a:cubicBezTo>
                    <a:cubicBezTo>
                      <a:pt x="280" y="931"/>
                      <a:pt x="201" y="958"/>
                      <a:pt x="152" y="976"/>
                    </a:cubicBezTo>
                    <a:cubicBezTo>
                      <a:pt x="103" y="994"/>
                      <a:pt x="77" y="996"/>
                      <a:pt x="52" y="1000"/>
                    </a:cubicBezTo>
                    <a:cubicBezTo>
                      <a:pt x="27" y="1004"/>
                      <a:pt x="11" y="1000"/>
                      <a:pt x="0" y="10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80" name="Freeform 7"/>
              <p:cNvSpPr>
                <a:spLocks/>
              </p:cNvSpPr>
              <p:nvPr/>
            </p:nvSpPr>
            <p:spPr bwMode="auto">
              <a:xfrm>
                <a:off x="4032" y="1440"/>
                <a:ext cx="1026" cy="1004"/>
              </a:xfrm>
              <a:custGeom>
                <a:avLst/>
                <a:gdLst>
                  <a:gd name="T0" fmla="*/ 1026 w 1026"/>
                  <a:gd name="T1" fmla="*/ 0 h 1004"/>
                  <a:gd name="T2" fmla="*/ 870 w 1026"/>
                  <a:gd name="T3" fmla="*/ 294 h 1004"/>
                  <a:gd name="T4" fmla="*/ 695 w 1026"/>
                  <a:gd name="T5" fmla="*/ 553 h 1004"/>
                  <a:gd name="T6" fmla="*/ 536 w 1026"/>
                  <a:gd name="T7" fmla="*/ 732 h 1004"/>
                  <a:gd name="T8" fmla="*/ 344 w 1026"/>
                  <a:gd name="T9" fmla="*/ 890 h 1004"/>
                  <a:gd name="T10" fmla="*/ 152 w 1026"/>
                  <a:gd name="T11" fmla="*/ 976 h 1004"/>
                  <a:gd name="T12" fmla="*/ 52 w 1026"/>
                  <a:gd name="T13" fmla="*/ 1000 h 1004"/>
                  <a:gd name="T14" fmla="*/ 0 w 1026"/>
                  <a:gd name="T15" fmla="*/ 1000 h 1004"/>
                  <a:gd name="T16" fmla="*/ 0 60000 65536"/>
                  <a:gd name="T17" fmla="*/ 0 60000 65536"/>
                  <a:gd name="T18" fmla="*/ 0 60000 65536"/>
                  <a:gd name="T19" fmla="*/ 0 60000 65536"/>
                  <a:gd name="T20" fmla="*/ 0 60000 65536"/>
                  <a:gd name="T21" fmla="*/ 0 60000 65536"/>
                  <a:gd name="T22" fmla="*/ 0 60000 65536"/>
                  <a:gd name="T23" fmla="*/ 0 60000 65536"/>
                  <a:gd name="T24" fmla="*/ 0 w 1026"/>
                  <a:gd name="T25" fmla="*/ 0 h 1004"/>
                  <a:gd name="T26" fmla="*/ 1026 w 1026"/>
                  <a:gd name="T27" fmla="*/ 1004 h 10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6" h="1004">
                    <a:moveTo>
                      <a:pt x="1026" y="0"/>
                    </a:moveTo>
                    <a:cubicBezTo>
                      <a:pt x="1000" y="49"/>
                      <a:pt x="925" y="202"/>
                      <a:pt x="870" y="294"/>
                    </a:cubicBezTo>
                    <a:cubicBezTo>
                      <a:pt x="815" y="386"/>
                      <a:pt x="751" y="480"/>
                      <a:pt x="695" y="553"/>
                    </a:cubicBezTo>
                    <a:cubicBezTo>
                      <a:pt x="639" y="626"/>
                      <a:pt x="595" y="676"/>
                      <a:pt x="536" y="732"/>
                    </a:cubicBezTo>
                    <a:cubicBezTo>
                      <a:pt x="477" y="788"/>
                      <a:pt x="408" y="849"/>
                      <a:pt x="344" y="890"/>
                    </a:cubicBezTo>
                    <a:cubicBezTo>
                      <a:pt x="280" y="931"/>
                      <a:pt x="201" y="958"/>
                      <a:pt x="152" y="976"/>
                    </a:cubicBezTo>
                    <a:cubicBezTo>
                      <a:pt x="103" y="994"/>
                      <a:pt x="77" y="996"/>
                      <a:pt x="52" y="1000"/>
                    </a:cubicBezTo>
                    <a:cubicBezTo>
                      <a:pt x="27" y="1004"/>
                      <a:pt x="11" y="1000"/>
                      <a:pt x="0" y="10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sp>
          <p:nvSpPr>
            <p:cNvPr id="28771" name="Oval 8"/>
            <p:cNvSpPr>
              <a:spLocks noChangeArrowheads="1"/>
            </p:cNvSpPr>
            <p:nvPr/>
          </p:nvSpPr>
          <p:spPr bwMode="auto">
            <a:xfrm>
              <a:off x="4415" y="1158"/>
              <a:ext cx="190" cy="183"/>
            </a:xfrm>
            <a:prstGeom prst="ellipse">
              <a:avLst/>
            </a:prstGeom>
            <a:solidFill>
              <a:srgbClr val="7030A0"/>
            </a:solidFill>
            <a:ln w="28575">
              <a:noFill/>
              <a:round/>
              <a:headEnd/>
              <a:tailEnd/>
            </a:ln>
            <a:extLst/>
          </p:spPr>
          <p:txBody>
            <a:bodyPr wrap="none" anchor="ctr"/>
            <a:lstStyle/>
            <a:p>
              <a:pPr eaLnBrk="1" hangingPunct="1"/>
              <a:endParaRPr lang="en-US">
                <a:solidFill>
                  <a:srgbClr val="000000"/>
                </a:solidFill>
                <a:latin typeface="Arial" pitchFamily="34" charset="0"/>
              </a:endParaRPr>
            </a:p>
          </p:txBody>
        </p:sp>
        <p:sp>
          <p:nvSpPr>
            <p:cNvPr id="28772" name="Oval 9"/>
            <p:cNvSpPr>
              <a:spLocks noChangeArrowheads="1"/>
            </p:cNvSpPr>
            <p:nvPr/>
          </p:nvSpPr>
          <p:spPr bwMode="auto">
            <a:xfrm>
              <a:off x="4807" y="1151"/>
              <a:ext cx="190" cy="183"/>
            </a:xfrm>
            <a:prstGeom prst="ellipse">
              <a:avLst/>
            </a:prstGeom>
            <a:solidFill>
              <a:srgbClr val="C00000"/>
            </a:solidFill>
            <a:ln w="28575">
              <a:noFill/>
              <a:round/>
              <a:headEnd/>
              <a:tailEnd/>
            </a:ln>
            <a:extLst/>
          </p:spPr>
          <p:txBody>
            <a:bodyPr wrap="none" anchor="ctr"/>
            <a:lstStyle/>
            <a:p>
              <a:pPr eaLnBrk="1" hangingPunct="1"/>
              <a:endParaRPr lang="en-US">
                <a:solidFill>
                  <a:srgbClr val="000000"/>
                </a:solidFill>
                <a:latin typeface="Arial" pitchFamily="34" charset="0"/>
              </a:endParaRPr>
            </a:p>
          </p:txBody>
        </p:sp>
        <p:sp>
          <p:nvSpPr>
            <p:cNvPr id="28773" name="Freeform 10"/>
            <p:cNvSpPr>
              <a:spLocks/>
            </p:cNvSpPr>
            <p:nvPr/>
          </p:nvSpPr>
          <p:spPr bwMode="auto">
            <a:xfrm>
              <a:off x="4608" y="1152"/>
              <a:ext cx="192" cy="48"/>
            </a:xfrm>
            <a:custGeom>
              <a:avLst/>
              <a:gdLst>
                <a:gd name="T0" fmla="*/ 0 w 288"/>
                <a:gd name="T1" fmla="*/ 48 h 48"/>
                <a:gd name="T2" fmla="*/ 19 w 288"/>
                <a:gd name="T3" fmla="*/ 0 h 48"/>
                <a:gd name="T4" fmla="*/ 38 w 288"/>
                <a:gd name="T5" fmla="*/ 48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48"/>
                  </a:moveTo>
                  <a:cubicBezTo>
                    <a:pt x="48" y="24"/>
                    <a:pt x="96" y="0"/>
                    <a:pt x="144" y="0"/>
                  </a:cubicBezTo>
                  <a:cubicBezTo>
                    <a:pt x="192" y="0"/>
                    <a:pt x="240" y="24"/>
                    <a:pt x="288"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74" name="Freeform 11"/>
            <p:cNvSpPr>
              <a:spLocks/>
            </p:cNvSpPr>
            <p:nvPr/>
          </p:nvSpPr>
          <p:spPr bwMode="auto">
            <a:xfrm flipV="1">
              <a:off x="4608" y="1335"/>
              <a:ext cx="192" cy="48"/>
            </a:xfrm>
            <a:custGeom>
              <a:avLst/>
              <a:gdLst>
                <a:gd name="T0" fmla="*/ 0 w 288"/>
                <a:gd name="T1" fmla="*/ 48 h 48"/>
                <a:gd name="T2" fmla="*/ 19 w 288"/>
                <a:gd name="T3" fmla="*/ 0 h 48"/>
                <a:gd name="T4" fmla="*/ 38 w 288"/>
                <a:gd name="T5" fmla="*/ 48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48"/>
                  </a:moveTo>
                  <a:cubicBezTo>
                    <a:pt x="48" y="24"/>
                    <a:pt x="96" y="0"/>
                    <a:pt x="144" y="0"/>
                  </a:cubicBezTo>
                  <a:cubicBezTo>
                    <a:pt x="192" y="0"/>
                    <a:pt x="240" y="24"/>
                    <a:pt x="288"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75" name="Freeform 12"/>
            <p:cNvSpPr>
              <a:spLocks/>
            </p:cNvSpPr>
            <p:nvPr/>
          </p:nvSpPr>
          <p:spPr bwMode="auto">
            <a:xfrm rot="-956723">
              <a:off x="4629" y="1279"/>
              <a:ext cx="149" cy="56"/>
            </a:xfrm>
            <a:custGeom>
              <a:avLst/>
              <a:gdLst>
                <a:gd name="T0" fmla="*/ 0 w 192"/>
                <a:gd name="T1" fmla="*/ 0 h 56"/>
                <a:gd name="T2" fmla="*/ 27 w 192"/>
                <a:gd name="T3" fmla="*/ 48 h 56"/>
                <a:gd name="T4" fmla="*/ 54 w 192"/>
                <a:gd name="T5" fmla="*/ 48 h 56"/>
                <a:gd name="T6" fmla="*/ 0 60000 65536"/>
                <a:gd name="T7" fmla="*/ 0 60000 65536"/>
                <a:gd name="T8" fmla="*/ 0 60000 65536"/>
                <a:gd name="T9" fmla="*/ 0 w 192"/>
                <a:gd name="T10" fmla="*/ 0 h 56"/>
                <a:gd name="T11" fmla="*/ 192 w 192"/>
                <a:gd name="T12" fmla="*/ 56 h 56"/>
              </a:gdLst>
              <a:ahLst/>
              <a:cxnLst>
                <a:cxn ang="T6">
                  <a:pos x="T0" y="T1"/>
                </a:cxn>
                <a:cxn ang="T7">
                  <a:pos x="T2" y="T3"/>
                </a:cxn>
                <a:cxn ang="T8">
                  <a:pos x="T4" y="T5"/>
                </a:cxn>
              </a:cxnLst>
              <a:rect l="T9" t="T10" r="T11" b="T12"/>
              <a:pathLst>
                <a:path w="192" h="56">
                  <a:moveTo>
                    <a:pt x="0" y="0"/>
                  </a:moveTo>
                  <a:cubicBezTo>
                    <a:pt x="32" y="20"/>
                    <a:pt x="64" y="40"/>
                    <a:pt x="96" y="48"/>
                  </a:cubicBezTo>
                  <a:cubicBezTo>
                    <a:pt x="128" y="56"/>
                    <a:pt x="176" y="48"/>
                    <a:pt x="192"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76" name="Freeform 13"/>
            <p:cNvSpPr>
              <a:spLocks/>
            </p:cNvSpPr>
            <p:nvPr/>
          </p:nvSpPr>
          <p:spPr bwMode="auto">
            <a:xfrm rot="9711818">
              <a:off x="4626" y="1208"/>
              <a:ext cx="149" cy="56"/>
            </a:xfrm>
            <a:custGeom>
              <a:avLst/>
              <a:gdLst>
                <a:gd name="T0" fmla="*/ 0 w 192"/>
                <a:gd name="T1" fmla="*/ 0 h 56"/>
                <a:gd name="T2" fmla="*/ 27 w 192"/>
                <a:gd name="T3" fmla="*/ 48 h 56"/>
                <a:gd name="T4" fmla="*/ 54 w 192"/>
                <a:gd name="T5" fmla="*/ 48 h 56"/>
                <a:gd name="T6" fmla="*/ 0 60000 65536"/>
                <a:gd name="T7" fmla="*/ 0 60000 65536"/>
                <a:gd name="T8" fmla="*/ 0 60000 65536"/>
                <a:gd name="T9" fmla="*/ 0 w 192"/>
                <a:gd name="T10" fmla="*/ 0 h 56"/>
                <a:gd name="T11" fmla="*/ 192 w 192"/>
                <a:gd name="T12" fmla="*/ 56 h 56"/>
              </a:gdLst>
              <a:ahLst/>
              <a:cxnLst>
                <a:cxn ang="T6">
                  <a:pos x="T0" y="T1"/>
                </a:cxn>
                <a:cxn ang="T7">
                  <a:pos x="T2" y="T3"/>
                </a:cxn>
                <a:cxn ang="T8">
                  <a:pos x="T4" y="T5"/>
                </a:cxn>
              </a:cxnLst>
              <a:rect l="T9" t="T10" r="T11" b="T12"/>
              <a:pathLst>
                <a:path w="192" h="56">
                  <a:moveTo>
                    <a:pt x="0" y="0"/>
                  </a:moveTo>
                  <a:cubicBezTo>
                    <a:pt x="32" y="20"/>
                    <a:pt x="64" y="40"/>
                    <a:pt x="96" y="48"/>
                  </a:cubicBezTo>
                  <a:cubicBezTo>
                    <a:pt x="128" y="56"/>
                    <a:pt x="176" y="48"/>
                    <a:pt x="192"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77" name="Text Box 14"/>
            <p:cNvSpPr txBox="1">
              <a:spLocks noChangeArrowheads="1"/>
            </p:cNvSpPr>
            <p:nvPr/>
          </p:nvSpPr>
          <p:spPr bwMode="auto">
            <a:xfrm>
              <a:off x="4368" y="437"/>
              <a:ext cx="70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1600" smtClean="0">
                  <a:solidFill>
                    <a:srgbClr val="000000"/>
                  </a:solidFill>
                </a:rPr>
                <a:t>Coulomb</a:t>
              </a:r>
            </a:p>
            <a:p>
              <a:pPr algn="ctr" eaLnBrk="1" hangingPunct="1"/>
              <a:r>
                <a:rPr lang="en-US" sz="1600" smtClean="0">
                  <a:solidFill>
                    <a:srgbClr val="000000"/>
                  </a:solidFill>
                </a:rPr>
                <a:t>interaction</a:t>
              </a:r>
            </a:p>
          </p:txBody>
        </p:sp>
        <p:sp>
          <p:nvSpPr>
            <p:cNvPr id="28778" name="Line 15"/>
            <p:cNvSpPr>
              <a:spLocks noChangeShapeType="1"/>
            </p:cNvSpPr>
            <p:nvPr/>
          </p:nvSpPr>
          <p:spPr bwMode="auto">
            <a:xfrm flipH="1">
              <a:off x="4752" y="864"/>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grpSp>
      <p:sp>
        <p:nvSpPr>
          <p:cNvPr id="28678" name="Line 47"/>
          <p:cNvSpPr>
            <a:spLocks noChangeShapeType="1"/>
          </p:cNvSpPr>
          <p:nvPr/>
        </p:nvSpPr>
        <p:spPr bwMode="auto">
          <a:xfrm>
            <a:off x="2223791" y="2224808"/>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000000"/>
              </a:solidFill>
              <a:latin typeface="Arial" pitchFamily="34" charset="0"/>
            </a:endParaRPr>
          </a:p>
        </p:txBody>
      </p:sp>
      <p:sp>
        <p:nvSpPr>
          <p:cNvPr id="28720" name="Rectangle 65"/>
          <p:cNvSpPr>
            <a:spLocks noChangeArrowheads="1"/>
          </p:cNvSpPr>
          <p:nvPr/>
        </p:nvSpPr>
        <p:spPr bwMode="auto">
          <a:xfrm>
            <a:off x="2427151" y="3333940"/>
            <a:ext cx="392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2200" b="1" dirty="0">
                <a:solidFill>
                  <a:srgbClr val="7030A0"/>
                </a:solidFill>
                <a:latin typeface="Arial" pitchFamily="34" charset="0"/>
              </a:rPr>
              <a:t>Al</a:t>
            </a:r>
            <a:r>
              <a:rPr lang="en-US" sz="2200" b="1" baseline="30000" dirty="0">
                <a:solidFill>
                  <a:srgbClr val="7030A0"/>
                </a:solidFill>
                <a:latin typeface="Arial" pitchFamily="34" charset="0"/>
              </a:rPr>
              <a:t>+</a:t>
            </a:r>
            <a:endParaRPr lang="en-US" sz="1200" b="1" baseline="30000" dirty="0">
              <a:solidFill>
                <a:srgbClr val="7030A0"/>
              </a:solidFill>
              <a:latin typeface="Arial" pitchFamily="34" charset="0"/>
            </a:endParaRPr>
          </a:p>
        </p:txBody>
      </p:sp>
      <p:grpSp>
        <p:nvGrpSpPr>
          <p:cNvPr id="12" name="Group 11"/>
          <p:cNvGrpSpPr/>
          <p:nvPr/>
        </p:nvGrpSpPr>
        <p:grpSpPr>
          <a:xfrm>
            <a:off x="1760241" y="4690196"/>
            <a:ext cx="1039812" cy="366713"/>
            <a:chOff x="1760241" y="4555721"/>
            <a:chExt cx="1039812" cy="366713"/>
          </a:xfrm>
        </p:grpSpPr>
        <p:sp>
          <p:nvSpPr>
            <p:cNvPr id="28721" name="Line 66"/>
            <p:cNvSpPr>
              <a:spLocks noChangeShapeType="1"/>
            </p:cNvSpPr>
            <p:nvPr/>
          </p:nvSpPr>
          <p:spPr bwMode="auto">
            <a:xfrm>
              <a:off x="2190453" y="4757333"/>
              <a:ext cx="609600" cy="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sp>
          <p:nvSpPr>
            <p:cNvPr id="28727" name="Text Box 72"/>
            <p:cNvSpPr txBox="1">
              <a:spLocks noChangeArrowheads="1"/>
            </p:cNvSpPr>
            <p:nvPr/>
          </p:nvSpPr>
          <p:spPr bwMode="auto">
            <a:xfrm>
              <a:off x="1760241" y="4555721"/>
              <a:ext cx="504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800" baseline="30000" smtClean="0">
                  <a:solidFill>
                    <a:srgbClr val="000000"/>
                  </a:solidFill>
                </a:rPr>
                <a:t>1</a:t>
              </a:r>
              <a:r>
                <a:rPr lang="en-US" sz="1800" smtClean="0">
                  <a:solidFill>
                    <a:srgbClr val="000000"/>
                  </a:solidFill>
                </a:rPr>
                <a:t>S</a:t>
              </a:r>
              <a:r>
                <a:rPr lang="en-US" sz="1800" baseline="-25000" smtClean="0">
                  <a:solidFill>
                    <a:srgbClr val="000000"/>
                  </a:solidFill>
                </a:rPr>
                <a:t>0</a:t>
              </a:r>
              <a:endParaRPr lang="en-US" sz="1800" baseline="30000" smtClean="0">
                <a:solidFill>
                  <a:srgbClr val="000000"/>
                </a:solidFill>
              </a:endParaRPr>
            </a:p>
          </p:txBody>
        </p:sp>
      </p:grpSp>
      <p:grpSp>
        <p:nvGrpSpPr>
          <p:cNvPr id="14" name="Group 13"/>
          <p:cNvGrpSpPr/>
          <p:nvPr/>
        </p:nvGrpSpPr>
        <p:grpSpPr>
          <a:xfrm>
            <a:off x="2223791" y="2820860"/>
            <a:ext cx="1077913" cy="366713"/>
            <a:chOff x="1733253" y="2699933"/>
            <a:chExt cx="1077913" cy="366713"/>
          </a:xfrm>
        </p:grpSpPr>
        <p:sp>
          <p:nvSpPr>
            <p:cNvPr id="28722" name="Line 67"/>
            <p:cNvSpPr>
              <a:spLocks noChangeShapeType="1"/>
            </p:cNvSpPr>
            <p:nvPr/>
          </p:nvSpPr>
          <p:spPr bwMode="auto">
            <a:xfrm>
              <a:off x="2190453" y="2928533"/>
              <a:ext cx="609600" cy="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pic>
          <p:nvPicPr>
            <p:cNvPr id="28725" name="Picture 70" descr="TP_tmp"/>
            <p:cNvPicPr>
              <a:picLocks noChangeAspect="1" noChangeArrowheads="1"/>
            </p:cNvPicPr>
            <p:nvPr>
              <p:custDataLst>
                <p:tags r:id="rId2"/>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6953" y="2734858"/>
              <a:ext cx="6842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8728" name="Text Box 73"/>
            <p:cNvSpPr txBox="1">
              <a:spLocks noChangeArrowheads="1"/>
            </p:cNvSpPr>
            <p:nvPr/>
          </p:nvSpPr>
          <p:spPr bwMode="auto">
            <a:xfrm>
              <a:off x="1733253" y="2699933"/>
              <a:ext cx="504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800" baseline="30000" smtClean="0">
                  <a:solidFill>
                    <a:srgbClr val="000000"/>
                  </a:solidFill>
                </a:rPr>
                <a:t>3</a:t>
              </a:r>
              <a:r>
                <a:rPr lang="en-US" sz="1800" smtClean="0">
                  <a:solidFill>
                    <a:srgbClr val="000000"/>
                  </a:solidFill>
                </a:rPr>
                <a:t>P</a:t>
              </a:r>
              <a:r>
                <a:rPr lang="en-US" sz="1800" baseline="-25000" smtClean="0">
                  <a:solidFill>
                    <a:srgbClr val="000000"/>
                  </a:solidFill>
                </a:rPr>
                <a:t>0</a:t>
              </a:r>
              <a:endParaRPr lang="en-US" sz="1800" baseline="30000" smtClean="0">
                <a:solidFill>
                  <a:srgbClr val="000000"/>
                </a:solidFill>
              </a:endParaRPr>
            </a:p>
          </p:txBody>
        </p:sp>
      </p:grpSp>
      <p:grpSp>
        <p:nvGrpSpPr>
          <p:cNvPr id="17" name="Group 74"/>
          <p:cNvGrpSpPr>
            <a:grpSpLocks/>
          </p:cNvGrpSpPr>
          <p:nvPr/>
        </p:nvGrpSpPr>
        <p:grpSpPr bwMode="auto">
          <a:xfrm>
            <a:off x="361653" y="1615208"/>
            <a:ext cx="1981200" cy="3344863"/>
            <a:chOff x="192" y="816"/>
            <a:chExt cx="1248" cy="2107"/>
          </a:xfrm>
        </p:grpSpPr>
        <p:sp>
          <p:nvSpPr>
            <p:cNvPr id="28691" name="Line 75"/>
            <p:cNvSpPr>
              <a:spLocks noChangeShapeType="1"/>
            </p:cNvSpPr>
            <p:nvPr/>
          </p:nvSpPr>
          <p:spPr bwMode="auto">
            <a:xfrm>
              <a:off x="528" y="960"/>
              <a:ext cx="384" cy="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sp>
          <p:nvSpPr>
            <p:cNvPr id="28692" name="Line 76"/>
            <p:cNvSpPr>
              <a:spLocks noChangeShapeType="1"/>
            </p:cNvSpPr>
            <p:nvPr/>
          </p:nvSpPr>
          <p:spPr bwMode="auto">
            <a:xfrm flipH="1" flipV="1">
              <a:off x="835" y="963"/>
              <a:ext cx="605" cy="191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grpSp>
          <p:nvGrpSpPr>
            <p:cNvPr id="28693" name="Group 77"/>
            <p:cNvGrpSpPr>
              <a:grpSpLocks/>
            </p:cNvGrpSpPr>
            <p:nvPr/>
          </p:nvGrpSpPr>
          <p:grpSpPr bwMode="auto">
            <a:xfrm rot="4292644">
              <a:off x="37" y="1867"/>
              <a:ext cx="2016" cy="96"/>
              <a:chOff x="960" y="1344"/>
              <a:chExt cx="2496" cy="144"/>
            </a:xfrm>
          </p:grpSpPr>
          <p:sp>
            <p:nvSpPr>
              <p:cNvPr id="28695" name="AutoShape 78"/>
              <p:cNvSpPr>
                <a:spLocks noChangeArrowheads="1"/>
              </p:cNvSpPr>
              <p:nvPr/>
            </p:nvSpPr>
            <p:spPr bwMode="auto">
              <a:xfrm rot="5400000">
                <a:off x="3288" y="1320"/>
                <a:ext cx="144" cy="192"/>
              </a:xfrm>
              <a:prstGeom prst="triangle">
                <a:avLst>
                  <a:gd name="adj" fmla="val 50000"/>
                </a:avLst>
              </a:prstGeom>
              <a:solidFill>
                <a:schemeClr val="tx2"/>
              </a:solidFill>
              <a:ln w="9525">
                <a:solidFill>
                  <a:schemeClr val="tx1"/>
                </a:solidFill>
                <a:miter lim="800000"/>
                <a:headEnd/>
                <a:tailEnd/>
              </a:ln>
            </p:spPr>
            <p:txBody>
              <a:bodyPr wrap="none" anchor="ctr"/>
              <a:lstStyle/>
              <a:p>
                <a:pPr eaLnBrk="1" hangingPunct="1"/>
                <a:endParaRPr lang="en-US">
                  <a:solidFill>
                    <a:srgbClr val="000000"/>
                  </a:solidFill>
                  <a:latin typeface="Arial" pitchFamily="34" charset="0"/>
                </a:endParaRPr>
              </a:p>
            </p:txBody>
          </p:sp>
          <p:grpSp>
            <p:nvGrpSpPr>
              <p:cNvPr id="28696" name="Group 79"/>
              <p:cNvGrpSpPr>
                <a:grpSpLocks/>
              </p:cNvGrpSpPr>
              <p:nvPr/>
            </p:nvGrpSpPr>
            <p:grpSpPr bwMode="auto">
              <a:xfrm>
                <a:off x="2112" y="1344"/>
                <a:ext cx="288" cy="144"/>
                <a:chOff x="1200" y="1848"/>
                <a:chExt cx="288" cy="144"/>
              </a:xfrm>
            </p:grpSpPr>
            <p:sp>
              <p:nvSpPr>
                <p:cNvPr id="28718" name="Freeform 80"/>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19" name="Freeform 81"/>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697" name="Group 82"/>
              <p:cNvGrpSpPr>
                <a:grpSpLocks/>
              </p:cNvGrpSpPr>
              <p:nvPr/>
            </p:nvGrpSpPr>
            <p:grpSpPr bwMode="auto">
              <a:xfrm>
                <a:off x="2400" y="1344"/>
                <a:ext cx="288" cy="144"/>
                <a:chOff x="1488" y="1848"/>
                <a:chExt cx="288" cy="144"/>
              </a:xfrm>
            </p:grpSpPr>
            <p:sp>
              <p:nvSpPr>
                <p:cNvPr id="28716" name="Freeform 83"/>
                <p:cNvSpPr>
                  <a:spLocks/>
                </p:cNvSpPr>
                <p:nvPr/>
              </p:nvSpPr>
              <p:spPr bwMode="auto">
                <a:xfrm>
                  <a:off x="1488"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17" name="Freeform 84"/>
                <p:cNvSpPr>
                  <a:spLocks/>
                </p:cNvSpPr>
                <p:nvPr/>
              </p:nvSpPr>
              <p:spPr bwMode="auto">
                <a:xfrm rot="10800000">
                  <a:off x="1632"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698" name="Group 85"/>
              <p:cNvGrpSpPr>
                <a:grpSpLocks/>
              </p:cNvGrpSpPr>
              <p:nvPr/>
            </p:nvGrpSpPr>
            <p:grpSpPr bwMode="auto">
              <a:xfrm>
                <a:off x="2688" y="1344"/>
                <a:ext cx="288" cy="144"/>
                <a:chOff x="1776" y="1848"/>
                <a:chExt cx="288" cy="144"/>
              </a:xfrm>
            </p:grpSpPr>
            <p:sp>
              <p:nvSpPr>
                <p:cNvPr id="28714" name="Freeform 86"/>
                <p:cNvSpPr>
                  <a:spLocks/>
                </p:cNvSpPr>
                <p:nvPr/>
              </p:nvSpPr>
              <p:spPr bwMode="auto">
                <a:xfrm>
                  <a:off x="1776"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15" name="Freeform 87"/>
                <p:cNvSpPr>
                  <a:spLocks/>
                </p:cNvSpPr>
                <p:nvPr/>
              </p:nvSpPr>
              <p:spPr bwMode="auto">
                <a:xfrm rot="10800000">
                  <a:off x="1920"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699" name="Group 88"/>
              <p:cNvGrpSpPr>
                <a:grpSpLocks/>
              </p:cNvGrpSpPr>
              <p:nvPr/>
            </p:nvGrpSpPr>
            <p:grpSpPr bwMode="auto">
              <a:xfrm>
                <a:off x="2976" y="1344"/>
                <a:ext cx="288" cy="144"/>
                <a:chOff x="2064" y="1848"/>
                <a:chExt cx="288" cy="144"/>
              </a:xfrm>
            </p:grpSpPr>
            <p:sp>
              <p:nvSpPr>
                <p:cNvPr id="28712" name="Freeform 89"/>
                <p:cNvSpPr>
                  <a:spLocks/>
                </p:cNvSpPr>
                <p:nvPr/>
              </p:nvSpPr>
              <p:spPr bwMode="auto">
                <a:xfrm>
                  <a:off x="2064"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13" name="Freeform 90"/>
                <p:cNvSpPr>
                  <a:spLocks/>
                </p:cNvSpPr>
                <p:nvPr/>
              </p:nvSpPr>
              <p:spPr bwMode="auto">
                <a:xfrm rot="10800000">
                  <a:off x="2208"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00" name="Group 91"/>
              <p:cNvGrpSpPr>
                <a:grpSpLocks/>
              </p:cNvGrpSpPr>
              <p:nvPr/>
            </p:nvGrpSpPr>
            <p:grpSpPr bwMode="auto">
              <a:xfrm>
                <a:off x="1824" y="1344"/>
                <a:ext cx="288" cy="144"/>
                <a:chOff x="1200" y="1848"/>
                <a:chExt cx="288" cy="144"/>
              </a:xfrm>
            </p:grpSpPr>
            <p:sp>
              <p:nvSpPr>
                <p:cNvPr id="28710" name="Freeform 92"/>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11" name="Freeform 93"/>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01" name="Group 94"/>
              <p:cNvGrpSpPr>
                <a:grpSpLocks/>
              </p:cNvGrpSpPr>
              <p:nvPr/>
            </p:nvGrpSpPr>
            <p:grpSpPr bwMode="auto">
              <a:xfrm>
                <a:off x="960" y="1344"/>
                <a:ext cx="288" cy="144"/>
                <a:chOff x="1200" y="1848"/>
                <a:chExt cx="288" cy="144"/>
              </a:xfrm>
            </p:grpSpPr>
            <p:sp>
              <p:nvSpPr>
                <p:cNvPr id="28708" name="Freeform 95"/>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09" name="Freeform 96"/>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02" name="Group 97"/>
              <p:cNvGrpSpPr>
                <a:grpSpLocks/>
              </p:cNvGrpSpPr>
              <p:nvPr/>
            </p:nvGrpSpPr>
            <p:grpSpPr bwMode="auto">
              <a:xfrm>
                <a:off x="1248" y="1344"/>
                <a:ext cx="288" cy="144"/>
                <a:chOff x="1200" y="1848"/>
                <a:chExt cx="288" cy="144"/>
              </a:xfrm>
            </p:grpSpPr>
            <p:sp>
              <p:nvSpPr>
                <p:cNvPr id="28706" name="Freeform 98"/>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07" name="Freeform 99"/>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03" name="Group 100"/>
              <p:cNvGrpSpPr>
                <a:grpSpLocks/>
              </p:cNvGrpSpPr>
              <p:nvPr/>
            </p:nvGrpSpPr>
            <p:grpSpPr bwMode="auto">
              <a:xfrm>
                <a:off x="1536" y="1344"/>
                <a:ext cx="288" cy="144"/>
                <a:chOff x="1200" y="1848"/>
                <a:chExt cx="288" cy="144"/>
              </a:xfrm>
            </p:grpSpPr>
            <p:sp>
              <p:nvSpPr>
                <p:cNvPr id="28704" name="Freeform 101"/>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05" name="Freeform 102"/>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sp>
          <p:nvSpPr>
            <p:cNvPr id="28694" name="Text Box 103"/>
            <p:cNvSpPr txBox="1">
              <a:spLocks noChangeArrowheads="1"/>
            </p:cNvSpPr>
            <p:nvPr/>
          </p:nvSpPr>
          <p:spPr bwMode="auto">
            <a:xfrm>
              <a:off x="192" y="816"/>
              <a:ext cx="3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800" baseline="30000" smtClean="0">
                  <a:solidFill>
                    <a:srgbClr val="000000"/>
                  </a:solidFill>
                </a:rPr>
                <a:t>1</a:t>
              </a:r>
              <a:r>
                <a:rPr lang="en-US" sz="1800" smtClean="0">
                  <a:solidFill>
                    <a:srgbClr val="000000"/>
                  </a:solidFill>
                </a:rPr>
                <a:t>P</a:t>
              </a:r>
              <a:r>
                <a:rPr lang="en-US" sz="1800" baseline="-25000" smtClean="0">
                  <a:solidFill>
                    <a:srgbClr val="000000"/>
                  </a:solidFill>
                </a:rPr>
                <a:t>1</a:t>
              </a:r>
              <a:endParaRPr lang="en-US" sz="1800" baseline="30000" smtClean="0">
                <a:solidFill>
                  <a:srgbClr val="000000"/>
                </a:solidFill>
              </a:endParaRPr>
            </a:p>
          </p:txBody>
        </p:sp>
      </p:grpSp>
      <p:grpSp>
        <p:nvGrpSpPr>
          <p:cNvPr id="27" name="Group 104"/>
          <p:cNvGrpSpPr>
            <a:grpSpLocks/>
          </p:cNvGrpSpPr>
          <p:nvPr/>
        </p:nvGrpSpPr>
        <p:grpSpPr bwMode="auto">
          <a:xfrm>
            <a:off x="431503" y="3291608"/>
            <a:ext cx="1682750" cy="644525"/>
            <a:chOff x="236" y="1872"/>
            <a:chExt cx="1060" cy="406"/>
          </a:xfrm>
        </p:grpSpPr>
        <p:grpSp>
          <p:nvGrpSpPr>
            <p:cNvPr id="28687" name="Group 105"/>
            <p:cNvGrpSpPr>
              <a:grpSpLocks/>
            </p:cNvGrpSpPr>
            <p:nvPr/>
          </p:nvGrpSpPr>
          <p:grpSpPr bwMode="auto">
            <a:xfrm>
              <a:off x="960" y="1872"/>
              <a:ext cx="336" cy="336"/>
              <a:chOff x="3744" y="3360"/>
              <a:chExt cx="336" cy="336"/>
            </a:xfrm>
          </p:grpSpPr>
          <p:sp>
            <p:nvSpPr>
              <p:cNvPr id="28689" name="Oval 106"/>
              <p:cNvSpPr>
                <a:spLocks noChangeArrowheads="1"/>
              </p:cNvSpPr>
              <p:nvPr/>
            </p:nvSpPr>
            <p:spPr bwMode="auto">
              <a:xfrm>
                <a:off x="3744" y="3360"/>
                <a:ext cx="336" cy="336"/>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latin typeface="Arial" pitchFamily="34" charset="0"/>
                </a:endParaRPr>
              </a:p>
            </p:txBody>
          </p:sp>
          <p:sp>
            <p:nvSpPr>
              <p:cNvPr id="28690" name="Line 107"/>
              <p:cNvSpPr>
                <a:spLocks noChangeShapeType="1"/>
              </p:cNvSpPr>
              <p:nvPr/>
            </p:nvSpPr>
            <p:spPr bwMode="auto">
              <a:xfrm flipH="1">
                <a:off x="3822" y="3402"/>
                <a:ext cx="192" cy="26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grpSp>
        <p:sp>
          <p:nvSpPr>
            <p:cNvPr id="28688" name="Text Box 108"/>
            <p:cNvSpPr txBox="1">
              <a:spLocks noChangeArrowheads="1"/>
            </p:cNvSpPr>
            <p:nvPr/>
          </p:nvSpPr>
          <p:spPr bwMode="auto">
            <a:xfrm>
              <a:off x="236" y="2066"/>
              <a:ext cx="760" cy="2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600" smtClean="0">
                  <a:solidFill>
                    <a:srgbClr val="000000"/>
                  </a:solidFill>
                  <a:sym typeface="Symbol" pitchFamily="18" charset="2"/>
                </a:rPr>
                <a:t></a:t>
              </a:r>
              <a:r>
                <a:rPr lang="en-US" sz="1600" smtClean="0">
                  <a:solidFill>
                    <a:srgbClr val="000000"/>
                  </a:solidFill>
                </a:rPr>
                <a:t> = 167 nm</a:t>
              </a:r>
            </a:p>
          </p:txBody>
        </p:sp>
      </p:grpSp>
      <p:sp>
        <p:nvSpPr>
          <p:cNvPr id="110" name="Freeform 105"/>
          <p:cNvSpPr>
            <a:spLocks/>
          </p:cNvSpPr>
          <p:nvPr/>
        </p:nvSpPr>
        <p:spPr bwMode="auto">
          <a:xfrm>
            <a:off x="3333453" y="5120408"/>
            <a:ext cx="1905000" cy="393700"/>
          </a:xfrm>
          <a:custGeom>
            <a:avLst/>
            <a:gdLst>
              <a:gd name="T0" fmla="*/ 0 w 1200"/>
              <a:gd name="T1" fmla="*/ 2147483647 h 248"/>
              <a:gd name="T2" fmla="*/ 2147483647 w 1200"/>
              <a:gd name="T3" fmla="*/ 2147483647 h 248"/>
              <a:gd name="T4" fmla="*/ 2147483647 w 1200"/>
              <a:gd name="T5" fmla="*/ 0 h 248"/>
              <a:gd name="T6" fmla="*/ 0 60000 65536"/>
              <a:gd name="T7" fmla="*/ 0 60000 65536"/>
              <a:gd name="T8" fmla="*/ 0 60000 65536"/>
              <a:gd name="T9" fmla="*/ 0 w 1200"/>
              <a:gd name="T10" fmla="*/ 0 h 248"/>
              <a:gd name="T11" fmla="*/ 1200 w 1200"/>
              <a:gd name="T12" fmla="*/ 248 h 248"/>
            </a:gdLst>
            <a:ahLst/>
            <a:cxnLst>
              <a:cxn ang="T6">
                <a:pos x="T0" y="T1"/>
              </a:cxn>
              <a:cxn ang="T7">
                <a:pos x="T2" y="T3"/>
              </a:cxn>
              <a:cxn ang="T8">
                <a:pos x="T4" y="T5"/>
              </a:cxn>
            </a:cxnLst>
            <a:rect l="T9" t="T10" r="T11" b="T12"/>
            <a:pathLst>
              <a:path w="1200" h="248">
                <a:moveTo>
                  <a:pt x="0" y="48"/>
                </a:moveTo>
                <a:cubicBezTo>
                  <a:pt x="140" y="148"/>
                  <a:pt x="280" y="248"/>
                  <a:pt x="480" y="240"/>
                </a:cubicBezTo>
                <a:cubicBezTo>
                  <a:pt x="680" y="232"/>
                  <a:pt x="940" y="116"/>
                  <a:pt x="1200" y="0"/>
                </a:cubicBezTo>
              </a:path>
            </a:pathLst>
          </a:custGeom>
          <a:noFill/>
          <a:ln w="2857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111" name="TextBox 110"/>
          <p:cNvSpPr txBox="1"/>
          <p:nvPr/>
        </p:nvSpPr>
        <p:spPr>
          <a:xfrm>
            <a:off x="5238453" y="6519446"/>
            <a:ext cx="3913332" cy="338554"/>
          </a:xfrm>
          <a:prstGeom prst="rect">
            <a:avLst/>
          </a:prstGeom>
          <a:noFill/>
        </p:spPr>
        <p:txBody>
          <a:bodyPr wrap="square" rtlCol="0">
            <a:spAutoFit/>
          </a:bodyPr>
          <a:lstStyle/>
          <a:p>
            <a:pPr algn="r" eaLnBrk="1" hangingPunct="1"/>
            <a:r>
              <a:rPr lang="en-US" sz="1600" dirty="0">
                <a:solidFill>
                  <a:srgbClr val="000000"/>
                </a:solidFill>
                <a:latin typeface="Times New Roman"/>
                <a:cs typeface="Arial" pitchFamily="34" charset="0"/>
              </a:rPr>
              <a:t>P. O. </a:t>
            </a:r>
            <a:r>
              <a:rPr lang="en-US" sz="1600" dirty="0" smtClean="0">
                <a:solidFill>
                  <a:srgbClr val="000000"/>
                </a:solidFill>
                <a:latin typeface="Times New Roman"/>
                <a:cs typeface="Arial" pitchFamily="34" charset="0"/>
              </a:rPr>
              <a:t>Schmidt et </a:t>
            </a:r>
            <a:r>
              <a:rPr lang="en-US" sz="1600" smtClean="0">
                <a:solidFill>
                  <a:srgbClr val="000000"/>
                </a:solidFill>
                <a:latin typeface="Times New Roman"/>
                <a:cs typeface="Arial" pitchFamily="34" charset="0"/>
              </a:rPr>
              <a:t>al., </a:t>
            </a:r>
            <a:r>
              <a:rPr lang="en-US" sz="1600" i="1" smtClean="0">
                <a:solidFill>
                  <a:srgbClr val="000000"/>
                </a:solidFill>
                <a:latin typeface="Times New Roman"/>
                <a:cs typeface="Arial" pitchFamily="34" charset="0"/>
              </a:rPr>
              <a:t>Science</a:t>
            </a:r>
            <a:r>
              <a:rPr lang="en-US" sz="1600" smtClean="0">
                <a:solidFill>
                  <a:srgbClr val="000000"/>
                </a:solidFill>
                <a:latin typeface="Times New Roman"/>
                <a:cs typeface="Arial" pitchFamily="34" charset="0"/>
              </a:rPr>
              <a:t> </a:t>
            </a:r>
            <a:r>
              <a:rPr lang="en-US" sz="1600" b="1" dirty="0">
                <a:solidFill>
                  <a:srgbClr val="000000"/>
                </a:solidFill>
                <a:latin typeface="Times New Roman"/>
                <a:cs typeface="Arial" pitchFamily="34" charset="0"/>
              </a:rPr>
              <a:t>309</a:t>
            </a:r>
            <a:r>
              <a:rPr lang="en-US" sz="1600" dirty="0">
                <a:solidFill>
                  <a:srgbClr val="000000"/>
                </a:solidFill>
                <a:latin typeface="Times New Roman"/>
                <a:cs typeface="Arial" pitchFamily="34" charset="0"/>
              </a:rPr>
              <a:t>, </a:t>
            </a:r>
            <a:r>
              <a:rPr lang="en-US" sz="1600" dirty="0" smtClean="0">
                <a:solidFill>
                  <a:srgbClr val="000000"/>
                </a:solidFill>
                <a:latin typeface="Times New Roman"/>
                <a:cs typeface="Arial" pitchFamily="34" charset="0"/>
              </a:rPr>
              <a:t>749 </a:t>
            </a:r>
            <a:r>
              <a:rPr lang="en-US" sz="1600" dirty="0">
                <a:solidFill>
                  <a:srgbClr val="000000"/>
                </a:solidFill>
                <a:latin typeface="Times New Roman"/>
                <a:cs typeface="Arial" pitchFamily="34" charset="0"/>
              </a:rPr>
              <a:t>(2005</a:t>
            </a:r>
            <a:r>
              <a:rPr lang="en-US" sz="1600" dirty="0" smtClean="0">
                <a:solidFill>
                  <a:srgbClr val="000000"/>
                </a:solidFill>
                <a:latin typeface="Times New Roman"/>
                <a:cs typeface="Arial" pitchFamily="34" charset="0"/>
              </a:rPr>
              <a:t>)</a:t>
            </a:r>
            <a:endParaRPr lang="en-US" sz="1600" dirty="0">
              <a:solidFill>
                <a:srgbClr val="000000"/>
              </a:solidFill>
              <a:latin typeface="Times New Roman"/>
              <a:cs typeface="Arial" pitchFamily="34" charset="0"/>
            </a:endParaRPr>
          </a:p>
        </p:txBody>
      </p:sp>
      <p:sp>
        <p:nvSpPr>
          <p:cNvPr id="4" name="TextBox 3"/>
          <p:cNvSpPr txBox="1"/>
          <p:nvPr/>
        </p:nvSpPr>
        <p:spPr>
          <a:xfrm>
            <a:off x="4027955" y="698192"/>
            <a:ext cx="4989571" cy="400110"/>
          </a:xfrm>
          <a:prstGeom prst="rect">
            <a:avLst/>
          </a:prstGeom>
          <a:noFill/>
        </p:spPr>
        <p:txBody>
          <a:bodyPr wrap="none" rtlCol="0">
            <a:spAutoFit/>
          </a:bodyPr>
          <a:lstStyle/>
          <a:p>
            <a:pPr algn="r"/>
            <a:r>
              <a:rPr lang="en-US" smtClean="0">
                <a:solidFill>
                  <a:srgbClr val="000000"/>
                </a:solidFill>
                <a:latin typeface="Calibri" panose="020F0502020204030204" pitchFamily="34" charset="0"/>
                <a:cs typeface="Arial" pitchFamily="34" charset="0"/>
              </a:rPr>
              <a:t>Till Rosenband, Dave Wineland (NIST-Boulder)</a:t>
            </a:r>
            <a:endParaRPr lang="en-US" dirty="0">
              <a:solidFill>
                <a:srgbClr val="000000"/>
              </a:solidFill>
              <a:latin typeface="Calibri" panose="020F0502020204030204" pitchFamily="34" charset="0"/>
              <a:cs typeface="Arial" pitchFamily="34" charset="0"/>
            </a:endParaRPr>
          </a:p>
        </p:txBody>
      </p:sp>
      <p:cxnSp>
        <p:nvCxnSpPr>
          <p:cNvPr id="16" name="Straight Arrow Connector 15"/>
          <p:cNvCxnSpPr/>
          <p:nvPr/>
        </p:nvCxnSpPr>
        <p:spPr>
          <a:xfrm flipH="1">
            <a:off x="2488967" y="3067968"/>
            <a:ext cx="519113" cy="1805584"/>
          </a:xfrm>
          <a:prstGeom prst="straightConnector1">
            <a:avLst/>
          </a:prstGeom>
          <a:ln w="19050">
            <a:solidFill>
              <a:srgbClr val="7030A0"/>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sp>
        <p:nvSpPr>
          <p:cNvPr id="113" name="Text Box 108"/>
          <p:cNvSpPr txBox="1">
            <a:spLocks noChangeArrowheads="1"/>
          </p:cNvSpPr>
          <p:nvPr/>
        </p:nvSpPr>
        <p:spPr bwMode="auto">
          <a:xfrm>
            <a:off x="2472053" y="3828469"/>
            <a:ext cx="1217000" cy="338554"/>
          </a:xfrm>
          <a:prstGeom prst="rect">
            <a:avLst/>
          </a:prstGeom>
          <a:solidFill>
            <a:srgbClr val="FFFFFF"/>
          </a:solidFill>
          <a:ln>
            <a:noFill/>
          </a:ln>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600" smtClean="0">
                <a:solidFill>
                  <a:srgbClr val="7030A0"/>
                </a:solidFill>
                <a:sym typeface="Symbol" pitchFamily="18" charset="2"/>
              </a:rPr>
              <a:t></a:t>
            </a:r>
            <a:r>
              <a:rPr lang="en-US" sz="1600" smtClean="0">
                <a:solidFill>
                  <a:srgbClr val="7030A0"/>
                </a:solidFill>
              </a:rPr>
              <a:t> = 267 nm</a:t>
            </a:r>
          </a:p>
        </p:txBody>
      </p:sp>
      <p:sp>
        <p:nvSpPr>
          <p:cNvPr id="114" name="Text Box 60"/>
          <p:cNvSpPr txBox="1">
            <a:spLocks noChangeArrowheads="1"/>
          </p:cNvSpPr>
          <p:nvPr/>
        </p:nvSpPr>
        <p:spPr bwMode="auto">
          <a:xfrm>
            <a:off x="2693201" y="4647017"/>
            <a:ext cx="795411" cy="461665"/>
          </a:xfrm>
          <a:prstGeom prst="rect">
            <a:avLst/>
          </a:prstGeom>
          <a:noFill/>
          <a:ln w="9525">
            <a:noFill/>
            <a:miter lim="800000"/>
            <a:headEnd/>
            <a:tailEnd/>
          </a:ln>
          <a:effectLst/>
        </p:spPr>
        <p:txBody>
          <a:bodyPr wrap="none">
            <a:spAutoFit/>
          </a:bodyPr>
          <a:lstStyle/>
          <a:p>
            <a:r>
              <a:rPr lang="en-US" sz="2400">
                <a:solidFill>
                  <a:srgbClr val="7030A0"/>
                </a:solidFill>
                <a:latin typeface="Calibri" panose="020F0502020204030204" pitchFamily="34" charset="0"/>
                <a:sym typeface="Symbol" pitchFamily="18" charset="2"/>
              </a:rPr>
              <a:t>|</a:t>
            </a:r>
            <a:r>
              <a:rPr lang="en-US" sz="2400" smtClean="0">
                <a:solidFill>
                  <a:srgbClr val="7030A0"/>
                </a:solidFill>
                <a:latin typeface="Calibri" panose="020F0502020204030204" pitchFamily="34" charset="0"/>
                <a:sym typeface="Symbol" pitchFamily="18" charset="2"/>
              </a:rPr>
              <a:t></a:t>
            </a:r>
            <a:r>
              <a:rPr lang="en-US" sz="2400" i="1" baseline="-25000" smtClean="0">
                <a:solidFill>
                  <a:srgbClr val="7030A0"/>
                </a:solidFill>
                <a:latin typeface="Times New Roman"/>
                <a:sym typeface="Symbol" pitchFamily="18" charset="2"/>
              </a:rPr>
              <a:t>Al</a:t>
            </a:r>
            <a:endParaRPr lang="en-US" sz="2400" i="1" baseline="-25000" dirty="0">
              <a:solidFill>
                <a:srgbClr val="7030A0"/>
              </a:solidFill>
              <a:latin typeface="Times New Roman"/>
              <a:sym typeface="Symbol" pitchFamily="18" charset="2"/>
            </a:endParaRPr>
          </a:p>
        </p:txBody>
      </p:sp>
      <p:sp>
        <p:nvSpPr>
          <p:cNvPr id="115" name="Rectangle 61"/>
          <p:cNvSpPr>
            <a:spLocks noChangeArrowheads="1"/>
          </p:cNvSpPr>
          <p:nvPr/>
        </p:nvSpPr>
        <p:spPr bwMode="auto">
          <a:xfrm>
            <a:off x="3218156" y="2822510"/>
            <a:ext cx="795411" cy="461665"/>
          </a:xfrm>
          <a:prstGeom prst="rect">
            <a:avLst/>
          </a:prstGeom>
          <a:noFill/>
          <a:ln w="9525">
            <a:noFill/>
            <a:miter lim="800000"/>
            <a:headEnd/>
            <a:tailEnd/>
          </a:ln>
          <a:effectLst/>
        </p:spPr>
        <p:txBody>
          <a:bodyPr wrap="none">
            <a:spAutoFit/>
          </a:bodyPr>
          <a:lstStyle/>
          <a:p>
            <a:r>
              <a:rPr lang="en-US" sz="2400">
                <a:solidFill>
                  <a:srgbClr val="7030A0"/>
                </a:solidFill>
                <a:latin typeface="Calibri" panose="020F0502020204030204" pitchFamily="34" charset="0"/>
                <a:sym typeface="Symbol" pitchFamily="18" charset="2"/>
              </a:rPr>
              <a:t>|</a:t>
            </a:r>
            <a:r>
              <a:rPr lang="en-US" sz="2400" smtClean="0">
                <a:solidFill>
                  <a:srgbClr val="7030A0"/>
                </a:solidFill>
                <a:latin typeface="Calibri" panose="020F0502020204030204" pitchFamily="34" charset="0"/>
                <a:sym typeface="Symbol" pitchFamily="18" charset="2"/>
              </a:rPr>
              <a:t></a:t>
            </a:r>
            <a:r>
              <a:rPr lang="en-US" sz="2400" i="1" baseline="-25000" smtClean="0">
                <a:solidFill>
                  <a:srgbClr val="7030A0"/>
                </a:solidFill>
                <a:latin typeface="Times New Roman"/>
                <a:sym typeface="Symbol" pitchFamily="18" charset="2"/>
              </a:rPr>
              <a:t>Al</a:t>
            </a:r>
            <a:endParaRPr lang="en-US" sz="2400" i="1" baseline="-25000" dirty="0">
              <a:solidFill>
                <a:srgbClr val="7030A0"/>
              </a:solidFill>
              <a:latin typeface="Times New Roman"/>
              <a:sym typeface="Symbol" pitchFamily="18" charset="2"/>
            </a:endParaRPr>
          </a:p>
        </p:txBody>
      </p:sp>
      <p:grpSp>
        <p:nvGrpSpPr>
          <p:cNvPr id="18" name="Group 17"/>
          <p:cNvGrpSpPr/>
          <p:nvPr/>
        </p:nvGrpSpPr>
        <p:grpSpPr>
          <a:xfrm>
            <a:off x="4273785" y="3992326"/>
            <a:ext cx="4263493" cy="1103419"/>
            <a:chOff x="4273785" y="4234381"/>
            <a:chExt cx="4263493" cy="1103419"/>
          </a:xfrm>
        </p:grpSpPr>
        <p:grpSp>
          <p:nvGrpSpPr>
            <p:cNvPr id="11" name="Group 10"/>
            <p:cNvGrpSpPr/>
            <p:nvPr/>
          </p:nvGrpSpPr>
          <p:grpSpPr bwMode="auto">
            <a:xfrm>
              <a:off x="4273785" y="4260607"/>
              <a:ext cx="4263493" cy="1025656"/>
              <a:chOff x="4216932" y="3698744"/>
              <a:chExt cx="4263493" cy="1025656"/>
            </a:xfrm>
          </p:grpSpPr>
          <p:sp>
            <p:nvSpPr>
              <p:cNvPr id="28729" name="Line 53"/>
              <p:cNvSpPr>
                <a:spLocks noChangeShapeType="1"/>
              </p:cNvSpPr>
              <p:nvPr/>
            </p:nvSpPr>
            <p:spPr bwMode="auto">
              <a:xfrm>
                <a:off x="5105400" y="3890695"/>
                <a:ext cx="6096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sp>
            <p:nvSpPr>
              <p:cNvPr id="28730" name="Line 54"/>
              <p:cNvSpPr>
                <a:spLocks noChangeShapeType="1"/>
              </p:cNvSpPr>
              <p:nvPr/>
            </p:nvSpPr>
            <p:spPr bwMode="auto">
              <a:xfrm>
                <a:off x="5105400" y="4572000"/>
                <a:ext cx="6096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sp>
            <p:nvSpPr>
              <p:cNvPr id="28731" name="Text Box 55"/>
              <p:cNvSpPr txBox="1">
                <a:spLocks noChangeArrowheads="1"/>
              </p:cNvSpPr>
              <p:nvPr/>
            </p:nvSpPr>
            <p:spPr bwMode="auto">
              <a:xfrm>
                <a:off x="7848600" y="4017962"/>
                <a:ext cx="631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800" baseline="30000" dirty="0" smtClean="0">
                    <a:solidFill>
                      <a:srgbClr val="000000"/>
                    </a:solidFill>
                  </a:rPr>
                  <a:t>2</a:t>
                </a:r>
                <a:r>
                  <a:rPr lang="en-US" sz="1800" dirty="0" smtClean="0">
                    <a:solidFill>
                      <a:srgbClr val="000000"/>
                    </a:solidFill>
                  </a:rPr>
                  <a:t>S</a:t>
                </a:r>
                <a:r>
                  <a:rPr lang="en-US" sz="1800" baseline="-25000" dirty="0" smtClean="0">
                    <a:solidFill>
                      <a:srgbClr val="000000"/>
                    </a:solidFill>
                  </a:rPr>
                  <a:t>1/2</a:t>
                </a:r>
                <a:endParaRPr lang="en-US" sz="1800" baseline="30000" dirty="0" smtClean="0">
                  <a:solidFill>
                    <a:srgbClr val="000000"/>
                  </a:solidFill>
                </a:endParaRPr>
              </a:p>
            </p:txBody>
          </p:sp>
          <p:sp>
            <p:nvSpPr>
              <p:cNvPr id="28732" name="AutoShape 56"/>
              <p:cNvSpPr>
                <a:spLocks/>
              </p:cNvSpPr>
              <p:nvPr/>
            </p:nvSpPr>
            <p:spPr bwMode="auto">
              <a:xfrm>
                <a:off x="7543800" y="3698744"/>
                <a:ext cx="304800" cy="1025656"/>
              </a:xfrm>
              <a:prstGeom prst="rightBrace">
                <a:avLst>
                  <a:gd name="adj1" fmla="val 3958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latin typeface="Arial" pitchFamily="34" charset="0"/>
                </a:endParaRPr>
              </a:p>
            </p:txBody>
          </p:sp>
          <p:sp>
            <p:nvSpPr>
              <p:cNvPr id="28733" name="Text Box 57"/>
              <p:cNvSpPr txBox="1">
                <a:spLocks noChangeArrowheads="1"/>
              </p:cNvSpPr>
              <p:nvPr/>
            </p:nvSpPr>
            <p:spPr bwMode="auto">
              <a:xfrm>
                <a:off x="6465888" y="3738295"/>
                <a:ext cx="1284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400" dirty="0" smtClean="0">
                    <a:solidFill>
                      <a:srgbClr val="000000"/>
                    </a:solidFill>
                  </a:rPr>
                  <a:t>(F=2, m</a:t>
                </a:r>
                <a:r>
                  <a:rPr lang="en-US" sz="1400" baseline="-25000" dirty="0" smtClean="0">
                    <a:solidFill>
                      <a:srgbClr val="000000"/>
                    </a:solidFill>
                  </a:rPr>
                  <a:t>F </a:t>
                </a:r>
                <a:r>
                  <a:rPr lang="en-US" sz="1400" dirty="0" smtClean="0">
                    <a:solidFill>
                      <a:srgbClr val="000000"/>
                    </a:solidFill>
                  </a:rPr>
                  <a:t>= -2)</a:t>
                </a:r>
              </a:p>
            </p:txBody>
          </p:sp>
          <p:sp>
            <p:nvSpPr>
              <p:cNvPr id="28734" name="Text Box 58"/>
              <p:cNvSpPr txBox="1">
                <a:spLocks noChangeArrowheads="1"/>
              </p:cNvSpPr>
              <p:nvPr/>
            </p:nvSpPr>
            <p:spPr bwMode="auto">
              <a:xfrm>
                <a:off x="6400800" y="4343400"/>
                <a:ext cx="1284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400" dirty="0" smtClean="0">
                    <a:solidFill>
                      <a:srgbClr val="000000"/>
                    </a:solidFill>
                  </a:rPr>
                  <a:t>(F=3, m</a:t>
                </a:r>
                <a:r>
                  <a:rPr lang="en-US" sz="1400" baseline="-25000" dirty="0" smtClean="0">
                    <a:solidFill>
                      <a:srgbClr val="000000"/>
                    </a:solidFill>
                  </a:rPr>
                  <a:t>F </a:t>
                </a:r>
                <a:r>
                  <a:rPr lang="en-US" sz="1400" dirty="0" smtClean="0">
                    <a:solidFill>
                      <a:srgbClr val="000000"/>
                    </a:solidFill>
                  </a:rPr>
                  <a:t>= -3)</a:t>
                </a:r>
              </a:p>
            </p:txBody>
          </p:sp>
          <p:sp>
            <p:nvSpPr>
              <p:cNvPr id="28738" name="Rectangle 62"/>
              <p:cNvSpPr>
                <a:spLocks noChangeArrowheads="1"/>
              </p:cNvSpPr>
              <p:nvPr/>
            </p:nvSpPr>
            <p:spPr bwMode="auto">
              <a:xfrm>
                <a:off x="4216932" y="4040942"/>
                <a:ext cx="727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2200" b="1" baseline="30000" dirty="0">
                    <a:solidFill>
                      <a:srgbClr val="C00000"/>
                    </a:solidFill>
                    <a:latin typeface="Arial" pitchFamily="34" charset="0"/>
                  </a:rPr>
                  <a:t>25</a:t>
                </a:r>
                <a:r>
                  <a:rPr lang="en-US" sz="2200" b="1" dirty="0">
                    <a:solidFill>
                      <a:srgbClr val="C00000"/>
                    </a:solidFill>
                    <a:latin typeface="Arial" pitchFamily="34" charset="0"/>
                  </a:rPr>
                  <a:t>Mg</a:t>
                </a:r>
                <a:r>
                  <a:rPr lang="en-US" sz="2200" b="1" baseline="30000" dirty="0">
                    <a:solidFill>
                      <a:srgbClr val="C00000"/>
                    </a:solidFill>
                    <a:latin typeface="Arial" pitchFamily="34" charset="0"/>
                  </a:rPr>
                  <a:t>+</a:t>
                </a:r>
                <a:endParaRPr lang="en-US" sz="1200" b="1" baseline="30000" dirty="0">
                  <a:solidFill>
                    <a:srgbClr val="C00000"/>
                  </a:solidFill>
                  <a:latin typeface="Arial" pitchFamily="34" charset="0"/>
                </a:endParaRPr>
              </a:p>
            </p:txBody>
          </p:sp>
        </p:grpSp>
        <p:sp>
          <p:nvSpPr>
            <p:cNvPr id="116" name="Text Box 60"/>
            <p:cNvSpPr txBox="1">
              <a:spLocks noChangeArrowheads="1"/>
            </p:cNvSpPr>
            <p:nvPr/>
          </p:nvSpPr>
          <p:spPr bwMode="auto">
            <a:xfrm>
              <a:off x="5700133" y="4876135"/>
              <a:ext cx="886781" cy="461665"/>
            </a:xfrm>
            <a:prstGeom prst="rect">
              <a:avLst/>
            </a:prstGeom>
            <a:noFill/>
            <a:ln w="9525">
              <a:noFill/>
              <a:miter lim="800000"/>
              <a:headEnd/>
              <a:tailEnd/>
            </a:ln>
            <a:effectLst/>
          </p:spPr>
          <p:txBody>
            <a:bodyPr wrap="none">
              <a:spAutoFit/>
            </a:bodyPr>
            <a:lstStyle/>
            <a:p>
              <a:r>
                <a:rPr lang="en-US" sz="2400">
                  <a:solidFill>
                    <a:srgbClr val="C00000"/>
                  </a:solidFill>
                  <a:latin typeface="Calibri" panose="020F0502020204030204" pitchFamily="34" charset="0"/>
                  <a:sym typeface="Symbol" pitchFamily="18" charset="2"/>
                </a:rPr>
                <a:t>|</a:t>
              </a:r>
              <a:r>
                <a:rPr lang="en-US" sz="2400" smtClean="0">
                  <a:solidFill>
                    <a:srgbClr val="C00000"/>
                  </a:solidFill>
                  <a:latin typeface="Calibri" panose="020F0502020204030204" pitchFamily="34" charset="0"/>
                  <a:sym typeface="Symbol" pitchFamily="18" charset="2"/>
                </a:rPr>
                <a:t></a:t>
              </a:r>
              <a:r>
                <a:rPr lang="en-US" sz="2400" i="1" baseline="-25000" smtClean="0">
                  <a:solidFill>
                    <a:srgbClr val="C00000"/>
                  </a:solidFill>
                  <a:latin typeface="Times New Roman"/>
                  <a:sym typeface="Symbol" pitchFamily="18" charset="2"/>
                </a:rPr>
                <a:t>Mg</a:t>
              </a:r>
              <a:endParaRPr lang="en-US" sz="2400" i="1" baseline="-25000" dirty="0">
                <a:solidFill>
                  <a:srgbClr val="C00000"/>
                </a:solidFill>
                <a:latin typeface="Times New Roman"/>
                <a:sym typeface="Symbol" pitchFamily="18" charset="2"/>
              </a:endParaRPr>
            </a:p>
          </p:txBody>
        </p:sp>
        <p:sp>
          <p:nvSpPr>
            <p:cNvPr id="117" name="Rectangle 61"/>
            <p:cNvSpPr>
              <a:spLocks noChangeArrowheads="1"/>
            </p:cNvSpPr>
            <p:nvPr/>
          </p:nvSpPr>
          <p:spPr bwMode="auto">
            <a:xfrm>
              <a:off x="5700133" y="4234381"/>
              <a:ext cx="886781" cy="461665"/>
            </a:xfrm>
            <a:prstGeom prst="rect">
              <a:avLst/>
            </a:prstGeom>
            <a:noFill/>
            <a:ln w="9525">
              <a:noFill/>
              <a:miter lim="800000"/>
              <a:headEnd/>
              <a:tailEnd/>
            </a:ln>
            <a:effectLst/>
          </p:spPr>
          <p:txBody>
            <a:bodyPr wrap="none">
              <a:spAutoFit/>
            </a:bodyPr>
            <a:lstStyle/>
            <a:p>
              <a:r>
                <a:rPr lang="en-US" sz="2400">
                  <a:solidFill>
                    <a:srgbClr val="C00000"/>
                  </a:solidFill>
                  <a:latin typeface="Calibri" panose="020F0502020204030204" pitchFamily="34" charset="0"/>
                  <a:sym typeface="Symbol" pitchFamily="18" charset="2"/>
                </a:rPr>
                <a:t>|</a:t>
              </a:r>
              <a:r>
                <a:rPr lang="en-US" sz="2400" smtClean="0">
                  <a:solidFill>
                    <a:srgbClr val="C00000"/>
                  </a:solidFill>
                  <a:latin typeface="Calibri" panose="020F0502020204030204" pitchFamily="34" charset="0"/>
                  <a:sym typeface="Symbol" pitchFamily="18" charset="2"/>
                </a:rPr>
                <a:t></a:t>
              </a:r>
              <a:r>
                <a:rPr lang="en-US" sz="2400" i="1" baseline="-25000" smtClean="0">
                  <a:solidFill>
                    <a:srgbClr val="C00000"/>
                  </a:solidFill>
                  <a:latin typeface="Times New Roman"/>
                  <a:sym typeface="Symbol" pitchFamily="18" charset="2"/>
                </a:rPr>
                <a:t>Mg</a:t>
              </a:r>
              <a:endParaRPr lang="en-US" sz="2400" i="1" baseline="-25000" dirty="0">
                <a:solidFill>
                  <a:srgbClr val="C00000"/>
                </a:solidFill>
                <a:latin typeface="Times New Roman"/>
                <a:sym typeface="Symbol" pitchFamily="18" charset="2"/>
              </a:endParaRPr>
            </a:p>
          </p:txBody>
        </p:sp>
      </p:grpSp>
      <p:grpSp>
        <p:nvGrpSpPr>
          <p:cNvPr id="19" name="Group 18"/>
          <p:cNvGrpSpPr/>
          <p:nvPr/>
        </p:nvGrpSpPr>
        <p:grpSpPr>
          <a:xfrm>
            <a:off x="4160242" y="1968427"/>
            <a:ext cx="2293926" cy="3010693"/>
            <a:chOff x="4160242" y="2210482"/>
            <a:chExt cx="2293926" cy="3010693"/>
          </a:xfrm>
        </p:grpSpPr>
        <p:grpSp>
          <p:nvGrpSpPr>
            <p:cNvPr id="5" name="Group 4"/>
            <p:cNvGrpSpPr/>
            <p:nvPr/>
          </p:nvGrpSpPr>
          <p:grpSpPr>
            <a:xfrm>
              <a:off x="4160242" y="2210482"/>
              <a:ext cx="1451274" cy="3010693"/>
              <a:chOff x="4103389" y="1648619"/>
              <a:chExt cx="1451274" cy="3010693"/>
            </a:xfrm>
          </p:grpSpPr>
          <p:sp>
            <p:nvSpPr>
              <p:cNvPr id="28740" name="Line 17"/>
              <p:cNvSpPr>
                <a:spLocks noChangeShapeType="1"/>
              </p:cNvSpPr>
              <p:nvPr/>
            </p:nvSpPr>
            <p:spPr bwMode="auto">
              <a:xfrm>
                <a:off x="4267200" y="1905000"/>
                <a:ext cx="609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sp>
            <p:nvSpPr>
              <p:cNvPr id="28741" name="Line 18"/>
              <p:cNvSpPr>
                <a:spLocks noChangeShapeType="1"/>
              </p:cNvSpPr>
              <p:nvPr/>
            </p:nvSpPr>
            <p:spPr bwMode="auto">
              <a:xfrm flipH="1" flipV="1">
                <a:off x="4572000" y="1905000"/>
                <a:ext cx="838200" cy="266382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Arial" pitchFamily="34" charset="0"/>
                </a:endParaRPr>
              </a:p>
            </p:txBody>
          </p:sp>
          <p:grpSp>
            <p:nvGrpSpPr>
              <p:cNvPr id="28742" name="Group 19"/>
              <p:cNvGrpSpPr>
                <a:grpSpLocks/>
              </p:cNvGrpSpPr>
              <p:nvPr/>
            </p:nvGrpSpPr>
            <p:grpSpPr bwMode="auto">
              <a:xfrm rot="4292644">
                <a:off x="3333750" y="3165475"/>
                <a:ext cx="2822575" cy="165100"/>
                <a:chOff x="960" y="1344"/>
                <a:chExt cx="2496" cy="144"/>
              </a:xfrm>
            </p:grpSpPr>
            <p:sp>
              <p:nvSpPr>
                <p:cNvPr id="28745" name="AutoShape 20"/>
                <p:cNvSpPr>
                  <a:spLocks noChangeArrowheads="1"/>
                </p:cNvSpPr>
                <p:nvPr/>
              </p:nvSpPr>
              <p:spPr bwMode="auto">
                <a:xfrm rot="5400000">
                  <a:off x="3288" y="1320"/>
                  <a:ext cx="144" cy="192"/>
                </a:xfrm>
                <a:prstGeom prst="triangle">
                  <a:avLst>
                    <a:gd name="adj" fmla="val 50000"/>
                  </a:avLst>
                </a:prstGeom>
                <a:solidFill>
                  <a:schemeClr val="tx2"/>
                </a:solidFill>
                <a:ln w="9525">
                  <a:solidFill>
                    <a:schemeClr val="tx1"/>
                  </a:solidFill>
                  <a:miter lim="800000"/>
                  <a:headEnd/>
                  <a:tailEnd/>
                </a:ln>
              </p:spPr>
              <p:txBody>
                <a:bodyPr wrap="none" anchor="ctr"/>
                <a:lstStyle/>
                <a:p>
                  <a:pPr eaLnBrk="1" hangingPunct="1"/>
                  <a:endParaRPr lang="en-US">
                    <a:solidFill>
                      <a:srgbClr val="000000"/>
                    </a:solidFill>
                    <a:latin typeface="Arial" pitchFamily="34" charset="0"/>
                  </a:endParaRPr>
                </a:p>
              </p:txBody>
            </p:sp>
            <p:grpSp>
              <p:nvGrpSpPr>
                <p:cNvPr id="28746" name="Group 21"/>
                <p:cNvGrpSpPr>
                  <a:grpSpLocks/>
                </p:cNvGrpSpPr>
                <p:nvPr/>
              </p:nvGrpSpPr>
              <p:grpSpPr bwMode="auto">
                <a:xfrm>
                  <a:off x="2112" y="1344"/>
                  <a:ext cx="288" cy="144"/>
                  <a:chOff x="1200" y="1848"/>
                  <a:chExt cx="288" cy="144"/>
                </a:xfrm>
              </p:grpSpPr>
              <p:sp>
                <p:nvSpPr>
                  <p:cNvPr id="28768" name="Freeform 22"/>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69" name="Freeform 23"/>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47" name="Group 24"/>
                <p:cNvGrpSpPr>
                  <a:grpSpLocks/>
                </p:cNvGrpSpPr>
                <p:nvPr/>
              </p:nvGrpSpPr>
              <p:grpSpPr bwMode="auto">
                <a:xfrm>
                  <a:off x="2400" y="1344"/>
                  <a:ext cx="288" cy="144"/>
                  <a:chOff x="1488" y="1848"/>
                  <a:chExt cx="288" cy="144"/>
                </a:xfrm>
              </p:grpSpPr>
              <p:sp>
                <p:nvSpPr>
                  <p:cNvPr id="28766" name="Freeform 25"/>
                  <p:cNvSpPr>
                    <a:spLocks/>
                  </p:cNvSpPr>
                  <p:nvPr/>
                </p:nvSpPr>
                <p:spPr bwMode="auto">
                  <a:xfrm>
                    <a:off x="1488"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67" name="Freeform 26"/>
                  <p:cNvSpPr>
                    <a:spLocks/>
                  </p:cNvSpPr>
                  <p:nvPr/>
                </p:nvSpPr>
                <p:spPr bwMode="auto">
                  <a:xfrm rot="10800000">
                    <a:off x="1632"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48" name="Group 27"/>
                <p:cNvGrpSpPr>
                  <a:grpSpLocks/>
                </p:cNvGrpSpPr>
                <p:nvPr/>
              </p:nvGrpSpPr>
              <p:grpSpPr bwMode="auto">
                <a:xfrm>
                  <a:off x="2688" y="1344"/>
                  <a:ext cx="288" cy="144"/>
                  <a:chOff x="1776" y="1848"/>
                  <a:chExt cx="288" cy="144"/>
                </a:xfrm>
              </p:grpSpPr>
              <p:sp>
                <p:nvSpPr>
                  <p:cNvPr id="28764" name="Freeform 28"/>
                  <p:cNvSpPr>
                    <a:spLocks/>
                  </p:cNvSpPr>
                  <p:nvPr/>
                </p:nvSpPr>
                <p:spPr bwMode="auto">
                  <a:xfrm>
                    <a:off x="1776"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65" name="Freeform 29"/>
                  <p:cNvSpPr>
                    <a:spLocks/>
                  </p:cNvSpPr>
                  <p:nvPr/>
                </p:nvSpPr>
                <p:spPr bwMode="auto">
                  <a:xfrm rot="10800000">
                    <a:off x="1920"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49" name="Group 30"/>
                <p:cNvGrpSpPr>
                  <a:grpSpLocks/>
                </p:cNvGrpSpPr>
                <p:nvPr/>
              </p:nvGrpSpPr>
              <p:grpSpPr bwMode="auto">
                <a:xfrm>
                  <a:off x="2976" y="1344"/>
                  <a:ext cx="288" cy="144"/>
                  <a:chOff x="2064" y="1848"/>
                  <a:chExt cx="288" cy="144"/>
                </a:xfrm>
              </p:grpSpPr>
              <p:sp>
                <p:nvSpPr>
                  <p:cNvPr id="28762" name="Freeform 31"/>
                  <p:cNvSpPr>
                    <a:spLocks/>
                  </p:cNvSpPr>
                  <p:nvPr/>
                </p:nvSpPr>
                <p:spPr bwMode="auto">
                  <a:xfrm>
                    <a:off x="2064"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63" name="Freeform 32"/>
                  <p:cNvSpPr>
                    <a:spLocks/>
                  </p:cNvSpPr>
                  <p:nvPr/>
                </p:nvSpPr>
                <p:spPr bwMode="auto">
                  <a:xfrm rot="10800000">
                    <a:off x="2208"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50" name="Group 33"/>
                <p:cNvGrpSpPr>
                  <a:grpSpLocks/>
                </p:cNvGrpSpPr>
                <p:nvPr/>
              </p:nvGrpSpPr>
              <p:grpSpPr bwMode="auto">
                <a:xfrm>
                  <a:off x="1824" y="1344"/>
                  <a:ext cx="288" cy="144"/>
                  <a:chOff x="1200" y="1848"/>
                  <a:chExt cx="288" cy="144"/>
                </a:xfrm>
              </p:grpSpPr>
              <p:sp>
                <p:nvSpPr>
                  <p:cNvPr id="28760" name="Freeform 34"/>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61" name="Freeform 35"/>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51" name="Group 36"/>
                <p:cNvGrpSpPr>
                  <a:grpSpLocks/>
                </p:cNvGrpSpPr>
                <p:nvPr/>
              </p:nvGrpSpPr>
              <p:grpSpPr bwMode="auto">
                <a:xfrm>
                  <a:off x="960" y="1344"/>
                  <a:ext cx="288" cy="144"/>
                  <a:chOff x="1200" y="1848"/>
                  <a:chExt cx="288" cy="144"/>
                </a:xfrm>
              </p:grpSpPr>
              <p:sp>
                <p:nvSpPr>
                  <p:cNvPr id="28758" name="Freeform 37"/>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59" name="Freeform 38"/>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52" name="Group 39"/>
                <p:cNvGrpSpPr>
                  <a:grpSpLocks/>
                </p:cNvGrpSpPr>
                <p:nvPr/>
              </p:nvGrpSpPr>
              <p:grpSpPr bwMode="auto">
                <a:xfrm>
                  <a:off x="1248" y="1344"/>
                  <a:ext cx="288" cy="144"/>
                  <a:chOff x="1200" y="1848"/>
                  <a:chExt cx="288" cy="144"/>
                </a:xfrm>
              </p:grpSpPr>
              <p:sp>
                <p:nvSpPr>
                  <p:cNvPr id="28756" name="Freeform 40"/>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57" name="Freeform 41"/>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nvGrpSpPr>
                <p:cNvPr id="28753" name="Group 42"/>
                <p:cNvGrpSpPr>
                  <a:grpSpLocks/>
                </p:cNvGrpSpPr>
                <p:nvPr/>
              </p:nvGrpSpPr>
              <p:grpSpPr bwMode="auto">
                <a:xfrm>
                  <a:off x="1536" y="1344"/>
                  <a:ext cx="288" cy="144"/>
                  <a:chOff x="1200" y="1848"/>
                  <a:chExt cx="288" cy="144"/>
                </a:xfrm>
              </p:grpSpPr>
              <p:sp>
                <p:nvSpPr>
                  <p:cNvPr id="28754" name="Freeform 43"/>
                  <p:cNvSpPr>
                    <a:spLocks/>
                  </p:cNvSpPr>
                  <p:nvPr/>
                </p:nvSpPr>
                <p:spPr bwMode="auto">
                  <a:xfrm>
                    <a:off x="1200" y="1848"/>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sp>
                <p:nvSpPr>
                  <p:cNvPr id="28755" name="Freeform 44"/>
                  <p:cNvSpPr>
                    <a:spLocks/>
                  </p:cNvSpPr>
                  <p:nvPr/>
                </p:nvSpPr>
                <p:spPr bwMode="auto">
                  <a:xfrm rot="10800000">
                    <a:off x="1344" y="1920"/>
                    <a:ext cx="144" cy="72"/>
                  </a:xfrm>
                  <a:custGeom>
                    <a:avLst/>
                    <a:gdLst>
                      <a:gd name="T0" fmla="*/ 0 w 672"/>
                      <a:gd name="T1" fmla="*/ 0 h 336"/>
                      <a:gd name="T2" fmla="*/ 0 w 672"/>
                      <a:gd name="T3" fmla="*/ 0 h 336"/>
                      <a:gd name="T4" fmla="*/ 0 w 672"/>
                      <a:gd name="T5" fmla="*/ 0 h 336"/>
                      <a:gd name="T6" fmla="*/ 0 60000 65536"/>
                      <a:gd name="T7" fmla="*/ 0 60000 65536"/>
                      <a:gd name="T8" fmla="*/ 0 60000 65536"/>
                      <a:gd name="T9" fmla="*/ 0 w 672"/>
                      <a:gd name="T10" fmla="*/ 0 h 336"/>
                      <a:gd name="T11" fmla="*/ 672 w 672"/>
                      <a:gd name="T12" fmla="*/ 336 h 336"/>
                    </a:gdLst>
                    <a:ahLst/>
                    <a:cxnLst>
                      <a:cxn ang="T6">
                        <a:pos x="T0" y="T1"/>
                      </a:cxn>
                      <a:cxn ang="T7">
                        <a:pos x="T2" y="T3"/>
                      </a:cxn>
                      <a:cxn ang="T8">
                        <a:pos x="T4" y="T5"/>
                      </a:cxn>
                    </a:cxnLst>
                    <a:rect l="T9" t="T10" r="T11" b="T12"/>
                    <a:pathLst>
                      <a:path w="672" h="336">
                        <a:moveTo>
                          <a:pt x="0" y="336"/>
                        </a:moveTo>
                        <a:cubicBezTo>
                          <a:pt x="112" y="168"/>
                          <a:pt x="224" y="0"/>
                          <a:pt x="336" y="0"/>
                        </a:cubicBezTo>
                        <a:cubicBezTo>
                          <a:pt x="448" y="0"/>
                          <a:pt x="560" y="168"/>
                          <a:pt x="672"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pitchFamily="34" charset="0"/>
                    </a:endParaRPr>
                  </a:p>
                </p:txBody>
              </p:sp>
            </p:grpSp>
          </p:grpSp>
          <p:sp>
            <p:nvSpPr>
              <p:cNvPr id="28743" name="Text Box 45"/>
              <p:cNvSpPr txBox="1">
                <a:spLocks noChangeArrowheads="1"/>
              </p:cNvSpPr>
              <p:nvPr/>
            </p:nvSpPr>
            <p:spPr bwMode="auto">
              <a:xfrm>
                <a:off x="4922838" y="1711325"/>
                <a:ext cx="631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800" baseline="30000" smtClean="0">
                    <a:solidFill>
                      <a:srgbClr val="000000"/>
                    </a:solidFill>
                  </a:rPr>
                  <a:t>2</a:t>
                </a:r>
                <a:r>
                  <a:rPr lang="en-US" sz="1800" smtClean="0">
                    <a:solidFill>
                      <a:srgbClr val="000000"/>
                    </a:solidFill>
                  </a:rPr>
                  <a:t>P</a:t>
                </a:r>
                <a:r>
                  <a:rPr lang="en-US" sz="1800" baseline="-25000" smtClean="0">
                    <a:solidFill>
                      <a:srgbClr val="000000"/>
                    </a:solidFill>
                  </a:rPr>
                  <a:t>3/2</a:t>
                </a:r>
                <a:endParaRPr lang="en-US" sz="1800" baseline="30000" smtClean="0">
                  <a:solidFill>
                    <a:srgbClr val="000000"/>
                  </a:solidFill>
                </a:endParaRPr>
              </a:p>
            </p:txBody>
          </p:sp>
          <p:pic>
            <p:nvPicPr>
              <p:cNvPr id="3" name="Picture 2" descr="TP_tmp"/>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03389" y="1648619"/>
                <a:ext cx="840240" cy="171926"/>
              </a:xfrm>
              <a:prstGeom prst="rect">
                <a:avLst/>
              </a:prstGeom>
              <a:noFill/>
              <a:ln w="9525" cap="flat" cmpd="sng" algn="in">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in">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118" name="Text Box 108"/>
            <p:cNvSpPr txBox="1">
              <a:spLocks noChangeArrowheads="1"/>
            </p:cNvSpPr>
            <p:nvPr/>
          </p:nvSpPr>
          <p:spPr bwMode="auto">
            <a:xfrm>
              <a:off x="4983894" y="3237441"/>
              <a:ext cx="1470274" cy="400110"/>
            </a:xfrm>
            <a:prstGeom prst="rect">
              <a:avLst/>
            </a:prstGeom>
            <a:noFill/>
            <a:ln>
              <a:noFill/>
            </a:ln>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mtClean="0">
                  <a:solidFill>
                    <a:srgbClr val="000000"/>
                  </a:solidFill>
                  <a:sym typeface="Symbol" pitchFamily="18" charset="2"/>
                </a:rPr>
                <a:t></a:t>
              </a:r>
              <a:r>
                <a:rPr lang="en-US" smtClean="0">
                  <a:solidFill>
                    <a:srgbClr val="000000"/>
                  </a:solidFill>
                </a:rPr>
                <a:t> = 280 nm</a:t>
              </a:r>
            </a:p>
          </p:txBody>
        </p:sp>
      </p:grpSp>
      <p:grpSp>
        <p:nvGrpSpPr>
          <p:cNvPr id="23" name="Group 22"/>
          <p:cNvGrpSpPr/>
          <p:nvPr/>
        </p:nvGrpSpPr>
        <p:grpSpPr>
          <a:xfrm>
            <a:off x="1145946" y="5679258"/>
            <a:ext cx="6327373" cy="707886"/>
            <a:chOff x="1145946" y="5921313"/>
            <a:chExt cx="6327373" cy="707886"/>
          </a:xfrm>
        </p:grpSpPr>
        <p:sp>
          <p:nvSpPr>
            <p:cNvPr id="22" name="Rectangle 21"/>
            <p:cNvSpPr/>
            <p:nvPr/>
          </p:nvSpPr>
          <p:spPr>
            <a:xfrm>
              <a:off x="1159518" y="5949691"/>
              <a:ext cx="6277941" cy="643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145946" y="6048306"/>
              <a:ext cx="6327373" cy="400110"/>
            </a:xfrm>
            <a:prstGeom prst="rect">
              <a:avLst/>
            </a:prstGeom>
            <a:noFill/>
          </p:spPr>
          <p:txBody>
            <a:bodyPr wrap="none" rtlCol="0">
              <a:spAutoFit/>
            </a:bodyPr>
            <a:lstStyle/>
            <a:p>
              <a:pPr eaLnBrk="1" hangingPunct="1"/>
              <a:r>
                <a:rPr lang="en-US" dirty="0">
                  <a:solidFill>
                    <a:srgbClr val="3333CC"/>
                  </a:solidFill>
                  <a:latin typeface="Times New Roman"/>
                  <a:sym typeface="Symbol"/>
                </a:rPr>
                <a:t></a:t>
              </a:r>
              <a:r>
                <a:rPr lang="en-US" dirty="0">
                  <a:solidFill>
                    <a:srgbClr val="3333CC"/>
                  </a:solidFill>
                  <a:latin typeface="Times New Roman"/>
                </a:rPr>
                <a:t>|</a:t>
              </a:r>
              <a:r>
                <a:rPr lang="en-US" dirty="0">
                  <a:solidFill>
                    <a:srgbClr val="3333CC"/>
                  </a:solidFill>
                  <a:latin typeface="Times New Roman"/>
                  <a:sym typeface="Symbol"/>
                </a:rPr>
                <a:t></a:t>
              </a:r>
              <a:r>
                <a:rPr lang="en-US" i="1" baseline="-25000" dirty="0">
                  <a:solidFill>
                    <a:srgbClr val="3333CC"/>
                  </a:solidFill>
                  <a:latin typeface="Times New Roman"/>
                </a:rPr>
                <a:t>Al</a:t>
              </a:r>
              <a:r>
                <a:rPr lang="en-US" dirty="0">
                  <a:solidFill>
                    <a:srgbClr val="3333CC"/>
                  </a:solidFill>
                  <a:latin typeface="Times New Roman"/>
                </a:rPr>
                <a:t> + </a:t>
              </a:r>
              <a:r>
                <a:rPr lang="en-US" dirty="0">
                  <a:solidFill>
                    <a:srgbClr val="3333CC"/>
                  </a:solidFill>
                  <a:latin typeface="Times New Roman"/>
                  <a:sym typeface="Symbol"/>
                </a:rPr>
                <a:t></a:t>
              </a:r>
              <a:r>
                <a:rPr lang="en-US" dirty="0">
                  <a:solidFill>
                    <a:srgbClr val="3333CC"/>
                  </a:solidFill>
                  <a:latin typeface="Times New Roman"/>
                </a:rPr>
                <a:t>|</a:t>
              </a:r>
              <a:r>
                <a:rPr lang="en-US" dirty="0">
                  <a:solidFill>
                    <a:srgbClr val="3333CC"/>
                  </a:solidFill>
                  <a:latin typeface="Times New Roman"/>
                  <a:sym typeface="Symbol"/>
                </a:rPr>
                <a:t></a:t>
              </a:r>
              <a:r>
                <a:rPr lang="en-US" i="1" baseline="-25000">
                  <a:solidFill>
                    <a:srgbClr val="3333CC"/>
                  </a:solidFill>
                  <a:latin typeface="Times New Roman"/>
                </a:rPr>
                <a:t>Al</a:t>
              </a:r>
              <a:r>
                <a:rPr lang="en-US">
                  <a:solidFill>
                    <a:srgbClr val="3333CC"/>
                  </a:solidFill>
                  <a:latin typeface="Times New Roman"/>
                </a:rPr>
                <a:t> </a:t>
              </a:r>
              <a:r>
                <a:rPr lang="en-US" smtClean="0">
                  <a:solidFill>
                    <a:srgbClr val="3333CC"/>
                  </a:solidFill>
                  <a:latin typeface="Times New Roman"/>
                </a:rPr>
                <a:t>  </a:t>
              </a:r>
              <a:r>
                <a:rPr lang="en-US" smtClean="0">
                  <a:solidFill>
                    <a:srgbClr val="000000"/>
                  </a:solidFill>
                  <a:latin typeface="Times New Roman"/>
                  <a:sym typeface="Symbol"/>
                </a:rPr>
                <a:t></a:t>
              </a:r>
              <a:r>
                <a:rPr lang="en-US" smtClean="0">
                  <a:solidFill>
                    <a:srgbClr val="000000"/>
                  </a:solidFill>
                  <a:latin typeface="Times New Roman"/>
                </a:rPr>
                <a:t>                                  </a:t>
              </a:r>
              <a:r>
                <a:rPr lang="en-US" smtClean="0">
                  <a:solidFill>
                    <a:srgbClr val="000000"/>
                  </a:solidFill>
                  <a:latin typeface="Times New Roman"/>
                  <a:sym typeface="Symbol"/>
                </a:rPr>
                <a:t></a:t>
              </a:r>
              <a:r>
                <a:rPr lang="en-US" smtClean="0">
                  <a:solidFill>
                    <a:srgbClr val="000000"/>
                  </a:solidFill>
                  <a:latin typeface="Times New Roman"/>
                </a:rPr>
                <a:t>   </a:t>
              </a:r>
              <a:r>
                <a:rPr lang="en-US" smtClean="0">
                  <a:solidFill>
                    <a:srgbClr val="C00000"/>
                  </a:solidFill>
                  <a:latin typeface="Times New Roman"/>
                  <a:sym typeface="Symbol"/>
                </a:rPr>
                <a:t></a:t>
              </a:r>
              <a:r>
                <a:rPr lang="en-US" dirty="0">
                  <a:solidFill>
                    <a:srgbClr val="C00000"/>
                  </a:solidFill>
                  <a:latin typeface="Times New Roman"/>
                </a:rPr>
                <a:t>|</a:t>
              </a:r>
              <a:r>
                <a:rPr lang="en-US" dirty="0">
                  <a:solidFill>
                    <a:srgbClr val="C00000"/>
                  </a:solidFill>
                  <a:latin typeface="Times New Roman"/>
                  <a:sym typeface="Symbol"/>
                </a:rPr>
                <a:t></a:t>
              </a:r>
              <a:r>
                <a:rPr lang="en-US" i="1" baseline="-25000" dirty="0">
                  <a:solidFill>
                    <a:srgbClr val="C00000"/>
                  </a:solidFill>
                  <a:latin typeface="Times New Roman"/>
                </a:rPr>
                <a:t>Mg</a:t>
              </a:r>
              <a:r>
                <a:rPr lang="en-US" dirty="0">
                  <a:solidFill>
                    <a:srgbClr val="C00000"/>
                  </a:solidFill>
                  <a:latin typeface="Times New Roman"/>
                </a:rPr>
                <a:t> + </a:t>
              </a:r>
              <a:r>
                <a:rPr lang="en-US" dirty="0">
                  <a:solidFill>
                    <a:srgbClr val="C00000"/>
                  </a:solidFill>
                  <a:latin typeface="Times New Roman"/>
                  <a:sym typeface="Symbol"/>
                </a:rPr>
                <a:t></a:t>
              </a:r>
              <a:r>
                <a:rPr lang="en-US" dirty="0">
                  <a:solidFill>
                    <a:srgbClr val="C00000"/>
                  </a:solidFill>
                  <a:latin typeface="Times New Roman"/>
                </a:rPr>
                <a:t>|</a:t>
              </a:r>
              <a:r>
                <a:rPr lang="en-US">
                  <a:solidFill>
                    <a:srgbClr val="C00000"/>
                  </a:solidFill>
                  <a:latin typeface="Times New Roman"/>
                  <a:sym typeface="Symbol"/>
                </a:rPr>
                <a:t></a:t>
              </a:r>
              <a:r>
                <a:rPr lang="en-US" i="1" baseline="-25000" smtClean="0">
                  <a:solidFill>
                    <a:srgbClr val="C00000"/>
                  </a:solidFill>
                  <a:latin typeface="Times New Roman"/>
                </a:rPr>
                <a:t>Mg</a:t>
              </a:r>
              <a:endParaRPr lang="en-US" dirty="0">
                <a:solidFill>
                  <a:srgbClr val="C00000"/>
                </a:solidFill>
                <a:latin typeface="Times New Roman"/>
              </a:endParaRPr>
            </a:p>
          </p:txBody>
        </p:sp>
        <p:sp>
          <p:nvSpPr>
            <p:cNvPr id="21" name="Rectangle 20"/>
            <p:cNvSpPr/>
            <p:nvPr/>
          </p:nvSpPr>
          <p:spPr>
            <a:xfrm>
              <a:off x="3204013" y="5921313"/>
              <a:ext cx="1967205" cy="707886"/>
            </a:xfrm>
            <a:prstGeom prst="rect">
              <a:avLst/>
            </a:prstGeom>
          </p:spPr>
          <p:txBody>
            <a:bodyPr wrap="none">
              <a:spAutoFit/>
            </a:bodyPr>
            <a:lstStyle/>
            <a:p>
              <a:pPr algn="ctr"/>
              <a:r>
                <a:rPr lang="en-US" smtClean="0">
                  <a:solidFill>
                    <a:srgbClr val="000000"/>
                  </a:solidFill>
                  <a:latin typeface="Times New Roman"/>
                </a:rPr>
                <a:t>superposition of</a:t>
              </a:r>
            </a:p>
            <a:p>
              <a:pPr algn="ctr"/>
              <a:r>
                <a:rPr lang="en-US" smtClean="0">
                  <a:solidFill>
                    <a:srgbClr val="000000"/>
                  </a:solidFill>
                  <a:latin typeface="Times New Roman"/>
                </a:rPr>
                <a:t>collective motion</a:t>
              </a:r>
              <a:endParaRPr lang="en-US">
                <a:solidFill>
                  <a:srgbClr val="000000"/>
                </a:solidFill>
                <a:latin typeface="Times New Roman"/>
              </a:endParaRPr>
            </a:p>
          </p:txBody>
        </p:sp>
      </p:grpSp>
    </p:spTree>
    <p:extLst>
      <p:ext uri="{BB962C8B-B14F-4D97-AF65-F5344CB8AC3E}">
        <p14:creationId xmlns:p14="http://schemas.microsoft.com/office/powerpoint/2010/main" val="401611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wipe(left)">
                                      <p:cBhvr>
                                        <p:cTn id="27" dur="1000"/>
                                        <p:tgtEl>
                                          <p:spTgt spid="110"/>
                                        </p:tgtEl>
                                      </p:cBhvr>
                                    </p:animEffect>
                                  </p:childTnLst>
                                </p:cTn>
                              </p:par>
                              <p:par>
                                <p:cTn id="28" presetID="22" presetClass="entr" presetSubtype="8"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3" descr="100_38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7621588" y="2781300"/>
            <a:ext cx="1522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0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
        <p:nvSpPr>
          <p:cNvPr id="4" name="TextBox 3"/>
          <p:cNvSpPr txBox="1"/>
          <p:nvPr/>
        </p:nvSpPr>
        <p:spPr>
          <a:xfrm>
            <a:off x="2290483" y="5854987"/>
            <a:ext cx="3444981" cy="584775"/>
          </a:xfrm>
          <a:prstGeom prst="rect">
            <a:avLst/>
          </a:prstGeom>
          <a:noFill/>
        </p:spPr>
        <p:txBody>
          <a:bodyPr wrap="none" rtlCol="0">
            <a:spAutoFit/>
          </a:bodyPr>
          <a:lstStyle/>
          <a:p>
            <a:pPr algn="ctr" eaLnBrk="1" fontAlgn="auto" hangingPunct="1">
              <a:spcBef>
                <a:spcPts val="0"/>
              </a:spcBef>
              <a:spcAft>
                <a:spcPts val="0"/>
              </a:spcAft>
            </a:pPr>
            <a:r>
              <a:rPr lang="en-US" sz="3200" smtClean="0">
                <a:solidFill>
                  <a:srgbClr val="FFFFFF"/>
                </a:solidFill>
                <a:latin typeface="Calibri"/>
              </a:rPr>
              <a:t>“</a:t>
            </a:r>
            <a:r>
              <a:rPr lang="en-US" sz="3200" dirty="0">
                <a:solidFill>
                  <a:srgbClr val="FFFFFF"/>
                </a:solidFill>
                <a:latin typeface="Calibri"/>
              </a:rPr>
              <a:t>portable” Al</a:t>
            </a:r>
            <a:r>
              <a:rPr lang="en-US" sz="3200" baseline="30000" dirty="0">
                <a:solidFill>
                  <a:srgbClr val="FFFFFF"/>
                </a:solidFill>
                <a:latin typeface="Calibri"/>
              </a:rPr>
              <a:t>+</a:t>
            </a:r>
            <a:r>
              <a:rPr lang="en-US" sz="3200" dirty="0">
                <a:solidFill>
                  <a:srgbClr val="FFFFFF"/>
                </a:solidFill>
                <a:latin typeface="Calibri"/>
              </a:rPr>
              <a:t> clock</a:t>
            </a:r>
          </a:p>
        </p:txBody>
      </p:sp>
    </p:spTree>
    <p:extLst>
      <p:ext uri="{BB962C8B-B14F-4D97-AF65-F5344CB8AC3E}">
        <p14:creationId xmlns:p14="http://schemas.microsoft.com/office/powerpoint/2010/main" val="163874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3" descr="100_38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7621588" y="2781300"/>
            <a:ext cx="1522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0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3840410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3" descr="100_38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7621588" y="2781300"/>
            <a:ext cx="1522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dirty="0" smtClean="0">
                <a:solidFill>
                  <a:srgbClr val="FFFFFF"/>
                </a:solidFill>
                <a:latin typeface="Arial" pitchFamily="34" charset="0"/>
                <a:ea typeface="新細明體" pitchFamily="18" charset="-120"/>
                <a:sym typeface="Symbol" pitchFamily="18" charset="2"/>
              </a:rPr>
              <a:t>0  10</a:t>
            </a:r>
            <a:r>
              <a:rPr lang="en-US" altLang="zh-TW" sz="2800" baseline="30000" dirty="0" smtClean="0">
                <a:solidFill>
                  <a:srgbClr val="FFFFFF"/>
                </a:solidFill>
                <a:latin typeface="Arial" pitchFamily="34" charset="0"/>
                <a:ea typeface="新細明體" pitchFamily="18" charset="-120"/>
                <a:sym typeface="Symbol" pitchFamily="18" charset="2"/>
              </a:rPr>
              <a:t>-18</a:t>
            </a:r>
            <a:endParaRPr lang="en-US" altLang="zh-TW" sz="2800" dirty="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2869846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4" descr="100_38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7423150" y="2781300"/>
            <a:ext cx="1527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dirty="0">
                <a:solidFill>
                  <a:srgbClr val="FFFFFF"/>
                </a:solidFill>
                <a:latin typeface="Arial" pitchFamily="34" charset="0"/>
                <a:ea typeface="新細明體" pitchFamily="18" charset="-120"/>
                <a:sym typeface="Symbol" pitchFamily="18" charset="2"/>
              </a:rPr>
              <a:t>7</a:t>
            </a:r>
            <a:r>
              <a:rPr lang="en-US" altLang="zh-TW" sz="2800" dirty="0" smtClean="0">
                <a:solidFill>
                  <a:srgbClr val="FFFFFF"/>
                </a:solidFill>
                <a:latin typeface="Arial" pitchFamily="34" charset="0"/>
                <a:ea typeface="新細明體" pitchFamily="18" charset="-120"/>
                <a:sym typeface="Symbol" pitchFamily="18" charset="2"/>
              </a:rPr>
              <a:t>  10</a:t>
            </a:r>
            <a:r>
              <a:rPr lang="en-US" altLang="zh-TW" sz="2800" baseline="30000" dirty="0" smtClean="0">
                <a:solidFill>
                  <a:srgbClr val="FFFFFF"/>
                </a:solidFill>
                <a:latin typeface="Arial" pitchFamily="34" charset="0"/>
                <a:ea typeface="新細明體" pitchFamily="18" charset="-120"/>
                <a:sym typeface="Symbol" pitchFamily="18" charset="2"/>
              </a:rPr>
              <a:t>-18</a:t>
            </a:r>
            <a:endParaRPr lang="en-US" altLang="zh-TW" sz="2800" dirty="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3951755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4" descr="100_38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16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5774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ChangeArrowheads="1"/>
          </p:cNvSpPr>
          <p:nvPr/>
        </p:nvSpPr>
        <p:spPr bwMode="auto">
          <a:xfrm>
            <a:off x="707188" y="3709843"/>
            <a:ext cx="7892300" cy="1938992"/>
          </a:xfrm>
          <a:prstGeom prst="rect">
            <a:avLst/>
          </a:prstGeom>
          <a:noFill/>
          <a:ln w="9525">
            <a:noFill/>
            <a:miter lim="800000"/>
            <a:headEnd/>
            <a:tailEnd/>
          </a:ln>
          <a:effectLst/>
        </p:spPr>
        <p:txBody>
          <a:bodyPr wrap="square">
            <a:spAutoFit/>
          </a:bodyPr>
          <a:lstStyle/>
          <a:p>
            <a:pPr>
              <a:spcBef>
                <a:spcPct val="50000"/>
              </a:spcBef>
            </a:pPr>
            <a:r>
              <a:rPr lang="en-US" sz="2400" dirty="0">
                <a:solidFill>
                  <a:prstClr val="black"/>
                </a:solidFill>
                <a:latin typeface="Calibri" panose="020F0502020204030204" pitchFamily="34" charset="0"/>
              </a:rPr>
              <a:t>“When we get to the very, very small world – say circuits of seven atoms - we have a lot of new things that would happen that represent completely new opportunities for design. </a:t>
            </a:r>
            <a:r>
              <a:rPr lang="en-US" sz="2400" b="1" i="1" dirty="0">
                <a:solidFill>
                  <a:prstClr val="black"/>
                </a:solidFill>
                <a:latin typeface="Calibri" panose="020F0502020204030204" pitchFamily="34" charset="0"/>
              </a:rPr>
              <a:t>Atoms on a small scale behave like nothing on a large scale, for they satisfy the laws of quantum mechanics…</a:t>
            </a:r>
            <a:r>
              <a:rPr lang="en-US" sz="2400" i="1" dirty="0">
                <a:solidFill>
                  <a:prstClr val="black"/>
                </a:solidFill>
                <a:latin typeface="Calibri" panose="020F0502020204030204" pitchFamily="34" charset="0"/>
              </a:rPr>
              <a:t>”</a:t>
            </a:r>
          </a:p>
        </p:txBody>
      </p:sp>
      <p:sp>
        <p:nvSpPr>
          <p:cNvPr id="1849347" name="Rectangle 3"/>
          <p:cNvSpPr>
            <a:spLocks noChangeArrowheads="1"/>
          </p:cNvSpPr>
          <p:nvPr/>
        </p:nvSpPr>
        <p:spPr bwMode="auto">
          <a:xfrm>
            <a:off x="249382" y="1455738"/>
            <a:ext cx="6816436" cy="1323439"/>
          </a:xfrm>
          <a:prstGeom prst="rect">
            <a:avLst/>
          </a:prstGeom>
          <a:noFill/>
          <a:ln w="9525">
            <a:noFill/>
            <a:miter lim="800000"/>
            <a:headEnd/>
            <a:tailEnd/>
          </a:ln>
          <a:effectLst/>
        </p:spPr>
        <p:txBody>
          <a:bodyPr wrap="square">
            <a:spAutoFit/>
          </a:bodyPr>
          <a:lstStyle/>
          <a:p>
            <a:pPr algn="ctr"/>
            <a:r>
              <a:rPr lang="en-US" sz="4000" dirty="0">
                <a:solidFill>
                  <a:srgbClr val="C00000"/>
                </a:solidFill>
                <a:latin typeface="Calibri"/>
              </a:rPr>
              <a:t>“</a:t>
            </a:r>
            <a:r>
              <a:rPr lang="en-US" sz="4000" i="1" dirty="0">
                <a:solidFill>
                  <a:srgbClr val="C00000"/>
                </a:solidFill>
                <a:latin typeface="Calibri"/>
              </a:rPr>
              <a:t>There's Plenty of </a:t>
            </a:r>
            <a:r>
              <a:rPr lang="en-US" sz="4000" i="1">
                <a:solidFill>
                  <a:srgbClr val="C00000"/>
                </a:solidFill>
                <a:latin typeface="Calibri"/>
              </a:rPr>
              <a:t>Room </a:t>
            </a:r>
            <a:endParaRPr lang="en-US" sz="4000" i="1" smtClean="0">
              <a:solidFill>
                <a:srgbClr val="C00000"/>
              </a:solidFill>
              <a:latin typeface="Calibri"/>
            </a:endParaRPr>
          </a:p>
          <a:p>
            <a:pPr algn="ctr"/>
            <a:r>
              <a:rPr lang="en-US" sz="4000" i="1" smtClean="0">
                <a:solidFill>
                  <a:srgbClr val="C00000"/>
                </a:solidFill>
                <a:latin typeface="Calibri"/>
              </a:rPr>
              <a:t>at </a:t>
            </a:r>
            <a:r>
              <a:rPr lang="en-US" sz="4000" i="1" dirty="0">
                <a:solidFill>
                  <a:srgbClr val="C00000"/>
                </a:solidFill>
                <a:latin typeface="Calibri"/>
              </a:rPr>
              <a:t>the </a:t>
            </a:r>
            <a:r>
              <a:rPr lang="en-US" sz="4000" i="1">
                <a:solidFill>
                  <a:srgbClr val="C00000"/>
                </a:solidFill>
                <a:latin typeface="Calibri"/>
              </a:rPr>
              <a:t>Bottom</a:t>
            </a:r>
            <a:r>
              <a:rPr lang="en-US" sz="4000" smtClean="0">
                <a:solidFill>
                  <a:srgbClr val="C00000"/>
                </a:solidFill>
                <a:latin typeface="Calibri"/>
              </a:rPr>
              <a:t>” (</a:t>
            </a:r>
            <a:r>
              <a:rPr lang="en-US" sz="4000" dirty="0">
                <a:solidFill>
                  <a:srgbClr val="C00000"/>
                </a:solidFill>
                <a:latin typeface="Calibri"/>
              </a:rPr>
              <a:t>1959)</a:t>
            </a:r>
          </a:p>
        </p:txBody>
      </p:sp>
      <p:pic>
        <p:nvPicPr>
          <p:cNvPr id="1849348" name="Picture 4" descr="feynmanVerySmall"/>
          <p:cNvPicPr>
            <a:picLocks noChangeAspect="1" noChangeArrowheads="1"/>
          </p:cNvPicPr>
          <p:nvPr/>
        </p:nvPicPr>
        <p:blipFill>
          <a:blip r:embed="rId3" cstate="print"/>
          <a:srcRect/>
          <a:stretch>
            <a:fillRect/>
          </a:stretch>
        </p:blipFill>
        <p:spPr bwMode="auto">
          <a:xfrm>
            <a:off x="7070725" y="1082675"/>
            <a:ext cx="1528763" cy="1924050"/>
          </a:xfrm>
          <a:prstGeom prst="rect">
            <a:avLst/>
          </a:prstGeom>
          <a:noFill/>
        </p:spPr>
      </p:pic>
      <p:sp>
        <p:nvSpPr>
          <p:cNvPr id="1849349" name="Rectangle 5"/>
          <p:cNvSpPr>
            <a:spLocks noChangeArrowheads="1"/>
          </p:cNvSpPr>
          <p:nvPr/>
        </p:nvSpPr>
        <p:spPr bwMode="auto">
          <a:xfrm>
            <a:off x="6967538" y="3027363"/>
            <a:ext cx="1983941" cy="400110"/>
          </a:xfrm>
          <a:prstGeom prst="rect">
            <a:avLst/>
          </a:prstGeom>
          <a:noFill/>
          <a:ln w="9525">
            <a:noFill/>
            <a:miter lim="800000"/>
            <a:headEnd/>
            <a:tailEnd/>
          </a:ln>
          <a:effectLst/>
        </p:spPr>
        <p:txBody>
          <a:bodyPr wrap="none">
            <a:spAutoFit/>
          </a:bodyPr>
          <a:lstStyle/>
          <a:p>
            <a:r>
              <a:rPr lang="en-US">
                <a:solidFill>
                  <a:prstClr val="black"/>
                </a:solidFill>
                <a:latin typeface="Calibri"/>
              </a:rPr>
              <a:t>Richard Feynman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833" y="5942927"/>
            <a:ext cx="1920240" cy="601980"/>
          </a:xfrm>
          <a:prstGeom prst="rect">
            <a:avLst/>
          </a:prstGeom>
        </p:spPr>
      </p:pic>
    </p:spTree>
    <p:extLst>
      <p:ext uri="{BB962C8B-B14F-4D97-AF65-F5344CB8AC3E}">
        <p14:creationId xmlns:p14="http://schemas.microsoft.com/office/powerpoint/2010/main" val="1453663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3" descr="100_38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20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936449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3" descr="100_38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27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45908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3" descr="100_38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33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3582939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3" descr="100_38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36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4023914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100_38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8138"/>
            <a:ext cx="7327900" cy="97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7423150" y="2781300"/>
            <a:ext cx="172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2800" smtClean="0">
                <a:solidFill>
                  <a:srgbClr val="FFFFFF"/>
                </a:solidFill>
                <a:latin typeface="Arial" pitchFamily="34" charset="0"/>
                <a:ea typeface="新細明體" pitchFamily="18" charset="-120"/>
                <a:sym typeface="Symbol" pitchFamily="18" charset="2"/>
              </a:rPr>
              <a:t>38  10</a:t>
            </a:r>
            <a:r>
              <a:rPr lang="en-US" altLang="zh-TW" sz="2800" baseline="30000" smtClean="0">
                <a:solidFill>
                  <a:srgbClr val="FFFFFF"/>
                </a:solidFill>
                <a:latin typeface="Arial" pitchFamily="34" charset="0"/>
                <a:ea typeface="新細明體" pitchFamily="18" charset="-120"/>
                <a:sym typeface="Symbol" pitchFamily="18" charset="2"/>
              </a:rPr>
              <a:t>-18</a:t>
            </a:r>
            <a:endParaRPr lang="en-US" altLang="zh-TW" sz="2800" smtClean="0">
              <a:solidFill>
                <a:srgbClr val="FFFFFF"/>
              </a:solidFill>
              <a:latin typeface="Arial" pitchFamily="34" charset="0"/>
              <a:ea typeface="新細明體" pitchFamily="18" charset="-120"/>
              <a:sym typeface="Symbol" pitchFamily="18" charset="2"/>
            </a:endParaRPr>
          </a:p>
        </p:txBody>
      </p:sp>
    </p:spTree>
    <p:extLst>
      <p:ext uri="{BB962C8B-B14F-4D97-AF65-F5344CB8AC3E}">
        <p14:creationId xmlns:p14="http://schemas.microsoft.com/office/powerpoint/2010/main" val="209832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3" descr="100_3846"/>
          <p:cNvPicPr>
            <a:picLocks noChangeAspect="1" noChangeArrowheads="1"/>
          </p:cNvPicPr>
          <p:nvPr/>
        </p:nvPicPr>
        <p:blipFill>
          <a:blip r:embed="rId2" cstate="print">
            <a:extLst>
              <a:ext uri="{28A0092B-C50C-407E-A947-70E740481C1C}">
                <a14:useLocalDpi xmlns:a14="http://schemas.microsoft.com/office/drawing/2010/main" val="0"/>
              </a:ext>
            </a:extLst>
          </a:blip>
          <a:srcRect t="29456"/>
          <a:stretch>
            <a:fillRect/>
          </a:stretch>
        </p:blipFill>
        <p:spPr bwMode="auto">
          <a:xfrm>
            <a:off x="0" y="0"/>
            <a:ext cx="73279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4"/>
          <p:cNvSpPr>
            <a:spLocks noChangeArrowheads="1"/>
          </p:cNvSpPr>
          <p:nvPr/>
        </p:nvSpPr>
        <p:spPr bwMode="auto">
          <a:xfrm>
            <a:off x="7434467" y="2743200"/>
            <a:ext cx="1284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dirty="0">
                <a:solidFill>
                  <a:srgbClr val="FFFFFF"/>
                </a:solidFill>
                <a:latin typeface="Arial" pitchFamily="34" charset="0"/>
                <a:ea typeface="新細明體" pitchFamily="18" charset="-120"/>
                <a:sym typeface="Symbol" pitchFamily="18" charset="2"/>
              </a:rPr>
              <a:t>36  10</a:t>
            </a:r>
            <a:r>
              <a:rPr lang="en-US" altLang="zh-TW" baseline="30000" dirty="0">
                <a:solidFill>
                  <a:srgbClr val="FFFFFF"/>
                </a:solidFill>
                <a:latin typeface="Arial" pitchFamily="34" charset="0"/>
                <a:ea typeface="新細明體" pitchFamily="18" charset="-120"/>
                <a:sym typeface="Symbol" pitchFamily="18" charset="2"/>
              </a:rPr>
              <a:t>-18</a:t>
            </a:r>
            <a:endParaRPr lang="en-US" altLang="zh-TW" dirty="0">
              <a:solidFill>
                <a:srgbClr val="FFFFFF"/>
              </a:solidFill>
              <a:latin typeface="Arial" pitchFamily="34" charset="0"/>
              <a:ea typeface="新細明體" pitchFamily="18" charset="-120"/>
              <a:sym typeface="Symbol" pitchFamily="18" charset="2"/>
            </a:endParaRPr>
          </a:p>
        </p:txBody>
      </p:sp>
      <p:sp>
        <p:nvSpPr>
          <p:cNvPr id="2" name="TextBox 1"/>
          <p:cNvSpPr txBox="1"/>
          <p:nvPr/>
        </p:nvSpPr>
        <p:spPr>
          <a:xfrm>
            <a:off x="7434467" y="1950303"/>
            <a:ext cx="1731564" cy="830997"/>
          </a:xfrm>
          <a:prstGeom prst="rect">
            <a:avLst/>
          </a:prstGeom>
          <a:noFill/>
        </p:spPr>
        <p:txBody>
          <a:bodyPr wrap="none" rtlCol="0">
            <a:spAutoFit/>
          </a:bodyPr>
          <a:lstStyle/>
          <a:p>
            <a:pPr eaLnBrk="1" hangingPunct="1"/>
            <a:r>
              <a:rPr lang="en-US" sz="2400" dirty="0">
                <a:solidFill>
                  <a:srgbClr val="FFFFFF"/>
                </a:solidFill>
                <a:latin typeface="Arial"/>
                <a:sym typeface="Symbol"/>
              </a:rPr>
              <a:t>h = 33 cm</a:t>
            </a:r>
          </a:p>
          <a:p>
            <a:pPr eaLnBrk="1" hangingPunct="1"/>
            <a:r>
              <a:rPr lang="en-US" sz="2400" dirty="0">
                <a:solidFill>
                  <a:srgbClr val="FFFFFF"/>
                </a:solidFill>
                <a:latin typeface="Arial"/>
              </a:rPr>
              <a:t>predict</a:t>
            </a:r>
          </a:p>
        </p:txBody>
      </p:sp>
      <p:sp>
        <p:nvSpPr>
          <p:cNvPr id="5" name="TextBox 4"/>
          <p:cNvSpPr txBox="1"/>
          <p:nvPr/>
        </p:nvSpPr>
        <p:spPr>
          <a:xfrm>
            <a:off x="7327900" y="3581400"/>
            <a:ext cx="1838965" cy="769441"/>
          </a:xfrm>
          <a:prstGeom prst="rect">
            <a:avLst/>
          </a:prstGeom>
          <a:noFill/>
        </p:spPr>
        <p:txBody>
          <a:bodyPr wrap="none" rtlCol="0">
            <a:spAutoFit/>
          </a:bodyPr>
          <a:lstStyle/>
          <a:p>
            <a:pPr eaLnBrk="1" hangingPunct="1"/>
            <a:r>
              <a:rPr lang="en-US" sz="2400" dirty="0">
                <a:solidFill>
                  <a:srgbClr val="FFFFFF"/>
                </a:solidFill>
                <a:latin typeface="Arial"/>
              </a:rPr>
              <a:t>measure</a:t>
            </a:r>
          </a:p>
          <a:p>
            <a:pPr eaLnBrk="1" hangingPunct="1"/>
            <a:r>
              <a:rPr lang="en-US" dirty="0">
                <a:solidFill>
                  <a:srgbClr val="FFFFFF"/>
                </a:solidFill>
                <a:latin typeface="Arial"/>
              </a:rPr>
              <a:t>41 </a:t>
            </a:r>
            <a:r>
              <a:rPr lang="en-US" dirty="0">
                <a:solidFill>
                  <a:srgbClr val="FFFFFF"/>
                </a:solidFill>
                <a:latin typeface="Arial"/>
                <a:sym typeface="Symbol"/>
              </a:rPr>
              <a:t> 16 x 10</a:t>
            </a:r>
            <a:r>
              <a:rPr lang="en-US" baseline="30000" dirty="0">
                <a:solidFill>
                  <a:srgbClr val="FFFFFF"/>
                </a:solidFill>
                <a:latin typeface="Arial"/>
                <a:sym typeface="Symbol"/>
              </a:rPr>
              <a:t>-18</a:t>
            </a:r>
            <a:endParaRPr lang="en-US" dirty="0">
              <a:solidFill>
                <a:srgbClr val="FFFFFF"/>
              </a:solidFill>
              <a:latin typeface="Arial"/>
            </a:endParaRPr>
          </a:p>
        </p:txBody>
      </p:sp>
      <p:sp>
        <p:nvSpPr>
          <p:cNvPr id="3" name="TextBox 2"/>
          <p:cNvSpPr txBox="1"/>
          <p:nvPr/>
        </p:nvSpPr>
        <p:spPr>
          <a:xfrm>
            <a:off x="304800" y="6364236"/>
            <a:ext cx="5280869" cy="400110"/>
          </a:xfrm>
          <a:prstGeom prst="rect">
            <a:avLst/>
          </a:prstGeom>
          <a:noFill/>
        </p:spPr>
        <p:txBody>
          <a:bodyPr wrap="none" rtlCol="0">
            <a:spAutoFit/>
          </a:bodyPr>
          <a:lstStyle/>
          <a:p>
            <a:pPr eaLnBrk="1" hangingPunct="1"/>
            <a:r>
              <a:rPr lang="en-US" dirty="0">
                <a:solidFill>
                  <a:srgbClr val="FFFFFF"/>
                </a:solidFill>
                <a:latin typeface="Arial"/>
              </a:rPr>
              <a:t>C. W. </a:t>
            </a:r>
            <a:r>
              <a:rPr lang="en-US" dirty="0" smtClean="0">
                <a:solidFill>
                  <a:srgbClr val="FFFFFF"/>
                </a:solidFill>
                <a:latin typeface="Arial"/>
              </a:rPr>
              <a:t>Chou et al., </a:t>
            </a:r>
            <a:r>
              <a:rPr lang="en-US" dirty="0">
                <a:solidFill>
                  <a:srgbClr val="FFFFFF"/>
                </a:solidFill>
                <a:latin typeface="Arial"/>
              </a:rPr>
              <a:t>Science </a:t>
            </a:r>
            <a:r>
              <a:rPr lang="en-US" b="1" dirty="0">
                <a:solidFill>
                  <a:srgbClr val="FFFFFF"/>
                </a:solidFill>
                <a:latin typeface="Arial"/>
              </a:rPr>
              <a:t>329</a:t>
            </a:r>
            <a:r>
              <a:rPr lang="en-US" dirty="0">
                <a:solidFill>
                  <a:srgbClr val="FFFFFF"/>
                </a:solidFill>
                <a:latin typeface="Arial"/>
              </a:rPr>
              <a:t>, </a:t>
            </a:r>
            <a:r>
              <a:rPr lang="en-US" dirty="0" smtClean="0">
                <a:solidFill>
                  <a:srgbClr val="FFFFFF"/>
                </a:solidFill>
                <a:latin typeface="Arial"/>
              </a:rPr>
              <a:t>1630 </a:t>
            </a:r>
            <a:r>
              <a:rPr lang="en-US" dirty="0">
                <a:solidFill>
                  <a:srgbClr val="FFFFFF"/>
                </a:solidFill>
                <a:latin typeface="Arial"/>
              </a:rPr>
              <a:t>(2010)</a:t>
            </a:r>
          </a:p>
        </p:txBody>
      </p:sp>
    </p:spTree>
    <p:extLst>
      <p:ext uri="{BB962C8B-B14F-4D97-AF65-F5344CB8AC3E}">
        <p14:creationId xmlns:p14="http://schemas.microsoft.com/office/powerpoint/2010/main" val="1668550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95"/>
          <p:cNvGrpSpPr>
            <a:grpSpLocks/>
          </p:cNvGrpSpPr>
          <p:nvPr/>
        </p:nvGrpSpPr>
        <p:grpSpPr bwMode="auto">
          <a:xfrm>
            <a:off x="101600" y="3603625"/>
            <a:ext cx="8910638" cy="3254375"/>
            <a:chOff x="64" y="2270"/>
            <a:chExt cx="5613" cy="2050"/>
          </a:xfrm>
        </p:grpSpPr>
        <p:sp>
          <p:nvSpPr>
            <p:cNvPr id="1614911" name="AutoShape 63"/>
            <p:cNvSpPr>
              <a:spLocks noChangeArrowheads="1"/>
            </p:cNvSpPr>
            <p:nvPr/>
          </p:nvSpPr>
          <p:spPr bwMode="auto">
            <a:xfrm>
              <a:off x="64" y="2270"/>
              <a:ext cx="5613" cy="2050"/>
            </a:xfrm>
            <a:prstGeom prst="upArrow">
              <a:avLst>
                <a:gd name="adj1" fmla="val 72056"/>
                <a:gd name="adj2" fmla="val 70921"/>
              </a:avLst>
            </a:prstGeom>
            <a:gradFill rotWithShape="1">
              <a:gsLst>
                <a:gs pos="0">
                  <a:srgbClr val="FF0000">
                    <a:gamma/>
                    <a:tint val="0"/>
                    <a:invGamma/>
                    <a:alpha val="0"/>
                  </a:srgbClr>
                </a:gs>
                <a:gs pos="50000">
                  <a:srgbClr val="FF0000"/>
                </a:gs>
                <a:gs pos="100000">
                  <a:srgbClr val="FF0000">
                    <a:gamma/>
                    <a:tint val="0"/>
                    <a:invGamma/>
                    <a:alpha val="0"/>
                  </a:srgbClr>
                </a:gs>
              </a:gsLst>
              <a:lin ang="0" scaled="1"/>
            </a:gradFill>
            <a:ln w="9525">
              <a:noFill/>
              <a:miter lim="800000"/>
              <a:headEnd/>
              <a:tailEnd/>
            </a:ln>
            <a:effectLst/>
          </p:spPr>
          <p:txBody>
            <a:bodyPr wrap="none" anchor="ctr"/>
            <a:lstStyle/>
            <a:p>
              <a:pPr algn="ctr">
                <a:defRPr/>
              </a:pPr>
              <a:endParaRPr lang="en-US">
                <a:solidFill>
                  <a:srgbClr val="000000"/>
                </a:solidFill>
                <a:latin typeface="Verdana" pitchFamily="34" charset="0"/>
              </a:endParaRPr>
            </a:p>
          </p:txBody>
        </p:sp>
        <p:sp>
          <p:nvSpPr>
            <p:cNvPr id="48160" name="Rectangle 68"/>
            <p:cNvSpPr>
              <a:spLocks noChangeArrowheads="1"/>
            </p:cNvSpPr>
            <p:nvPr/>
          </p:nvSpPr>
          <p:spPr bwMode="auto">
            <a:xfrm>
              <a:off x="1545" y="3070"/>
              <a:ext cx="2792" cy="368"/>
            </a:xfrm>
            <a:prstGeom prst="rect">
              <a:avLst/>
            </a:prstGeom>
            <a:noFill/>
            <a:ln w="9525">
              <a:noFill/>
              <a:miter lim="800000"/>
              <a:headEnd/>
              <a:tailEnd/>
            </a:ln>
          </p:spPr>
          <p:txBody>
            <a:bodyPr wrap="none">
              <a:spAutoFit/>
            </a:bodyPr>
            <a:lstStyle/>
            <a:p>
              <a:r>
                <a:rPr lang="en-US" sz="3200" b="1" i="1" dirty="0">
                  <a:solidFill>
                    <a:srgbClr val="000000"/>
                  </a:solidFill>
                  <a:latin typeface="Times New Roman" pitchFamily="18" charset="0"/>
                </a:rPr>
                <a:t>F</a:t>
              </a:r>
              <a:r>
                <a:rPr lang="en-US" sz="3200" i="1" dirty="0">
                  <a:solidFill>
                    <a:srgbClr val="000000"/>
                  </a:solidFill>
                  <a:latin typeface="Times New Roman" pitchFamily="18" charset="0"/>
                </a:rPr>
                <a:t> = </a:t>
              </a:r>
              <a:r>
                <a:rPr lang="en-US" sz="3200" b="1" i="1" dirty="0" smtClean="0">
                  <a:solidFill>
                    <a:srgbClr val="000000"/>
                  </a:solidFill>
                  <a:latin typeface="Times New Roman" pitchFamily="18" charset="0"/>
                </a:rPr>
                <a:t>F</a:t>
              </a:r>
              <a:r>
                <a:rPr lang="en-US" sz="3200" b="1" i="1" baseline="-25000" dirty="0" smtClean="0">
                  <a:solidFill>
                    <a:srgbClr val="000000"/>
                  </a:solidFill>
                  <a:latin typeface="Times New Roman" pitchFamily="18" charset="0"/>
                  <a:cs typeface="Times New Roman" pitchFamily="18" charset="0"/>
                </a:rPr>
                <a:t>0</a:t>
              </a:r>
              <a:r>
                <a:rPr lang="en-US" sz="3200" dirty="0" smtClean="0">
                  <a:solidFill>
                    <a:srgbClr val="000000"/>
                  </a:solidFill>
                  <a:latin typeface="Verdana" pitchFamily="34" charset="0"/>
                </a:rPr>
                <a:t>|</a:t>
              </a:r>
              <a:r>
                <a:rPr lang="en-US" sz="3200" i="1" dirty="0">
                  <a:solidFill>
                    <a:srgbClr val="000000"/>
                  </a:solidFill>
                  <a:latin typeface="Verdana" pitchFamily="34" charset="0"/>
                </a:rPr>
                <a:t>↑</a:t>
              </a:r>
              <a:r>
                <a:rPr lang="en-US" sz="3200" dirty="0">
                  <a:solidFill>
                    <a:srgbClr val="000000"/>
                  </a:solidFill>
                  <a:latin typeface="Verdana" pitchFamily="34" charset="0"/>
                  <a:sym typeface="Symbol" pitchFamily="18" charset="2"/>
                </a:rPr>
                <a:t></a:t>
              </a:r>
              <a:r>
                <a:rPr lang="en-US" sz="3200" i="1" dirty="0">
                  <a:solidFill>
                    <a:srgbClr val="000000"/>
                  </a:solidFill>
                  <a:latin typeface="Verdana" pitchFamily="34" charset="0"/>
                </a:rPr>
                <a:t>↑</a:t>
              </a:r>
              <a:r>
                <a:rPr lang="en-US" sz="3200" dirty="0">
                  <a:solidFill>
                    <a:srgbClr val="000000"/>
                  </a:solidFill>
                  <a:latin typeface="Verdana" pitchFamily="34" charset="0"/>
                  <a:sym typeface="Symbol" pitchFamily="18" charset="2"/>
                </a:rPr>
                <a:t>|</a:t>
              </a:r>
              <a:r>
                <a:rPr lang="en-US" sz="3200" dirty="0">
                  <a:solidFill>
                    <a:srgbClr val="000000"/>
                  </a:solidFill>
                  <a:latin typeface="Symbol" pitchFamily="18" charset="2"/>
                  <a:sym typeface="Symbol" pitchFamily="18" charset="2"/>
                </a:rPr>
                <a:t> - </a:t>
              </a:r>
              <a:r>
                <a:rPr lang="en-US" sz="3200" b="1" i="1" dirty="0" smtClean="0">
                  <a:solidFill>
                    <a:srgbClr val="000000"/>
                  </a:solidFill>
                  <a:latin typeface="Times New Roman" pitchFamily="18" charset="0"/>
                </a:rPr>
                <a:t>F</a:t>
              </a:r>
              <a:r>
                <a:rPr lang="en-US" sz="3200" b="1" i="1" baseline="-25000" dirty="0" smtClean="0">
                  <a:solidFill>
                    <a:srgbClr val="000000"/>
                  </a:solidFill>
                  <a:latin typeface="Times New Roman" pitchFamily="18" charset="0"/>
                  <a:cs typeface="Times New Roman" pitchFamily="18" charset="0"/>
                  <a:sym typeface="Symbol" pitchFamily="18" charset="2"/>
                </a:rPr>
                <a:t>0</a:t>
              </a:r>
              <a:r>
                <a:rPr lang="en-US" sz="3200" dirty="0" smtClean="0">
                  <a:solidFill>
                    <a:srgbClr val="000000"/>
                  </a:solidFill>
                  <a:latin typeface="Verdana" pitchFamily="34" charset="0"/>
                </a:rPr>
                <a:t>|</a:t>
              </a:r>
              <a:r>
                <a:rPr lang="en-US" sz="3200" i="1" dirty="0">
                  <a:solidFill>
                    <a:srgbClr val="000000"/>
                  </a:solidFill>
                  <a:latin typeface="Verdana" pitchFamily="34" charset="0"/>
                  <a:sym typeface="Symbol" pitchFamily="18" charset="2"/>
                </a:rPr>
                <a:t>↓</a:t>
              </a:r>
              <a:r>
                <a:rPr lang="en-US" sz="3200" dirty="0">
                  <a:solidFill>
                    <a:srgbClr val="000000"/>
                  </a:solidFill>
                  <a:latin typeface="Verdana" pitchFamily="34" charset="0"/>
                  <a:sym typeface="Symbol" pitchFamily="18" charset="2"/>
                </a:rPr>
                <a:t></a:t>
              </a:r>
              <a:r>
                <a:rPr lang="en-US" sz="3200" i="1" dirty="0">
                  <a:solidFill>
                    <a:srgbClr val="000000"/>
                  </a:solidFill>
                  <a:latin typeface="Verdana" pitchFamily="34" charset="0"/>
                  <a:sym typeface="Symbol" pitchFamily="18" charset="2"/>
                </a:rPr>
                <a:t>↓</a:t>
              </a:r>
              <a:r>
                <a:rPr lang="en-US" sz="3200" dirty="0">
                  <a:solidFill>
                    <a:srgbClr val="000000"/>
                  </a:solidFill>
                  <a:latin typeface="Verdana" pitchFamily="34" charset="0"/>
                  <a:sym typeface="Symbol" pitchFamily="18" charset="2"/>
                </a:rPr>
                <a:t>|</a:t>
              </a:r>
            </a:p>
          </p:txBody>
        </p:sp>
      </p:grpSp>
      <p:grpSp>
        <p:nvGrpSpPr>
          <p:cNvPr id="3" name="Group 69"/>
          <p:cNvGrpSpPr>
            <a:grpSpLocks/>
          </p:cNvGrpSpPr>
          <p:nvPr/>
        </p:nvGrpSpPr>
        <p:grpSpPr bwMode="auto">
          <a:xfrm>
            <a:off x="1793875" y="2774777"/>
            <a:ext cx="5516563" cy="184150"/>
            <a:chOff x="891" y="1747"/>
            <a:chExt cx="3475" cy="116"/>
          </a:xfrm>
        </p:grpSpPr>
        <p:sp>
          <p:nvSpPr>
            <p:cNvPr id="1614918" name="Oval 70"/>
            <p:cNvSpPr>
              <a:spLocks noChangeAspect="1" noChangeArrowheads="1"/>
            </p:cNvSpPr>
            <p:nvPr/>
          </p:nvSpPr>
          <p:spPr bwMode="auto">
            <a:xfrm>
              <a:off x="262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19" name="Oval 71"/>
            <p:cNvSpPr>
              <a:spLocks noChangeAspect="1" noChangeArrowheads="1"/>
            </p:cNvSpPr>
            <p:nvPr/>
          </p:nvSpPr>
          <p:spPr bwMode="auto">
            <a:xfrm>
              <a:off x="27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0" name="Oval 72"/>
            <p:cNvSpPr>
              <a:spLocks noChangeAspect="1" noChangeArrowheads="1"/>
            </p:cNvSpPr>
            <p:nvPr/>
          </p:nvSpPr>
          <p:spPr bwMode="auto">
            <a:xfrm>
              <a:off x="2880"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1" name="Oval 73"/>
            <p:cNvSpPr>
              <a:spLocks noChangeAspect="1" noChangeArrowheads="1"/>
            </p:cNvSpPr>
            <p:nvPr/>
          </p:nvSpPr>
          <p:spPr bwMode="auto">
            <a:xfrm>
              <a:off x="300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2" name="Oval 74"/>
            <p:cNvSpPr>
              <a:spLocks noChangeAspect="1" noChangeArrowheads="1"/>
            </p:cNvSpPr>
            <p:nvPr/>
          </p:nvSpPr>
          <p:spPr bwMode="auto">
            <a:xfrm>
              <a:off x="314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3" name="Oval 75"/>
            <p:cNvSpPr>
              <a:spLocks noChangeAspect="1" noChangeArrowheads="1"/>
            </p:cNvSpPr>
            <p:nvPr/>
          </p:nvSpPr>
          <p:spPr bwMode="auto">
            <a:xfrm>
              <a:off x="328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4" name="Oval 76"/>
            <p:cNvSpPr>
              <a:spLocks noChangeAspect="1" noChangeArrowheads="1"/>
            </p:cNvSpPr>
            <p:nvPr/>
          </p:nvSpPr>
          <p:spPr bwMode="auto">
            <a:xfrm>
              <a:off x="342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5" name="Oval 77"/>
            <p:cNvSpPr>
              <a:spLocks noChangeAspect="1" noChangeArrowheads="1"/>
            </p:cNvSpPr>
            <p:nvPr/>
          </p:nvSpPr>
          <p:spPr bwMode="auto">
            <a:xfrm>
              <a:off x="357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6" name="Oval 78"/>
            <p:cNvSpPr>
              <a:spLocks noChangeAspect="1" noChangeArrowheads="1"/>
            </p:cNvSpPr>
            <p:nvPr/>
          </p:nvSpPr>
          <p:spPr bwMode="auto">
            <a:xfrm>
              <a:off x="373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7" name="Oval 79"/>
            <p:cNvSpPr>
              <a:spLocks noChangeAspect="1" noChangeArrowheads="1"/>
            </p:cNvSpPr>
            <p:nvPr/>
          </p:nvSpPr>
          <p:spPr bwMode="auto">
            <a:xfrm>
              <a:off x="3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8" name="Oval 80"/>
            <p:cNvSpPr>
              <a:spLocks noChangeAspect="1" noChangeArrowheads="1"/>
            </p:cNvSpPr>
            <p:nvPr/>
          </p:nvSpPr>
          <p:spPr bwMode="auto">
            <a:xfrm>
              <a:off x="406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29" name="Oval 81"/>
            <p:cNvSpPr>
              <a:spLocks noChangeAspect="1" noChangeArrowheads="1"/>
            </p:cNvSpPr>
            <p:nvPr/>
          </p:nvSpPr>
          <p:spPr bwMode="auto">
            <a:xfrm>
              <a:off x="4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0" name="Oval 82"/>
            <p:cNvSpPr>
              <a:spLocks noChangeAspect="1" noChangeArrowheads="1"/>
            </p:cNvSpPr>
            <p:nvPr/>
          </p:nvSpPr>
          <p:spPr bwMode="auto">
            <a:xfrm flipH="1">
              <a:off x="251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1" name="Oval 83"/>
            <p:cNvSpPr>
              <a:spLocks noChangeAspect="1" noChangeArrowheads="1"/>
            </p:cNvSpPr>
            <p:nvPr/>
          </p:nvSpPr>
          <p:spPr bwMode="auto">
            <a:xfrm flipH="1">
              <a:off x="23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2" name="Oval 84"/>
            <p:cNvSpPr>
              <a:spLocks noChangeAspect="1" noChangeArrowheads="1"/>
            </p:cNvSpPr>
            <p:nvPr/>
          </p:nvSpPr>
          <p:spPr bwMode="auto">
            <a:xfrm flipH="1">
              <a:off x="2262"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3" name="Oval 85"/>
            <p:cNvSpPr>
              <a:spLocks noChangeAspect="1" noChangeArrowheads="1"/>
            </p:cNvSpPr>
            <p:nvPr/>
          </p:nvSpPr>
          <p:spPr bwMode="auto">
            <a:xfrm flipH="1">
              <a:off x="213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4" name="Oval 86"/>
            <p:cNvSpPr>
              <a:spLocks noChangeAspect="1" noChangeArrowheads="1"/>
            </p:cNvSpPr>
            <p:nvPr/>
          </p:nvSpPr>
          <p:spPr bwMode="auto">
            <a:xfrm flipH="1">
              <a:off x="200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5" name="Oval 87"/>
            <p:cNvSpPr>
              <a:spLocks noChangeAspect="1" noChangeArrowheads="1"/>
            </p:cNvSpPr>
            <p:nvPr/>
          </p:nvSpPr>
          <p:spPr bwMode="auto">
            <a:xfrm flipH="1">
              <a:off x="186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6" name="Oval 88"/>
            <p:cNvSpPr>
              <a:spLocks noChangeAspect="1" noChangeArrowheads="1"/>
            </p:cNvSpPr>
            <p:nvPr/>
          </p:nvSpPr>
          <p:spPr bwMode="auto">
            <a:xfrm flipH="1">
              <a:off x="171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7" name="Oval 89"/>
            <p:cNvSpPr>
              <a:spLocks noChangeAspect="1" noChangeArrowheads="1"/>
            </p:cNvSpPr>
            <p:nvPr/>
          </p:nvSpPr>
          <p:spPr bwMode="auto">
            <a:xfrm flipH="1">
              <a:off x="156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8" name="Oval 90"/>
            <p:cNvSpPr>
              <a:spLocks noChangeAspect="1" noChangeArrowheads="1"/>
            </p:cNvSpPr>
            <p:nvPr/>
          </p:nvSpPr>
          <p:spPr bwMode="auto">
            <a:xfrm flipH="1">
              <a:off x="141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39" name="Oval 91"/>
            <p:cNvSpPr>
              <a:spLocks noChangeAspect="1" noChangeArrowheads="1"/>
            </p:cNvSpPr>
            <p:nvPr/>
          </p:nvSpPr>
          <p:spPr bwMode="auto">
            <a:xfrm flipH="1">
              <a:off x="1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40" name="Oval 92"/>
            <p:cNvSpPr>
              <a:spLocks noChangeAspect="1" noChangeArrowheads="1"/>
            </p:cNvSpPr>
            <p:nvPr/>
          </p:nvSpPr>
          <p:spPr bwMode="auto">
            <a:xfrm flipH="1">
              <a:off x="107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4941" name="Oval 93"/>
            <p:cNvSpPr>
              <a:spLocks noChangeAspect="1" noChangeArrowheads="1"/>
            </p:cNvSpPr>
            <p:nvPr/>
          </p:nvSpPr>
          <p:spPr bwMode="auto">
            <a:xfrm flipH="1">
              <a:off x="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grpSp>
      <p:sp>
        <p:nvSpPr>
          <p:cNvPr id="31" name="TextBox 29"/>
          <p:cNvSpPr txBox="1">
            <a:spLocks noChangeArrowheads="1"/>
          </p:cNvSpPr>
          <p:nvPr/>
        </p:nvSpPr>
        <p:spPr bwMode="auto">
          <a:xfrm>
            <a:off x="707015" y="310573"/>
            <a:ext cx="6110391" cy="707886"/>
          </a:xfrm>
          <a:prstGeom prst="rect">
            <a:avLst/>
          </a:prstGeom>
          <a:noFill/>
          <a:ln w="9525">
            <a:noFill/>
            <a:miter lim="800000"/>
            <a:headEnd/>
            <a:tailEnd/>
          </a:ln>
        </p:spPr>
        <p:txBody>
          <a:bodyPr wrap="none">
            <a:spAutoFit/>
          </a:bodyPr>
          <a:lstStyle/>
          <a:p>
            <a:r>
              <a:rPr lang="en-US" sz="4000" smtClean="0">
                <a:solidFill>
                  <a:srgbClr val="000000"/>
                </a:solidFill>
                <a:latin typeface="Calibri" panose="020F0502020204030204" pitchFamily="34" charset="0"/>
              </a:rPr>
              <a:t>Global spin-dependent </a:t>
            </a:r>
            <a:r>
              <a:rPr lang="en-US" sz="4000" dirty="0">
                <a:solidFill>
                  <a:srgbClr val="000000"/>
                </a:solidFill>
                <a:latin typeface="Calibri" panose="020F0502020204030204" pitchFamily="34" charset="0"/>
              </a:rPr>
              <a:t>force</a:t>
            </a:r>
          </a:p>
        </p:txBody>
      </p:sp>
    </p:spTree>
    <p:extLst>
      <p:ext uri="{BB962C8B-B14F-4D97-AF65-F5344CB8AC3E}">
        <p14:creationId xmlns:p14="http://schemas.microsoft.com/office/powerpoint/2010/main" val="62327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3"/>
          <p:cNvGrpSpPr>
            <a:grpSpLocks/>
          </p:cNvGrpSpPr>
          <p:nvPr/>
        </p:nvGrpSpPr>
        <p:grpSpPr bwMode="auto">
          <a:xfrm>
            <a:off x="1725613" y="3119264"/>
            <a:ext cx="5645150" cy="396875"/>
            <a:chOff x="1087" y="2240"/>
            <a:chExt cx="3556" cy="250"/>
          </a:xfrm>
        </p:grpSpPr>
        <p:sp>
          <p:nvSpPr>
            <p:cNvPr id="49244" name="Rectangle 64"/>
            <p:cNvSpPr>
              <a:spLocks noChangeArrowheads="1"/>
            </p:cNvSpPr>
            <p:nvPr/>
          </p:nvSpPr>
          <p:spPr bwMode="auto">
            <a:xfrm>
              <a:off x="1278"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45" name="Rectangle 65"/>
            <p:cNvSpPr>
              <a:spLocks noChangeArrowheads="1"/>
            </p:cNvSpPr>
            <p:nvPr/>
          </p:nvSpPr>
          <p:spPr bwMode="auto">
            <a:xfrm>
              <a:off x="1087"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46" name="Rectangle 66"/>
            <p:cNvSpPr>
              <a:spLocks noChangeArrowheads="1"/>
            </p:cNvSpPr>
            <p:nvPr/>
          </p:nvSpPr>
          <p:spPr bwMode="auto">
            <a:xfrm>
              <a:off x="1614"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47" name="Rectangle 67"/>
            <p:cNvSpPr>
              <a:spLocks noChangeArrowheads="1"/>
            </p:cNvSpPr>
            <p:nvPr/>
          </p:nvSpPr>
          <p:spPr bwMode="auto">
            <a:xfrm>
              <a:off x="1447"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48" name="Rectangle 68"/>
            <p:cNvSpPr>
              <a:spLocks noChangeArrowheads="1"/>
            </p:cNvSpPr>
            <p:nvPr/>
          </p:nvSpPr>
          <p:spPr bwMode="auto">
            <a:xfrm>
              <a:off x="1910"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49" name="Rectangle 69"/>
            <p:cNvSpPr>
              <a:spLocks noChangeArrowheads="1"/>
            </p:cNvSpPr>
            <p:nvPr/>
          </p:nvSpPr>
          <p:spPr bwMode="auto">
            <a:xfrm>
              <a:off x="1759"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50" name="Rectangle 70"/>
            <p:cNvSpPr>
              <a:spLocks noChangeArrowheads="1"/>
            </p:cNvSpPr>
            <p:nvPr/>
          </p:nvSpPr>
          <p:spPr bwMode="auto">
            <a:xfrm>
              <a:off x="2206"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51" name="Rectangle 71"/>
            <p:cNvSpPr>
              <a:spLocks noChangeArrowheads="1"/>
            </p:cNvSpPr>
            <p:nvPr/>
          </p:nvSpPr>
          <p:spPr bwMode="auto">
            <a:xfrm>
              <a:off x="2063"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52" name="Rectangle 72"/>
            <p:cNvSpPr>
              <a:spLocks noChangeArrowheads="1"/>
            </p:cNvSpPr>
            <p:nvPr/>
          </p:nvSpPr>
          <p:spPr bwMode="auto">
            <a:xfrm>
              <a:off x="2462"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53" name="Rectangle 73"/>
            <p:cNvSpPr>
              <a:spLocks noChangeArrowheads="1"/>
            </p:cNvSpPr>
            <p:nvPr/>
          </p:nvSpPr>
          <p:spPr bwMode="auto">
            <a:xfrm>
              <a:off x="2327"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54" name="Rectangle 74"/>
            <p:cNvSpPr>
              <a:spLocks noChangeArrowheads="1"/>
            </p:cNvSpPr>
            <p:nvPr/>
          </p:nvSpPr>
          <p:spPr bwMode="auto">
            <a:xfrm flipH="1">
              <a:off x="4089"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55" name="Rectangle 75"/>
            <p:cNvSpPr>
              <a:spLocks noChangeArrowheads="1"/>
            </p:cNvSpPr>
            <p:nvPr/>
          </p:nvSpPr>
          <p:spPr bwMode="auto">
            <a:xfrm flipH="1">
              <a:off x="4272"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56" name="Rectangle 76"/>
            <p:cNvSpPr>
              <a:spLocks noChangeArrowheads="1"/>
            </p:cNvSpPr>
            <p:nvPr/>
          </p:nvSpPr>
          <p:spPr bwMode="auto">
            <a:xfrm flipH="1">
              <a:off x="3777"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57" name="Rectangle 77"/>
            <p:cNvSpPr>
              <a:spLocks noChangeArrowheads="1"/>
            </p:cNvSpPr>
            <p:nvPr/>
          </p:nvSpPr>
          <p:spPr bwMode="auto">
            <a:xfrm flipH="1">
              <a:off x="3936"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58" name="Rectangle 78"/>
            <p:cNvSpPr>
              <a:spLocks noChangeArrowheads="1"/>
            </p:cNvSpPr>
            <p:nvPr/>
          </p:nvSpPr>
          <p:spPr bwMode="auto">
            <a:xfrm flipH="1">
              <a:off x="3497"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59" name="Rectangle 79"/>
            <p:cNvSpPr>
              <a:spLocks noChangeArrowheads="1"/>
            </p:cNvSpPr>
            <p:nvPr/>
          </p:nvSpPr>
          <p:spPr bwMode="auto">
            <a:xfrm flipH="1">
              <a:off x="3632"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60" name="Rectangle 80"/>
            <p:cNvSpPr>
              <a:spLocks noChangeArrowheads="1"/>
            </p:cNvSpPr>
            <p:nvPr/>
          </p:nvSpPr>
          <p:spPr bwMode="auto">
            <a:xfrm flipH="1">
              <a:off x="3201"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61" name="Rectangle 81"/>
            <p:cNvSpPr>
              <a:spLocks noChangeArrowheads="1"/>
            </p:cNvSpPr>
            <p:nvPr/>
          </p:nvSpPr>
          <p:spPr bwMode="auto">
            <a:xfrm flipH="1">
              <a:off x="3344"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62" name="Rectangle 82"/>
            <p:cNvSpPr>
              <a:spLocks noChangeArrowheads="1"/>
            </p:cNvSpPr>
            <p:nvPr/>
          </p:nvSpPr>
          <p:spPr bwMode="auto">
            <a:xfrm flipH="1">
              <a:off x="3080"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63" name="Rectangle 83"/>
            <p:cNvSpPr>
              <a:spLocks noChangeArrowheads="1"/>
            </p:cNvSpPr>
            <p:nvPr/>
          </p:nvSpPr>
          <p:spPr bwMode="auto">
            <a:xfrm>
              <a:off x="2718"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64" name="Rectangle 84"/>
            <p:cNvSpPr>
              <a:spLocks noChangeArrowheads="1"/>
            </p:cNvSpPr>
            <p:nvPr/>
          </p:nvSpPr>
          <p:spPr bwMode="auto">
            <a:xfrm>
              <a:off x="2583"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65" name="Rectangle 85"/>
            <p:cNvSpPr>
              <a:spLocks noChangeArrowheads="1"/>
            </p:cNvSpPr>
            <p:nvPr/>
          </p:nvSpPr>
          <p:spPr bwMode="auto">
            <a:xfrm>
              <a:off x="2958"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sp>
          <p:nvSpPr>
            <p:cNvPr id="49266" name="Rectangle 86"/>
            <p:cNvSpPr>
              <a:spLocks noChangeArrowheads="1"/>
            </p:cNvSpPr>
            <p:nvPr/>
          </p:nvSpPr>
          <p:spPr bwMode="auto">
            <a:xfrm>
              <a:off x="2831" y="2240"/>
              <a:ext cx="196" cy="250"/>
            </a:xfrm>
            <a:prstGeom prst="rect">
              <a:avLst/>
            </a:prstGeom>
            <a:noFill/>
            <a:ln w="9525">
              <a:noFill/>
              <a:miter lim="800000"/>
              <a:headEnd/>
              <a:tailEnd/>
            </a:ln>
          </p:spPr>
          <p:txBody>
            <a:bodyPr wrap="none">
              <a:spAutoFit/>
            </a:bodyPr>
            <a:lstStyle/>
            <a:p>
              <a:r>
                <a:rPr lang="en-US" i="1">
                  <a:solidFill>
                    <a:srgbClr val="000000"/>
                  </a:solidFill>
                  <a:sym typeface="Symbol" pitchFamily="18" charset="2"/>
                </a:rPr>
                <a:t>↓</a:t>
              </a:r>
            </a:p>
          </p:txBody>
        </p:sp>
        <p:sp>
          <p:nvSpPr>
            <p:cNvPr id="49267" name="Rectangle 87"/>
            <p:cNvSpPr>
              <a:spLocks noChangeArrowheads="1"/>
            </p:cNvSpPr>
            <p:nvPr/>
          </p:nvSpPr>
          <p:spPr bwMode="auto">
            <a:xfrm flipH="1">
              <a:off x="4447" y="2240"/>
              <a:ext cx="196" cy="250"/>
            </a:xfrm>
            <a:prstGeom prst="rect">
              <a:avLst/>
            </a:prstGeom>
            <a:noFill/>
            <a:ln w="9525">
              <a:noFill/>
              <a:miter lim="800000"/>
              <a:headEnd/>
              <a:tailEnd/>
            </a:ln>
          </p:spPr>
          <p:txBody>
            <a:bodyPr wrap="none">
              <a:spAutoFit/>
            </a:bodyPr>
            <a:lstStyle/>
            <a:p>
              <a:r>
                <a:rPr lang="en-US" i="1">
                  <a:solidFill>
                    <a:srgbClr val="000000"/>
                  </a:solidFill>
                </a:rPr>
                <a:t>↑</a:t>
              </a:r>
              <a:endParaRPr lang="en-US" i="1">
                <a:solidFill>
                  <a:srgbClr val="000000"/>
                </a:solidFill>
                <a:sym typeface="Symbol" pitchFamily="18" charset="2"/>
              </a:endParaRPr>
            </a:p>
          </p:txBody>
        </p:sp>
      </p:grpSp>
      <p:grpSp>
        <p:nvGrpSpPr>
          <p:cNvPr id="3" name="Group 196"/>
          <p:cNvGrpSpPr>
            <a:grpSpLocks/>
          </p:cNvGrpSpPr>
          <p:nvPr/>
        </p:nvGrpSpPr>
        <p:grpSpPr bwMode="auto">
          <a:xfrm>
            <a:off x="1793875" y="2712864"/>
            <a:ext cx="5516563" cy="309563"/>
            <a:chOff x="1130" y="1984"/>
            <a:chExt cx="3475" cy="195"/>
          </a:xfrm>
        </p:grpSpPr>
        <p:sp>
          <p:nvSpPr>
            <p:cNvPr id="1616016" name="Oval 144"/>
            <p:cNvSpPr>
              <a:spLocks noChangeAspect="1" noChangeArrowheads="1"/>
            </p:cNvSpPr>
            <p:nvPr/>
          </p:nvSpPr>
          <p:spPr bwMode="auto">
            <a:xfrm>
              <a:off x="2864" y="2064"/>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17" name="Oval 145"/>
            <p:cNvSpPr>
              <a:spLocks noChangeAspect="1" noChangeArrowheads="1"/>
            </p:cNvSpPr>
            <p:nvPr/>
          </p:nvSpPr>
          <p:spPr bwMode="auto">
            <a:xfrm>
              <a:off x="2990" y="1984"/>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18" name="Oval 146"/>
            <p:cNvSpPr>
              <a:spLocks noChangeAspect="1" noChangeArrowheads="1"/>
            </p:cNvSpPr>
            <p:nvPr/>
          </p:nvSpPr>
          <p:spPr bwMode="auto">
            <a:xfrm>
              <a:off x="3119" y="2055"/>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19" name="Oval 147"/>
            <p:cNvSpPr>
              <a:spLocks noChangeAspect="1" noChangeArrowheads="1"/>
            </p:cNvSpPr>
            <p:nvPr/>
          </p:nvSpPr>
          <p:spPr bwMode="auto">
            <a:xfrm>
              <a:off x="3248" y="1992"/>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0" name="Oval 148"/>
            <p:cNvSpPr>
              <a:spLocks noChangeAspect="1" noChangeArrowheads="1"/>
            </p:cNvSpPr>
            <p:nvPr/>
          </p:nvSpPr>
          <p:spPr bwMode="auto">
            <a:xfrm>
              <a:off x="3380" y="2055"/>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1" name="Oval 149"/>
            <p:cNvSpPr>
              <a:spLocks noChangeAspect="1" noChangeArrowheads="1"/>
            </p:cNvSpPr>
            <p:nvPr/>
          </p:nvSpPr>
          <p:spPr bwMode="auto">
            <a:xfrm>
              <a:off x="3521" y="1992"/>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2" name="Oval 150"/>
            <p:cNvSpPr>
              <a:spLocks noChangeAspect="1" noChangeArrowheads="1"/>
            </p:cNvSpPr>
            <p:nvPr/>
          </p:nvSpPr>
          <p:spPr bwMode="auto">
            <a:xfrm>
              <a:off x="3668" y="20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3" name="Oval 151"/>
            <p:cNvSpPr>
              <a:spLocks noChangeAspect="1" noChangeArrowheads="1"/>
            </p:cNvSpPr>
            <p:nvPr/>
          </p:nvSpPr>
          <p:spPr bwMode="auto">
            <a:xfrm>
              <a:off x="3815" y="1999"/>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4" name="Oval 152"/>
            <p:cNvSpPr>
              <a:spLocks noChangeAspect="1" noChangeArrowheads="1"/>
            </p:cNvSpPr>
            <p:nvPr/>
          </p:nvSpPr>
          <p:spPr bwMode="auto">
            <a:xfrm>
              <a:off x="3971" y="2040"/>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5" name="Oval 153"/>
            <p:cNvSpPr>
              <a:spLocks noChangeAspect="1" noChangeArrowheads="1"/>
            </p:cNvSpPr>
            <p:nvPr/>
          </p:nvSpPr>
          <p:spPr bwMode="auto">
            <a:xfrm>
              <a:off x="4130" y="200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6" name="Oval 154"/>
            <p:cNvSpPr>
              <a:spLocks noChangeAspect="1" noChangeArrowheads="1"/>
            </p:cNvSpPr>
            <p:nvPr/>
          </p:nvSpPr>
          <p:spPr bwMode="auto">
            <a:xfrm>
              <a:off x="4304" y="2040"/>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7" name="Oval 155"/>
            <p:cNvSpPr>
              <a:spLocks noChangeAspect="1" noChangeArrowheads="1"/>
            </p:cNvSpPr>
            <p:nvPr/>
          </p:nvSpPr>
          <p:spPr bwMode="auto">
            <a:xfrm>
              <a:off x="4490" y="200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8" name="Oval 156"/>
            <p:cNvSpPr>
              <a:spLocks noChangeAspect="1" noChangeArrowheads="1"/>
            </p:cNvSpPr>
            <p:nvPr/>
          </p:nvSpPr>
          <p:spPr bwMode="auto">
            <a:xfrm flipH="1">
              <a:off x="2756" y="1984"/>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29" name="Oval 157"/>
            <p:cNvSpPr>
              <a:spLocks noChangeAspect="1" noChangeArrowheads="1"/>
            </p:cNvSpPr>
            <p:nvPr/>
          </p:nvSpPr>
          <p:spPr bwMode="auto">
            <a:xfrm flipH="1">
              <a:off x="2630" y="2064"/>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0" name="Oval 158"/>
            <p:cNvSpPr>
              <a:spLocks noChangeAspect="1" noChangeArrowheads="1"/>
            </p:cNvSpPr>
            <p:nvPr/>
          </p:nvSpPr>
          <p:spPr bwMode="auto">
            <a:xfrm flipH="1">
              <a:off x="2501" y="1991"/>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1" name="Oval 159"/>
            <p:cNvSpPr>
              <a:spLocks noChangeAspect="1" noChangeArrowheads="1"/>
            </p:cNvSpPr>
            <p:nvPr/>
          </p:nvSpPr>
          <p:spPr bwMode="auto">
            <a:xfrm flipH="1">
              <a:off x="2372" y="2056"/>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2" name="Oval 160"/>
            <p:cNvSpPr>
              <a:spLocks noChangeAspect="1" noChangeArrowheads="1"/>
            </p:cNvSpPr>
            <p:nvPr/>
          </p:nvSpPr>
          <p:spPr bwMode="auto">
            <a:xfrm flipH="1">
              <a:off x="2240" y="1991"/>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3" name="Oval 161"/>
            <p:cNvSpPr>
              <a:spLocks noChangeAspect="1" noChangeArrowheads="1"/>
            </p:cNvSpPr>
            <p:nvPr/>
          </p:nvSpPr>
          <p:spPr bwMode="auto">
            <a:xfrm flipH="1">
              <a:off x="2099" y="2056"/>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4" name="Oval 162"/>
            <p:cNvSpPr>
              <a:spLocks noChangeAspect="1" noChangeArrowheads="1"/>
            </p:cNvSpPr>
            <p:nvPr/>
          </p:nvSpPr>
          <p:spPr bwMode="auto">
            <a:xfrm flipH="1">
              <a:off x="1952" y="2000"/>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5" name="Oval 163"/>
            <p:cNvSpPr>
              <a:spLocks noChangeAspect="1" noChangeArrowheads="1"/>
            </p:cNvSpPr>
            <p:nvPr/>
          </p:nvSpPr>
          <p:spPr bwMode="auto">
            <a:xfrm flipH="1">
              <a:off x="1805" y="20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6" name="Oval 164"/>
            <p:cNvSpPr>
              <a:spLocks noChangeAspect="1" noChangeArrowheads="1"/>
            </p:cNvSpPr>
            <p:nvPr/>
          </p:nvSpPr>
          <p:spPr bwMode="auto">
            <a:xfrm flipH="1">
              <a:off x="1649" y="200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7" name="Oval 165"/>
            <p:cNvSpPr>
              <a:spLocks noChangeAspect="1" noChangeArrowheads="1"/>
            </p:cNvSpPr>
            <p:nvPr/>
          </p:nvSpPr>
          <p:spPr bwMode="auto">
            <a:xfrm flipH="1">
              <a:off x="1490" y="2040"/>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8" name="Oval 166"/>
            <p:cNvSpPr>
              <a:spLocks noChangeAspect="1" noChangeArrowheads="1"/>
            </p:cNvSpPr>
            <p:nvPr/>
          </p:nvSpPr>
          <p:spPr bwMode="auto">
            <a:xfrm flipH="1">
              <a:off x="1316" y="200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39" name="Oval 167"/>
            <p:cNvSpPr>
              <a:spLocks noChangeAspect="1" noChangeArrowheads="1"/>
            </p:cNvSpPr>
            <p:nvPr/>
          </p:nvSpPr>
          <p:spPr bwMode="auto">
            <a:xfrm flipH="1">
              <a:off x="1130" y="2040"/>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grpSp>
      <p:grpSp>
        <p:nvGrpSpPr>
          <p:cNvPr id="4" name="Group 222"/>
          <p:cNvGrpSpPr>
            <a:grpSpLocks/>
          </p:cNvGrpSpPr>
          <p:nvPr/>
        </p:nvGrpSpPr>
        <p:grpSpPr bwMode="auto">
          <a:xfrm>
            <a:off x="1712913" y="2154064"/>
            <a:ext cx="5645150" cy="868363"/>
            <a:chOff x="1079" y="1632"/>
            <a:chExt cx="3556" cy="547"/>
          </a:xfrm>
        </p:grpSpPr>
        <p:grpSp>
          <p:nvGrpSpPr>
            <p:cNvPr id="5" name="Group 88"/>
            <p:cNvGrpSpPr>
              <a:grpSpLocks/>
            </p:cNvGrpSpPr>
            <p:nvPr/>
          </p:nvGrpSpPr>
          <p:grpSpPr bwMode="auto">
            <a:xfrm flipV="1">
              <a:off x="1079" y="1632"/>
              <a:ext cx="3556" cy="254"/>
              <a:chOff x="1087" y="2232"/>
              <a:chExt cx="3556" cy="254"/>
            </a:xfrm>
          </p:grpSpPr>
          <p:sp>
            <p:nvSpPr>
              <p:cNvPr id="49196" name="Rectangle 89"/>
              <p:cNvSpPr>
                <a:spLocks noChangeArrowheads="1"/>
              </p:cNvSpPr>
              <p:nvPr/>
            </p:nvSpPr>
            <p:spPr bwMode="auto">
              <a:xfrm>
                <a:off x="1278" y="2232"/>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197" name="Rectangle 90"/>
              <p:cNvSpPr>
                <a:spLocks noChangeArrowheads="1"/>
              </p:cNvSpPr>
              <p:nvPr/>
            </p:nvSpPr>
            <p:spPr bwMode="auto">
              <a:xfrm>
                <a:off x="1087"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198" name="Rectangle 91"/>
              <p:cNvSpPr>
                <a:spLocks noChangeArrowheads="1"/>
              </p:cNvSpPr>
              <p:nvPr/>
            </p:nvSpPr>
            <p:spPr bwMode="auto">
              <a:xfrm>
                <a:off x="1614"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199" name="Rectangle 92"/>
              <p:cNvSpPr>
                <a:spLocks noChangeArrowheads="1"/>
              </p:cNvSpPr>
              <p:nvPr/>
            </p:nvSpPr>
            <p:spPr bwMode="auto">
              <a:xfrm>
                <a:off x="1447"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00" name="Rectangle 93"/>
              <p:cNvSpPr>
                <a:spLocks noChangeArrowheads="1"/>
              </p:cNvSpPr>
              <p:nvPr/>
            </p:nvSpPr>
            <p:spPr bwMode="auto">
              <a:xfrm>
                <a:off x="1910"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01" name="Rectangle 94"/>
              <p:cNvSpPr>
                <a:spLocks noChangeArrowheads="1"/>
              </p:cNvSpPr>
              <p:nvPr/>
            </p:nvSpPr>
            <p:spPr bwMode="auto">
              <a:xfrm>
                <a:off x="1759"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02" name="Rectangle 95"/>
              <p:cNvSpPr>
                <a:spLocks noChangeArrowheads="1"/>
              </p:cNvSpPr>
              <p:nvPr/>
            </p:nvSpPr>
            <p:spPr bwMode="auto">
              <a:xfrm>
                <a:off x="2206"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03" name="Rectangle 96"/>
              <p:cNvSpPr>
                <a:spLocks noChangeArrowheads="1"/>
              </p:cNvSpPr>
              <p:nvPr/>
            </p:nvSpPr>
            <p:spPr bwMode="auto">
              <a:xfrm>
                <a:off x="2063"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04" name="Rectangle 97"/>
              <p:cNvSpPr>
                <a:spLocks noChangeArrowheads="1"/>
              </p:cNvSpPr>
              <p:nvPr/>
            </p:nvSpPr>
            <p:spPr bwMode="auto">
              <a:xfrm>
                <a:off x="2462"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05" name="Rectangle 98"/>
              <p:cNvSpPr>
                <a:spLocks noChangeArrowheads="1"/>
              </p:cNvSpPr>
              <p:nvPr/>
            </p:nvSpPr>
            <p:spPr bwMode="auto">
              <a:xfrm>
                <a:off x="2327"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06" name="Rectangle 99"/>
              <p:cNvSpPr>
                <a:spLocks noChangeArrowheads="1"/>
              </p:cNvSpPr>
              <p:nvPr/>
            </p:nvSpPr>
            <p:spPr bwMode="auto">
              <a:xfrm flipH="1">
                <a:off x="4089"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07" name="Rectangle 100"/>
              <p:cNvSpPr>
                <a:spLocks noChangeArrowheads="1"/>
              </p:cNvSpPr>
              <p:nvPr/>
            </p:nvSpPr>
            <p:spPr bwMode="auto">
              <a:xfrm flipH="1">
                <a:off x="4272" y="2236"/>
                <a:ext cx="196" cy="250"/>
              </a:xfrm>
              <a:prstGeom prst="rect">
                <a:avLst/>
              </a:prstGeom>
              <a:noFill/>
              <a:ln w="9525">
                <a:noFill/>
                <a:miter lim="800000"/>
                <a:headEnd/>
                <a:tailEnd/>
              </a:ln>
            </p:spPr>
            <p:txBody>
              <a:bodyPr wrap="none">
                <a:spAutoFit/>
              </a:bodyPr>
              <a:lstStyle/>
              <a:p>
                <a:r>
                  <a:rPr lang="en-US" i="1" dirty="0">
                    <a:solidFill>
                      <a:srgbClr val="3333CC"/>
                    </a:solidFill>
                    <a:sym typeface="Symbol" pitchFamily="18" charset="2"/>
                  </a:rPr>
                  <a:t>↓</a:t>
                </a:r>
              </a:p>
            </p:txBody>
          </p:sp>
          <p:sp>
            <p:nvSpPr>
              <p:cNvPr id="49208" name="Rectangle 101"/>
              <p:cNvSpPr>
                <a:spLocks noChangeArrowheads="1"/>
              </p:cNvSpPr>
              <p:nvPr/>
            </p:nvSpPr>
            <p:spPr bwMode="auto">
              <a:xfrm flipH="1">
                <a:off x="3777"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09" name="Rectangle 102"/>
              <p:cNvSpPr>
                <a:spLocks noChangeArrowheads="1"/>
              </p:cNvSpPr>
              <p:nvPr/>
            </p:nvSpPr>
            <p:spPr bwMode="auto">
              <a:xfrm flipH="1">
                <a:off x="3936"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0" name="Rectangle 103"/>
              <p:cNvSpPr>
                <a:spLocks noChangeArrowheads="1"/>
              </p:cNvSpPr>
              <p:nvPr/>
            </p:nvSpPr>
            <p:spPr bwMode="auto">
              <a:xfrm flipH="1">
                <a:off x="3497"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11" name="Rectangle 104"/>
              <p:cNvSpPr>
                <a:spLocks noChangeArrowheads="1"/>
              </p:cNvSpPr>
              <p:nvPr/>
            </p:nvSpPr>
            <p:spPr bwMode="auto">
              <a:xfrm flipH="1">
                <a:off x="3632"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2" name="Rectangle 105"/>
              <p:cNvSpPr>
                <a:spLocks noChangeArrowheads="1"/>
              </p:cNvSpPr>
              <p:nvPr/>
            </p:nvSpPr>
            <p:spPr bwMode="auto">
              <a:xfrm flipH="1">
                <a:off x="3201"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13" name="Rectangle 106"/>
              <p:cNvSpPr>
                <a:spLocks noChangeArrowheads="1"/>
              </p:cNvSpPr>
              <p:nvPr/>
            </p:nvSpPr>
            <p:spPr bwMode="auto">
              <a:xfrm flipH="1">
                <a:off x="3344"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4" name="Rectangle 107"/>
              <p:cNvSpPr>
                <a:spLocks noChangeArrowheads="1"/>
              </p:cNvSpPr>
              <p:nvPr/>
            </p:nvSpPr>
            <p:spPr bwMode="auto">
              <a:xfrm flipH="1">
                <a:off x="3080"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5" name="Rectangle 108"/>
              <p:cNvSpPr>
                <a:spLocks noChangeArrowheads="1"/>
              </p:cNvSpPr>
              <p:nvPr/>
            </p:nvSpPr>
            <p:spPr bwMode="auto">
              <a:xfrm>
                <a:off x="2718"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16" name="Rectangle 109"/>
              <p:cNvSpPr>
                <a:spLocks noChangeArrowheads="1"/>
              </p:cNvSpPr>
              <p:nvPr/>
            </p:nvSpPr>
            <p:spPr bwMode="auto">
              <a:xfrm>
                <a:off x="2583"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7" name="Rectangle 110"/>
              <p:cNvSpPr>
                <a:spLocks noChangeArrowheads="1"/>
              </p:cNvSpPr>
              <p:nvPr/>
            </p:nvSpPr>
            <p:spPr bwMode="auto">
              <a:xfrm>
                <a:off x="2958"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sp>
            <p:nvSpPr>
              <p:cNvPr id="49218" name="Rectangle 111"/>
              <p:cNvSpPr>
                <a:spLocks noChangeArrowheads="1"/>
              </p:cNvSpPr>
              <p:nvPr/>
            </p:nvSpPr>
            <p:spPr bwMode="auto">
              <a:xfrm>
                <a:off x="2831" y="2236"/>
                <a:ext cx="196" cy="250"/>
              </a:xfrm>
              <a:prstGeom prst="rect">
                <a:avLst/>
              </a:prstGeom>
              <a:noFill/>
              <a:ln w="9525">
                <a:noFill/>
                <a:miter lim="800000"/>
                <a:headEnd/>
                <a:tailEnd/>
              </a:ln>
            </p:spPr>
            <p:txBody>
              <a:bodyPr wrap="none">
                <a:spAutoFit/>
              </a:bodyPr>
              <a:lstStyle/>
              <a:p>
                <a:r>
                  <a:rPr lang="en-US" i="1">
                    <a:solidFill>
                      <a:srgbClr val="3333CC"/>
                    </a:solidFill>
                    <a:sym typeface="Symbol" pitchFamily="18" charset="2"/>
                  </a:rPr>
                  <a:t>↓</a:t>
                </a:r>
              </a:p>
            </p:txBody>
          </p:sp>
          <p:sp>
            <p:nvSpPr>
              <p:cNvPr id="49219" name="Rectangle 112"/>
              <p:cNvSpPr>
                <a:spLocks noChangeArrowheads="1"/>
              </p:cNvSpPr>
              <p:nvPr/>
            </p:nvSpPr>
            <p:spPr bwMode="auto">
              <a:xfrm flipH="1">
                <a:off x="4447" y="2236"/>
                <a:ext cx="196" cy="250"/>
              </a:xfrm>
              <a:prstGeom prst="rect">
                <a:avLst/>
              </a:prstGeom>
              <a:noFill/>
              <a:ln w="9525">
                <a:noFill/>
                <a:miter lim="800000"/>
                <a:headEnd/>
                <a:tailEnd/>
              </a:ln>
            </p:spPr>
            <p:txBody>
              <a:bodyPr wrap="none">
                <a:spAutoFit/>
              </a:bodyPr>
              <a:lstStyle/>
              <a:p>
                <a:r>
                  <a:rPr lang="en-US" i="1">
                    <a:solidFill>
                      <a:srgbClr val="3333CC"/>
                    </a:solidFill>
                  </a:rPr>
                  <a:t>↑</a:t>
                </a:r>
                <a:endParaRPr lang="en-US" i="1">
                  <a:solidFill>
                    <a:srgbClr val="3333CC"/>
                  </a:solidFill>
                  <a:sym typeface="Symbol" pitchFamily="18" charset="2"/>
                </a:endParaRPr>
              </a:p>
            </p:txBody>
          </p:sp>
        </p:grpSp>
        <p:grpSp>
          <p:nvGrpSpPr>
            <p:cNvPr id="6" name="Group 197"/>
            <p:cNvGrpSpPr>
              <a:grpSpLocks/>
            </p:cNvGrpSpPr>
            <p:nvPr/>
          </p:nvGrpSpPr>
          <p:grpSpPr bwMode="auto">
            <a:xfrm flipV="1">
              <a:off x="1130" y="1984"/>
              <a:ext cx="3475" cy="195"/>
              <a:chOff x="1130" y="1984"/>
              <a:chExt cx="3475" cy="195"/>
            </a:xfrm>
          </p:grpSpPr>
          <p:sp>
            <p:nvSpPr>
              <p:cNvPr id="1616070" name="Oval 198"/>
              <p:cNvSpPr>
                <a:spLocks noChangeAspect="1" noChangeArrowheads="1"/>
              </p:cNvSpPr>
              <p:nvPr/>
            </p:nvSpPr>
            <p:spPr bwMode="auto">
              <a:xfrm>
                <a:off x="2864" y="2064"/>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1" name="Oval 199"/>
              <p:cNvSpPr>
                <a:spLocks noChangeAspect="1" noChangeArrowheads="1"/>
              </p:cNvSpPr>
              <p:nvPr/>
            </p:nvSpPr>
            <p:spPr bwMode="auto">
              <a:xfrm>
                <a:off x="2990" y="1984"/>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2" name="Oval 200"/>
              <p:cNvSpPr>
                <a:spLocks noChangeAspect="1" noChangeArrowheads="1"/>
              </p:cNvSpPr>
              <p:nvPr/>
            </p:nvSpPr>
            <p:spPr bwMode="auto">
              <a:xfrm>
                <a:off x="3119" y="2055"/>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3" name="Oval 201"/>
              <p:cNvSpPr>
                <a:spLocks noChangeAspect="1" noChangeArrowheads="1"/>
              </p:cNvSpPr>
              <p:nvPr/>
            </p:nvSpPr>
            <p:spPr bwMode="auto">
              <a:xfrm>
                <a:off x="3248" y="1992"/>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4" name="Oval 202"/>
              <p:cNvSpPr>
                <a:spLocks noChangeAspect="1" noChangeArrowheads="1"/>
              </p:cNvSpPr>
              <p:nvPr/>
            </p:nvSpPr>
            <p:spPr bwMode="auto">
              <a:xfrm>
                <a:off x="3380" y="2055"/>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5" name="Oval 203"/>
              <p:cNvSpPr>
                <a:spLocks noChangeAspect="1" noChangeArrowheads="1"/>
              </p:cNvSpPr>
              <p:nvPr/>
            </p:nvSpPr>
            <p:spPr bwMode="auto">
              <a:xfrm>
                <a:off x="3521" y="1992"/>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6" name="Oval 204"/>
              <p:cNvSpPr>
                <a:spLocks noChangeAspect="1" noChangeArrowheads="1"/>
              </p:cNvSpPr>
              <p:nvPr/>
            </p:nvSpPr>
            <p:spPr bwMode="auto">
              <a:xfrm>
                <a:off x="3668" y="2048"/>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7" name="Oval 205"/>
              <p:cNvSpPr>
                <a:spLocks noChangeAspect="1" noChangeArrowheads="1"/>
              </p:cNvSpPr>
              <p:nvPr/>
            </p:nvSpPr>
            <p:spPr bwMode="auto">
              <a:xfrm>
                <a:off x="3815" y="1999"/>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8" name="Oval 206"/>
              <p:cNvSpPr>
                <a:spLocks noChangeAspect="1" noChangeArrowheads="1"/>
              </p:cNvSpPr>
              <p:nvPr/>
            </p:nvSpPr>
            <p:spPr bwMode="auto">
              <a:xfrm>
                <a:off x="3971" y="2040"/>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79" name="Oval 207"/>
              <p:cNvSpPr>
                <a:spLocks noChangeAspect="1" noChangeArrowheads="1"/>
              </p:cNvSpPr>
              <p:nvPr/>
            </p:nvSpPr>
            <p:spPr bwMode="auto">
              <a:xfrm>
                <a:off x="4130" y="2008"/>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0" name="Oval 208"/>
              <p:cNvSpPr>
                <a:spLocks noChangeAspect="1" noChangeArrowheads="1"/>
              </p:cNvSpPr>
              <p:nvPr/>
            </p:nvSpPr>
            <p:spPr bwMode="auto">
              <a:xfrm>
                <a:off x="4304" y="2040"/>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1" name="Oval 209"/>
              <p:cNvSpPr>
                <a:spLocks noChangeAspect="1" noChangeArrowheads="1"/>
              </p:cNvSpPr>
              <p:nvPr/>
            </p:nvSpPr>
            <p:spPr bwMode="auto">
              <a:xfrm>
                <a:off x="4490" y="2008"/>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2" name="Oval 210"/>
              <p:cNvSpPr>
                <a:spLocks noChangeAspect="1" noChangeArrowheads="1"/>
              </p:cNvSpPr>
              <p:nvPr/>
            </p:nvSpPr>
            <p:spPr bwMode="auto">
              <a:xfrm flipH="1">
                <a:off x="2756" y="1984"/>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3" name="Oval 211"/>
              <p:cNvSpPr>
                <a:spLocks noChangeAspect="1" noChangeArrowheads="1"/>
              </p:cNvSpPr>
              <p:nvPr/>
            </p:nvSpPr>
            <p:spPr bwMode="auto">
              <a:xfrm flipH="1">
                <a:off x="2630" y="2064"/>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4" name="Oval 212"/>
              <p:cNvSpPr>
                <a:spLocks noChangeAspect="1" noChangeArrowheads="1"/>
              </p:cNvSpPr>
              <p:nvPr/>
            </p:nvSpPr>
            <p:spPr bwMode="auto">
              <a:xfrm flipH="1">
                <a:off x="2501" y="1991"/>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5" name="Oval 213"/>
              <p:cNvSpPr>
                <a:spLocks noChangeAspect="1" noChangeArrowheads="1"/>
              </p:cNvSpPr>
              <p:nvPr/>
            </p:nvSpPr>
            <p:spPr bwMode="auto">
              <a:xfrm flipH="1">
                <a:off x="2372" y="2056"/>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6" name="Oval 214"/>
              <p:cNvSpPr>
                <a:spLocks noChangeAspect="1" noChangeArrowheads="1"/>
              </p:cNvSpPr>
              <p:nvPr/>
            </p:nvSpPr>
            <p:spPr bwMode="auto">
              <a:xfrm flipH="1">
                <a:off x="2240" y="1991"/>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7" name="Oval 215"/>
              <p:cNvSpPr>
                <a:spLocks noChangeAspect="1" noChangeArrowheads="1"/>
              </p:cNvSpPr>
              <p:nvPr/>
            </p:nvSpPr>
            <p:spPr bwMode="auto">
              <a:xfrm flipH="1">
                <a:off x="2099" y="2056"/>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8" name="Oval 216"/>
              <p:cNvSpPr>
                <a:spLocks noChangeAspect="1" noChangeArrowheads="1"/>
              </p:cNvSpPr>
              <p:nvPr/>
            </p:nvSpPr>
            <p:spPr bwMode="auto">
              <a:xfrm flipH="1">
                <a:off x="1952" y="2000"/>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89" name="Oval 217"/>
              <p:cNvSpPr>
                <a:spLocks noChangeAspect="1" noChangeArrowheads="1"/>
              </p:cNvSpPr>
              <p:nvPr/>
            </p:nvSpPr>
            <p:spPr bwMode="auto">
              <a:xfrm flipH="1">
                <a:off x="1805" y="2047"/>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90" name="Oval 218"/>
              <p:cNvSpPr>
                <a:spLocks noChangeAspect="1" noChangeArrowheads="1"/>
              </p:cNvSpPr>
              <p:nvPr/>
            </p:nvSpPr>
            <p:spPr bwMode="auto">
              <a:xfrm flipH="1">
                <a:off x="1649" y="2008"/>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91" name="Oval 219"/>
              <p:cNvSpPr>
                <a:spLocks noChangeAspect="1" noChangeArrowheads="1"/>
              </p:cNvSpPr>
              <p:nvPr/>
            </p:nvSpPr>
            <p:spPr bwMode="auto">
              <a:xfrm flipH="1">
                <a:off x="1490" y="2040"/>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92" name="Oval 220"/>
              <p:cNvSpPr>
                <a:spLocks noChangeAspect="1" noChangeArrowheads="1"/>
              </p:cNvSpPr>
              <p:nvPr/>
            </p:nvSpPr>
            <p:spPr bwMode="auto">
              <a:xfrm flipH="1">
                <a:off x="1316" y="2008"/>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sp>
            <p:nvSpPr>
              <p:cNvPr id="1616093" name="Oval 221"/>
              <p:cNvSpPr>
                <a:spLocks noChangeAspect="1" noChangeArrowheads="1"/>
              </p:cNvSpPr>
              <p:nvPr/>
            </p:nvSpPr>
            <p:spPr bwMode="auto">
              <a:xfrm flipH="1">
                <a:off x="1130" y="2040"/>
                <a:ext cx="115" cy="115"/>
              </a:xfrm>
              <a:prstGeom prst="ellipse">
                <a:avLst/>
              </a:prstGeom>
              <a:gradFill rotWithShape="1">
                <a:gsLst>
                  <a:gs pos="0">
                    <a:schemeClr val="accent2"/>
                  </a:gs>
                  <a:gs pos="100000">
                    <a:schemeClr val="accent2">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en-US">
                  <a:solidFill>
                    <a:srgbClr val="000000"/>
                  </a:solidFill>
                </a:endParaRPr>
              </a:p>
            </p:txBody>
          </p:sp>
        </p:grpSp>
      </p:grpSp>
      <p:sp>
        <p:nvSpPr>
          <p:cNvPr id="117" name="AutoShape 63"/>
          <p:cNvSpPr>
            <a:spLocks noChangeArrowheads="1"/>
          </p:cNvSpPr>
          <p:nvPr/>
        </p:nvSpPr>
        <p:spPr bwMode="auto">
          <a:xfrm>
            <a:off x="101600" y="3603625"/>
            <a:ext cx="8910638" cy="3254375"/>
          </a:xfrm>
          <a:prstGeom prst="upArrow">
            <a:avLst>
              <a:gd name="adj1" fmla="val 72056"/>
              <a:gd name="adj2" fmla="val 70921"/>
            </a:avLst>
          </a:prstGeom>
          <a:gradFill rotWithShape="1">
            <a:gsLst>
              <a:gs pos="0">
                <a:srgbClr val="FF0000">
                  <a:gamma/>
                  <a:tint val="0"/>
                  <a:invGamma/>
                  <a:alpha val="0"/>
                </a:srgbClr>
              </a:gs>
              <a:gs pos="50000">
                <a:srgbClr val="FF0000"/>
              </a:gs>
              <a:gs pos="100000">
                <a:srgbClr val="FF0000">
                  <a:gamma/>
                  <a:tint val="0"/>
                  <a:invGamma/>
                  <a:alpha val="0"/>
                </a:srgbClr>
              </a:gs>
            </a:gsLst>
            <a:lin ang="0" scaled="1"/>
          </a:gradFill>
          <a:ln w="9525">
            <a:noFill/>
            <a:miter lim="800000"/>
            <a:headEnd/>
            <a:tailEnd/>
          </a:ln>
          <a:effectLst/>
        </p:spPr>
        <p:txBody>
          <a:bodyPr wrap="none" anchor="ctr"/>
          <a:lstStyle/>
          <a:p>
            <a:pPr algn="ctr">
              <a:defRPr/>
            </a:pPr>
            <a:endParaRPr lang="en-US">
              <a:solidFill>
                <a:srgbClr val="000000"/>
              </a:solidFill>
              <a:latin typeface="Verdana" pitchFamily="34" charset="0"/>
            </a:endParaRPr>
          </a:p>
        </p:txBody>
      </p:sp>
      <p:grpSp>
        <p:nvGrpSpPr>
          <p:cNvPr id="8" name="Group 225"/>
          <p:cNvGrpSpPr>
            <a:grpSpLocks/>
          </p:cNvGrpSpPr>
          <p:nvPr/>
        </p:nvGrpSpPr>
        <p:grpSpPr bwMode="auto">
          <a:xfrm>
            <a:off x="4829968" y="1088851"/>
            <a:ext cx="4014788" cy="1778000"/>
            <a:chOff x="1839" y="490"/>
            <a:chExt cx="2529" cy="1120"/>
          </a:xfrm>
        </p:grpSpPr>
        <p:grpSp>
          <p:nvGrpSpPr>
            <p:cNvPr id="9" name="Group 114"/>
            <p:cNvGrpSpPr>
              <a:grpSpLocks/>
            </p:cNvGrpSpPr>
            <p:nvPr/>
          </p:nvGrpSpPr>
          <p:grpSpPr bwMode="auto">
            <a:xfrm>
              <a:off x="1839" y="490"/>
              <a:ext cx="2529" cy="528"/>
              <a:chOff x="1197" y="3065"/>
              <a:chExt cx="2529" cy="528"/>
            </a:xfrm>
          </p:grpSpPr>
          <p:grpSp>
            <p:nvGrpSpPr>
              <p:cNvPr id="10" name="Group 62"/>
              <p:cNvGrpSpPr>
                <a:grpSpLocks/>
              </p:cNvGrpSpPr>
              <p:nvPr/>
            </p:nvGrpSpPr>
            <p:grpSpPr bwMode="auto">
              <a:xfrm>
                <a:off x="3146" y="3065"/>
                <a:ext cx="580" cy="528"/>
                <a:chOff x="208" y="1584"/>
                <a:chExt cx="580" cy="528"/>
              </a:xfrm>
            </p:grpSpPr>
            <p:sp>
              <p:nvSpPr>
                <p:cNvPr id="113" name="Line 34"/>
                <p:cNvSpPr>
                  <a:spLocks noChangeShapeType="1"/>
                </p:cNvSpPr>
                <p:nvPr/>
              </p:nvSpPr>
              <p:spPr bwMode="auto">
                <a:xfrm>
                  <a:off x="664" y="1725"/>
                  <a:ext cx="0" cy="296"/>
                </a:xfrm>
                <a:prstGeom prst="line">
                  <a:avLst/>
                </a:prstGeom>
                <a:noFill/>
                <a:ln w="57150">
                  <a:solidFill>
                    <a:srgbClr val="C00000"/>
                  </a:solidFill>
                  <a:round/>
                  <a:headEnd type="triangle" w="med" len="med"/>
                  <a:tailEnd type="triangle" w="med" len="med"/>
                </a:ln>
                <a:effectLst/>
              </p:spPr>
              <p:txBody>
                <a:bodyPr/>
                <a:lstStyle/>
                <a:p>
                  <a:endParaRPr lang="en-US">
                    <a:solidFill>
                      <a:srgbClr val="000000"/>
                    </a:solidFill>
                  </a:endParaRPr>
                </a:p>
              </p:txBody>
            </p:sp>
            <p:grpSp>
              <p:nvGrpSpPr>
                <p:cNvPr id="11" name="Group 29"/>
                <p:cNvGrpSpPr>
                  <a:grpSpLocks/>
                </p:cNvGrpSpPr>
                <p:nvPr/>
              </p:nvGrpSpPr>
              <p:grpSpPr bwMode="auto">
                <a:xfrm>
                  <a:off x="208" y="1584"/>
                  <a:ext cx="580" cy="528"/>
                  <a:chOff x="1916" y="3047"/>
                  <a:chExt cx="580" cy="528"/>
                </a:xfrm>
              </p:grpSpPr>
              <p:sp>
                <p:nvSpPr>
                  <p:cNvPr id="115" name="Line 30"/>
                  <p:cNvSpPr>
                    <a:spLocks noChangeShapeType="1"/>
                  </p:cNvSpPr>
                  <p:nvPr/>
                </p:nvSpPr>
                <p:spPr bwMode="auto">
                  <a:xfrm>
                    <a:off x="2247" y="3484"/>
                    <a:ext cx="249" cy="0"/>
                  </a:xfrm>
                  <a:prstGeom prst="line">
                    <a:avLst/>
                  </a:prstGeom>
                  <a:noFill/>
                  <a:ln w="28575">
                    <a:solidFill>
                      <a:schemeClr val="tx1"/>
                    </a:solidFill>
                    <a:round/>
                    <a:headEnd/>
                    <a:tailEnd/>
                  </a:ln>
                  <a:effectLst/>
                </p:spPr>
                <p:txBody>
                  <a:bodyPr/>
                  <a:lstStyle/>
                  <a:p>
                    <a:endParaRPr lang="en-US">
                      <a:solidFill>
                        <a:srgbClr val="000000"/>
                      </a:solidFill>
                    </a:endParaRPr>
                  </a:p>
                </p:txBody>
              </p:sp>
              <p:sp>
                <p:nvSpPr>
                  <p:cNvPr id="116" name="Line 31"/>
                  <p:cNvSpPr>
                    <a:spLocks noChangeShapeType="1"/>
                  </p:cNvSpPr>
                  <p:nvPr/>
                </p:nvSpPr>
                <p:spPr bwMode="auto">
                  <a:xfrm>
                    <a:off x="2245" y="3182"/>
                    <a:ext cx="249" cy="0"/>
                  </a:xfrm>
                  <a:prstGeom prst="line">
                    <a:avLst/>
                  </a:prstGeom>
                  <a:noFill/>
                  <a:ln w="28575">
                    <a:solidFill>
                      <a:schemeClr val="tx1"/>
                    </a:solidFill>
                    <a:round/>
                    <a:headEnd/>
                    <a:tailEnd/>
                  </a:ln>
                  <a:effectLst/>
                </p:spPr>
                <p:txBody>
                  <a:bodyPr/>
                  <a:lstStyle/>
                  <a:p>
                    <a:endParaRPr lang="en-US">
                      <a:solidFill>
                        <a:srgbClr val="000000"/>
                      </a:solidFill>
                    </a:endParaRPr>
                  </a:p>
                </p:txBody>
              </p:sp>
              <p:sp>
                <p:nvSpPr>
                  <p:cNvPr id="120" name="Rectangle 32"/>
                  <p:cNvSpPr>
                    <a:spLocks noChangeArrowheads="1"/>
                  </p:cNvSpPr>
                  <p:nvPr/>
                </p:nvSpPr>
                <p:spPr bwMode="auto">
                  <a:xfrm>
                    <a:off x="1916" y="3047"/>
                    <a:ext cx="349" cy="250"/>
                  </a:xfrm>
                  <a:prstGeom prst="rect">
                    <a:avLst/>
                  </a:prstGeom>
                  <a:noFill/>
                  <a:ln w="9525">
                    <a:noFill/>
                    <a:miter lim="800000"/>
                    <a:headEnd/>
                    <a:tailEnd/>
                  </a:ln>
                  <a:effectLst/>
                </p:spPr>
                <p:txBody>
                  <a:bodyPr wrap="none">
                    <a:spAutoFit/>
                  </a:bodyPr>
                  <a:lstStyle/>
                  <a:p>
                    <a:r>
                      <a:rPr lang="en-US">
                        <a:solidFill>
                          <a:srgbClr val="000000"/>
                        </a:solidFill>
                        <a:sym typeface="Symbol" pitchFamily="18" charset="2"/>
                      </a:rPr>
                      <a:t>|</a:t>
                    </a:r>
                  </a:p>
                </p:txBody>
              </p:sp>
              <p:sp>
                <p:nvSpPr>
                  <p:cNvPr id="121" name="Rectangle 33"/>
                  <p:cNvSpPr>
                    <a:spLocks noChangeArrowheads="1"/>
                  </p:cNvSpPr>
                  <p:nvPr/>
                </p:nvSpPr>
                <p:spPr bwMode="auto">
                  <a:xfrm>
                    <a:off x="1920" y="3325"/>
                    <a:ext cx="349" cy="250"/>
                  </a:xfrm>
                  <a:prstGeom prst="rect">
                    <a:avLst/>
                  </a:prstGeom>
                  <a:noFill/>
                  <a:ln w="9525">
                    <a:noFill/>
                    <a:miter lim="800000"/>
                    <a:headEnd/>
                    <a:tailEnd/>
                  </a:ln>
                  <a:effectLst/>
                </p:spPr>
                <p:txBody>
                  <a:bodyPr wrap="none">
                    <a:spAutoFit/>
                  </a:bodyPr>
                  <a:lstStyle/>
                  <a:p>
                    <a:r>
                      <a:rPr lang="en-US">
                        <a:solidFill>
                          <a:srgbClr val="000000"/>
                        </a:solidFill>
                        <a:sym typeface="Symbol" pitchFamily="18" charset="2"/>
                      </a:rPr>
                      <a:t>|</a:t>
                    </a:r>
                  </a:p>
                </p:txBody>
              </p:sp>
            </p:grpSp>
          </p:grpSp>
          <p:sp>
            <p:nvSpPr>
              <p:cNvPr id="112" name="Text Box 35"/>
              <p:cNvSpPr txBox="1">
                <a:spLocks noChangeArrowheads="1"/>
              </p:cNvSpPr>
              <p:nvPr/>
            </p:nvSpPr>
            <p:spPr bwMode="auto">
              <a:xfrm>
                <a:off x="1197" y="3208"/>
                <a:ext cx="1981" cy="252"/>
              </a:xfrm>
              <a:prstGeom prst="rect">
                <a:avLst/>
              </a:prstGeom>
              <a:noFill/>
              <a:ln w="9525">
                <a:noFill/>
                <a:miter lim="800000"/>
                <a:headEnd/>
                <a:tailEnd/>
              </a:ln>
              <a:effectLst/>
            </p:spPr>
            <p:txBody>
              <a:bodyPr wrap="none">
                <a:spAutoFit/>
              </a:bodyPr>
              <a:lstStyle/>
              <a:p>
                <a:r>
                  <a:rPr lang="en-US" dirty="0">
                    <a:solidFill>
                      <a:srgbClr val="C00000"/>
                    </a:solidFill>
                    <a:latin typeface="Calibri" panose="020F0502020204030204" pitchFamily="34" charset="0"/>
                  </a:rPr>
                  <a:t>ADD</a:t>
                </a:r>
                <a:r>
                  <a:rPr lang="en-US">
                    <a:solidFill>
                      <a:srgbClr val="C00000"/>
                    </a:solidFill>
                    <a:latin typeface="Calibri" panose="020F0502020204030204" pitchFamily="34" charset="0"/>
                  </a:rPr>
                  <a:t>: </a:t>
                </a:r>
                <a:r>
                  <a:rPr lang="en-US" smtClean="0">
                    <a:solidFill>
                      <a:srgbClr val="C00000"/>
                    </a:solidFill>
                    <a:latin typeface="Calibri" panose="020F0502020204030204" pitchFamily="34" charset="0"/>
                  </a:rPr>
                  <a:t>independent </a:t>
                </a:r>
                <a:r>
                  <a:rPr lang="en-US" dirty="0">
                    <a:solidFill>
                      <a:srgbClr val="C00000"/>
                    </a:solidFill>
                    <a:latin typeface="Calibri" panose="020F0502020204030204" pitchFamily="34" charset="0"/>
                  </a:rPr>
                  <a:t>spin flips </a:t>
                </a:r>
              </a:p>
            </p:txBody>
          </p:sp>
        </p:grpSp>
        <p:sp>
          <p:nvSpPr>
            <p:cNvPr id="109" name="Line 223"/>
            <p:cNvSpPr>
              <a:spLocks noChangeShapeType="1"/>
            </p:cNvSpPr>
            <p:nvPr/>
          </p:nvSpPr>
          <p:spPr bwMode="auto">
            <a:xfrm flipV="1">
              <a:off x="3623" y="1610"/>
              <a:ext cx="708" cy="0"/>
            </a:xfrm>
            <a:prstGeom prst="line">
              <a:avLst/>
            </a:prstGeom>
            <a:noFill/>
            <a:ln w="76200">
              <a:solidFill>
                <a:srgbClr val="C00000"/>
              </a:solidFill>
              <a:round/>
              <a:headEnd/>
              <a:tailEnd type="triangle" w="med" len="med"/>
            </a:ln>
            <a:effectLst/>
          </p:spPr>
          <p:txBody>
            <a:bodyPr/>
            <a:lstStyle/>
            <a:p>
              <a:endParaRPr lang="en-US">
                <a:solidFill>
                  <a:srgbClr val="000000"/>
                </a:solidFill>
              </a:endParaRPr>
            </a:p>
          </p:txBody>
        </p:sp>
        <p:sp>
          <p:nvSpPr>
            <p:cNvPr id="110" name="Text Box 224"/>
            <p:cNvSpPr txBox="1">
              <a:spLocks noChangeArrowheads="1"/>
            </p:cNvSpPr>
            <p:nvPr/>
          </p:nvSpPr>
          <p:spPr bwMode="auto">
            <a:xfrm>
              <a:off x="3808" y="1311"/>
              <a:ext cx="230" cy="288"/>
            </a:xfrm>
            <a:prstGeom prst="rect">
              <a:avLst/>
            </a:prstGeom>
            <a:noFill/>
            <a:ln w="9525">
              <a:noFill/>
              <a:miter lim="800000"/>
              <a:headEnd/>
              <a:tailEnd/>
            </a:ln>
            <a:effectLst/>
          </p:spPr>
          <p:txBody>
            <a:bodyPr wrap="none">
              <a:spAutoFit/>
            </a:bodyPr>
            <a:lstStyle/>
            <a:p>
              <a:r>
                <a:rPr lang="en-US" sz="2400" b="1">
                  <a:solidFill>
                    <a:srgbClr val="CC0000"/>
                  </a:solidFill>
                  <a:latin typeface="Calibri" panose="020F0502020204030204" pitchFamily="34" charset="0"/>
                </a:rPr>
                <a:t>B</a:t>
              </a:r>
            </a:p>
          </p:txBody>
        </p:sp>
      </p:grpSp>
      <p:sp>
        <p:nvSpPr>
          <p:cNvPr id="127" name="Rectangle 68"/>
          <p:cNvSpPr>
            <a:spLocks noChangeArrowheads="1"/>
          </p:cNvSpPr>
          <p:nvPr/>
        </p:nvSpPr>
        <p:spPr bwMode="auto">
          <a:xfrm>
            <a:off x="2452688" y="4873603"/>
            <a:ext cx="4432300" cy="584200"/>
          </a:xfrm>
          <a:prstGeom prst="rect">
            <a:avLst/>
          </a:prstGeom>
          <a:noFill/>
          <a:ln w="9525">
            <a:noFill/>
            <a:miter lim="800000"/>
            <a:headEnd/>
            <a:tailEnd/>
          </a:ln>
        </p:spPr>
        <p:txBody>
          <a:bodyPr wrap="none">
            <a:spAutoFit/>
          </a:bodyPr>
          <a:lstStyle/>
          <a:p>
            <a:r>
              <a:rPr lang="en-US" sz="3200" b="1" i="1" dirty="0">
                <a:solidFill>
                  <a:srgbClr val="000000"/>
                </a:solidFill>
                <a:latin typeface="Times New Roman" pitchFamily="18" charset="0"/>
              </a:rPr>
              <a:t>F</a:t>
            </a:r>
            <a:r>
              <a:rPr lang="en-US" sz="3200" i="1" dirty="0">
                <a:solidFill>
                  <a:srgbClr val="000000"/>
                </a:solidFill>
                <a:latin typeface="Times New Roman" pitchFamily="18" charset="0"/>
              </a:rPr>
              <a:t> = </a:t>
            </a:r>
            <a:r>
              <a:rPr lang="en-US" sz="3200" b="1" i="1" dirty="0" smtClean="0">
                <a:solidFill>
                  <a:srgbClr val="000000"/>
                </a:solidFill>
                <a:latin typeface="Times New Roman" pitchFamily="18" charset="0"/>
              </a:rPr>
              <a:t>F</a:t>
            </a:r>
            <a:r>
              <a:rPr lang="en-US" sz="3200" b="1" i="1" baseline="-25000" dirty="0" smtClean="0">
                <a:solidFill>
                  <a:srgbClr val="000000"/>
                </a:solidFill>
                <a:latin typeface="Times New Roman" pitchFamily="18" charset="0"/>
                <a:cs typeface="Times New Roman" pitchFamily="18" charset="0"/>
              </a:rPr>
              <a:t>0</a:t>
            </a:r>
            <a:r>
              <a:rPr lang="en-US" sz="3200" dirty="0" smtClean="0">
                <a:solidFill>
                  <a:srgbClr val="000000"/>
                </a:solidFill>
                <a:latin typeface="Verdana" pitchFamily="34" charset="0"/>
              </a:rPr>
              <a:t>|</a:t>
            </a:r>
            <a:r>
              <a:rPr lang="en-US" sz="3200" i="1" dirty="0">
                <a:solidFill>
                  <a:srgbClr val="000000"/>
                </a:solidFill>
                <a:latin typeface="Verdana" pitchFamily="34" charset="0"/>
              </a:rPr>
              <a:t>↑</a:t>
            </a:r>
            <a:r>
              <a:rPr lang="en-US" sz="3200" dirty="0">
                <a:solidFill>
                  <a:srgbClr val="000000"/>
                </a:solidFill>
                <a:latin typeface="Verdana" pitchFamily="34" charset="0"/>
                <a:sym typeface="Symbol" pitchFamily="18" charset="2"/>
              </a:rPr>
              <a:t></a:t>
            </a:r>
            <a:r>
              <a:rPr lang="en-US" sz="3200" i="1" dirty="0">
                <a:solidFill>
                  <a:srgbClr val="000000"/>
                </a:solidFill>
                <a:latin typeface="Verdana" pitchFamily="34" charset="0"/>
              </a:rPr>
              <a:t>↑</a:t>
            </a:r>
            <a:r>
              <a:rPr lang="en-US" sz="3200" dirty="0">
                <a:solidFill>
                  <a:srgbClr val="000000"/>
                </a:solidFill>
                <a:latin typeface="Verdana" pitchFamily="34" charset="0"/>
                <a:sym typeface="Symbol" pitchFamily="18" charset="2"/>
              </a:rPr>
              <a:t>|</a:t>
            </a:r>
            <a:r>
              <a:rPr lang="en-US" sz="3200" dirty="0">
                <a:solidFill>
                  <a:srgbClr val="000000"/>
                </a:solidFill>
                <a:latin typeface="Symbol" pitchFamily="18" charset="2"/>
                <a:sym typeface="Symbol" pitchFamily="18" charset="2"/>
              </a:rPr>
              <a:t> - </a:t>
            </a:r>
            <a:r>
              <a:rPr lang="en-US" sz="3200" b="1" i="1" dirty="0" smtClean="0">
                <a:solidFill>
                  <a:srgbClr val="000000"/>
                </a:solidFill>
                <a:latin typeface="Times New Roman" pitchFamily="18" charset="0"/>
              </a:rPr>
              <a:t>F</a:t>
            </a:r>
            <a:r>
              <a:rPr lang="en-US" sz="3200" b="1" i="1" baseline="-25000" dirty="0" smtClean="0">
                <a:solidFill>
                  <a:srgbClr val="000000"/>
                </a:solidFill>
                <a:latin typeface="Times New Roman" pitchFamily="18" charset="0"/>
                <a:cs typeface="Times New Roman" pitchFamily="18" charset="0"/>
                <a:sym typeface="Symbol" pitchFamily="18" charset="2"/>
              </a:rPr>
              <a:t>0</a:t>
            </a:r>
            <a:r>
              <a:rPr lang="en-US" sz="3200" dirty="0" smtClean="0">
                <a:solidFill>
                  <a:srgbClr val="000000"/>
                </a:solidFill>
                <a:latin typeface="Verdana" pitchFamily="34" charset="0"/>
              </a:rPr>
              <a:t>|</a:t>
            </a:r>
            <a:r>
              <a:rPr lang="en-US" sz="3200" i="1" dirty="0">
                <a:solidFill>
                  <a:srgbClr val="000000"/>
                </a:solidFill>
                <a:latin typeface="Verdana" pitchFamily="34" charset="0"/>
                <a:sym typeface="Symbol" pitchFamily="18" charset="2"/>
              </a:rPr>
              <a:t>↓</a:t>
            </a:r>
            <a:r>
              <a:rPr lang="en-US" sz="3200" dirty="0">
                <a:solidFill>
                  <a:srgbClr val="000000"/>
                </a:solidFill>
                <a:latin typeface="Verdana" pitchFamily="34" charset="0"/>
                <a:sym typeface="Symbol" pitchFamily="18" charset="2"/>
              </a:rPr>
              <a:t></a:t>
            </a:r>
            <a:r>
              <a:rPr lang="en-US" sz="3200" i="1" dirty="0">
                <a:solidFill>
                  <a:srgbClr val="000000"/>
                </a:solidFill>
                <a:latin typeface="Verdana" pitchFamily="34" charset="0"/>
                <a:sym typeface="Symbol" pitchFamily="18" charset="2"/>
              </a:rPr>
              <a:t>↓</a:t>
            </a:r>
            <a:r>
              <a:rPr lang="en-US" sz="3200" dirty="0">
                <a:solidFill>
                  <a:srgbClr val="000000"/>
                </a:solidFill>
                <a:latin typeface="Verdana" pitchFamily="34" charset="0"/>
                <a:sym typeface="Symbol" pitchFamily="18" charset="2"/>
              </a:rPr>
              <a:t>|</a:t>
            </a:r>
          </a:p>
        </p:txBody>
      </p:sp>
      <p:sp>
        <p:nvSpPr>
          <p:cNvPr id="118" name="TextBox 29"/>
          <p:cNvSpPr txBox="1">
            <a:spLocks noChangeArrowheads="1"/>
          </p:cNvSpPr>
          <p:nvPr/>
        </p:nvSpPr>
        <p:spPr bwMode="auto">
          <a:xfrm>
            <a:off x="707015" y="310573"/>
            <a:ext cx="6110391" cy="707886"/>
          </a:xfrm>
          <a:prstGeom prst="rect">
            <a:avLst/>
          </a:prstGeom>
          <a:noFill/>
          <a:ln w="9525">
            <a:noFill/>
            <a:miter lim="800000"/>
            <a:headEnd/>
            <a:tailEnd/>
          </a:ln>
        </p:spPr>
        <p:txBody>
          <a:bodyPr wrap="none">
            <a:spAutoFit/>
          </a:bodyPr>
          <a:lstStyle/>
          <a:p>
            <a:r>
              <a:rPr lang="en-US" sz="4000" smtClean="0">
                <a:solidFill>
                  <a:srgbClr val="000000"/>
                </a:solidFill>
                <a:latin typeface="Calibri" panose="020F0502020204030204" pitchFamily="34" charset="0"/>
              </a:rPr>
              <a:t>Global spin-dependent </a:t>
            </a:r>
            <a:r>
              <a:rPr lang="en-US" sz="4000" dirty="0">
                <a:solidFill>
                  <a:srgbClr val="000000"/>
                </a:solidFill>
                <a:latin typeface="Calibri" panose="020F0502020204030204" pitchFamily="34" charset="0"/>
              </a:rPr>
              <a:t>force</a:t>
            </a:r>
          </a:p>
        </p:txBody>
      </p:sp>
    </p:spTree>
    <p:extLst>
      <p:ext uri="{BB962C8B-B14F-4D97-AF65-F5344CB8AC3E}">
        <p14:creationId xmlns:p14="http://schemas.microsoft.com/office/powerpoint/2010/main" val="4153587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57983" y="5419827"/>
            <a:ext cx="3137138" cy="1029336"/>
            <a:chOff x="5757983" y="5419827"/>
            <a:chExt cx="3137138" cy="1029336"/>
          </a:xfrm>
        </p:grpSpPr>
        <p:grpSp>
          <p:nvGrpSpPr>
            <p:cNvPr id="3" name="Group 2"/>
            <p:cNvGrpSpPr/>
            <p:nvPr/>
          </p:nvGrpSpPr>
          <p:grpSpPr>
            <a:xfrm>
              <a:off x="5757983" y="5419827"/>
              <a:ext cx="3137138" cy="1029336"/>
              <a:chOff x="5757983" y="5419827"/>
              <a:chExt cx="3137138" cy="1029336"/>
            </a:xfrm>
          </p:grpSpPr>
          <p:sp>
            <p:nvSpPr>
              <p:cNvPr id="58" name="Rectangle 57"/>
              <p:cNvSpPr/>
              <p:nvPr/>
            </p:nvSpPr>
            <p:spPr bwMode="auto">
              <a:xfrm>
                <a:off x="5757983" y="5419827"/>
                <a:ext cx="3137138" cy="101508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latin typeface="Comic Sans MS" pitchFamily="66"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53277712"/>
                  </p:ext>
                </p:extLst>
              </p:nvPr>
            </p:nvGraphicFramePr>
            <p:xfrm>
              <a:off x="6296117" y="5541930"/>
              <a:ext cx="1183284" cy="907233"/>
            </p:xfrm>
            <a:graphic>
              <a:graphicData uri="http://schemas.openxmlformats.org/presentationml/2006/ole">
                <mc:AlternateContent xmlns:mc="http://schemas.openxmlformats.org/markup-compatibility/2006">
                  <mc:Choice xmlns:v="urn:schemas-microsoft-com:vml" Requires="v">
                    <p:oleObj spid="_x0000_s1853503" name="Equation" r:id="rId4" imgW="596880" imgH="457200" progId="Equation.3">
                      <p:embed/>
                    </p:oleObj>
                  </mc:Choice>
                  <mc:Fallback>
                    <p:oleObj name="Equation" r:id="rId4" imgW="596880" imgH="457200" progId="Equation.3">
                      <p:embed/>
                      <p:pic>
                        <p:nvPicPr>
                          <p:cNvPr id="0" name="Object 4"/>
                          <p:cNvPicPr>
                            <a:picLocks noChangeAspect="1" noChangeArrowheads="1"/>
                          </p:cNvPicPr>
                          <p:nvPr/>
                        </p:nvPicPr>
                        <p:blipFill>
                          <a:blip r:embed="rId5"/>
                          <a:srcRect/>
                          <a:stretch>
                            <a:fillRect/>
                          </a:stretch>
                        </p:blipFill>
                        <p:spPr bwMode="auto">
                          <a:xfrm>
                            <a:off x="6296117" y="5541930"/>
                            <a:ext cx="1183284" cy="907233"/>
                          </a:xfrm>
                          <a:prstGeom prst="rect">
                            <a:avLst/>
                          </a:prstGeom>
                          <a:noFill/>
                          <a:ln>
                            <a:noFill/>
                          </a:ln>
                        </p:spPr>
                      </p:pic>
                    </p:oleObj>
                  </mc:Fallback>
                </mc:AlternateContent>
              </a:graphicData>
            </a:graphic>
          </p:graphicFrame>
        </p:grpSp>
        <p:sp>
          <p:nvSpPr>
            <p:cNvPr id="14" name="TextBox 13"/>
            <p:cNvSpPr txBox="1"/>
            <p:nvPr/>
          </p:nvSpPr>
          <p:spPr>
            <a:xfrm>
              <a:off x="7753462" y="5764201"/>
              <a:ext cx="1141659" cy="400110"/>
            </a:xfrm>
            <a:prstGeom prst="rect">
              <a:avLst/>
            </a:prstGeom>
            <a:noFill/>
          </p:spPr>
          <p:txBody>
            <a:bodyPr wrap="none" rtlCol="0">
              <a:spAutoFit/>
            </a:bodyPr>
            <a:lstStyle/>
            <a:p>
              <a:r>
                <a:rPr lang="en-US" smtClean="0">
                  <a:latin typeface="Symbol" panose="05050102010706020507" pitchFamily="18" charset="2"/>
                  <a:cs typeface="Times New Roman" panose="02020603050405020304" pitchFamily="18" charset="0"/>
                </a:rPr>
                <a:t>0 &lt; a &lt; 3</a:t>
              </a:r>
              <a:endParaRPr lang="en-US">
                <a:latin typeface="Symbol" panose="05050102010706020507" pitchFamily="18" charset="2"/>
                <a:cs typeface="Times New Roman" panose="02020603050405020304" pitchFamily="18" charset="0"/>
              </a:endParaRPr>
            </a:p>
          </p:txBody>
        </p:sp>
      </p:grpSp>
      <p:pic>
        <p:nvPicPr>
          <p:cNvPr id="20" name="Picture 50" descr="ions 171purp.jpg"/>
          <p:cNvPicPr>
            <a:picLocks noChangeAspect="1"/>
          </p:cNvPicPr>
          <p:nvPr/>
        </p:nvPicPr>
        <p:blipFill>
          <a:blip r:embed="rId6" cstate="print">
            <a:clrChange>
              <a:clrFrom>
                <a:srgbClr val="CCCCFE"/>
              </a:clrFrom>
              <a:clrTo>
                <a:srgbClr val="CCCCFE">
                  <a:alpha val="0"/>
                </a:srgbClr>
              </a:clrTo>
            </a:clrChange>
          </a:blip>
          <a:srcRect l="18793" t="17574" r="12416" b="22507"/>
          <a:stretch>
            <a:fillRect/>
          </a:stretch>
        </p:blipFill>
        <p:spPr bwMode="auto">
          <a:xfrm>
            <a:off x="1481138" y="1728682"/>
            <a:ext cx="2640012" cy="771525"/>
          </a:xfrm>
          <a:prstGeom prst="rect">
            <a:avLst/>
          </a:prstGeom>
          <a:noFill/>
          <a:ln w="9525">
            <a:noFill/>
            <a:miter lim="800000"/>
            <a:headEnd/>
            <a:tailEnd/>
          </a:ln>
        </p:spPr>
      </p:pic>
      <p:sp>
        <p:nvSpPr>
          <p:cNvPr id="4" name="Freeform 304"/>
          <p:cNvSpPr>
            <a:spLocks/>
          </p:cNvSpPr>
          <p:nvPr/>
        </p:nvSpPr>
        <p:spPr bwMode="auto">
          <a:xfrm rot="5400000">
            <a:off x="-770732" y="1958076"/>
            <a:ext cx="7027863" cy="1828800"/>
          </a:xfrm>
          <a:custGeom>
            <a:avLst/>
            <a:gdLst>
              <a:gd name="T0" fmla="*/ 2147483647 w 463"/>
              <a:gd name="T1" fmla="*/ 2147483647 h 39"/>
              <a:gd name="T2" fmla="*/ 2147483647 w 463"/>
              <a:gd name="T3" fmla="*/ 0 h 39"/>
              <a:gd name="T4" fmla="*/ 2147483647 w 463"/>
              <a:gd name="T5" fmla="*/ 2147483647 h 39"/>
              <a:gd name="T6" fmla="*/ 2147483647 w 463"/>
              <a:gd name="T7" fmla="*/ 2147483647 h 39"/>
              <a:gd name="T8" fmla="*/ 2147483647 w 463"/>
              <a:gd name="T9" fmla="*/ 2147483647 h 39"/>
              <a:gd name="T10" fmla="*/ 2147483647 w 463"/>
              <a:gd name="T11" fmla="*/ 2147483647 h 39"/>
              <a:gd name="T12" fmla="*/ 2147483647 w 463"/>
              <a:gd name="T13" fmla="*/ 2147483647 h 39"/>
              <a:gd name="T14" fmla="*/ 2147483647 w 463"/>
              <a:gd name="T15" fmla="*/ 2147483647 h 39"/>
              <a:gd name="T16" fmla="*/ 2147483647 w 463"/>
              <a:gd name="T17" fmla="*/ 2147483647 h 39"/>
              <a:gd name="T18" fmla="*/ 2147483647 w 463"/>
              <a:gd name="T19" fmla="*/ 0 h 39"/>
              <a:gd name="T20" fmla="*/ 2147483647 w 463"/>
              <a:gd name="T21" fmla="*/ 2147483647 h 39"/>
              <a:gd name="T22" fmla="*/ 2147483647 w 463"/>
              <a:gd name="T23" fmla="*/ 2147483647 h 39"/>
              <a:gd name="T24" fmla="*/ 2147483647 w 463"/>
              <a:gd name="T25" fmla="*/ 2147483647 h 39"/>
              <a:gd name="T26" fmla="*/ 2147483647 w 463"/>
              <a:gd name="T27" fmla="*/ 2147483647 h 39"/>
              <a:gd name="T28" fmla="*/ 2147483647 w 463"/>
              <a:gd name="T29" fmla="*/ 2147483647 h 39"/>
              <a:gd name="T30" fmla="*/ 2147483647 w 463"/>
              <a:gd name="T31" fmla="*/ 2147483647 h 39"/>
              <a:gd name="T32" fmla="*/ 2147483647 w 463"/>
              <a:gd name="T33" fmla="*/ 2147483647 h 39"/>
              <a:gd name="T34" fmla="*/ 2147483647 w 463"/>
              <a:gd name="T35" fmla="*/ 2147483647 h 39"/>
              <a:gd name="T36" fmla="*/ 2147483647 w 463"/>
              <a:gd name="T37" fmla="*/ 2147483647 h 39"/>
              <a:gd name="T38" fmla="*/ 2147483647 w 463"/>
              <a:gd name="T39" fmla="*/ 2147483647 h 39"/>
              <a:gd name="T40" fmla="*/ 2147483647 w 463"/>
              <a:gd name="T41" fmla="*/ 2147483647 h 39"/>
              <a:gd name="T42" fmla="*/ 2147483647 w 463"/>
              <a:gd name="T43" fmla="*/ 2147483647 h 39"/>
              <a:gd name="T44" fmla="*/ 2147483647 w 463"/>
              <a:gd name="T45" fmla="*/ 2147483647 h 39"/>
              <a:gd name="T46" fmla="*/ 2147483647 w 463"/>
              <a:gd name="T47" fmla="*/ 2147483647 h 39"/>
              <a:gd name="T48" fmla="*/ 2147483647 w 463"/>
              <a:gd name="T49" fmla="*/ 0 h 39"/>
              <a:gd name="T50" fmla="*/ 2147483647 w 463"/>
              <a:gd name="T51" fmla="*/ 2147483647 h 39"/>
              <a:gd name="T52" fmla="*/ 2147483647 w 463"/>
              <a:gd name="T53" fmla="*/ 2147483647 h 39"/>
              <a:gd name="T54" fmla="*/ 2147483647 w 463"/>
              <a:gd name="T55" fmla="*/ 2147483647 h 39"/>
              <a:gd name="T56" fmla="*/ 2147483647 w 463"/>
              <a:gd name="T57" fmla="*/ 2147483647 h 39"/>
              <a:gd name="T58" fmla="*/ 2147483647 w 463"/>
              <a:gd name="T59" fmla="*/ 2147483647 h 39"/>
              <a:gd name="T60" fmla="*/ 2147483647 w 463"/>
              <a:gd name="T61" fmla="*/ 2147483647 h 39"/>
              <a:gd name="T62" fmla="*/ 2147483647 w 463"/>
              <a:gd name="T63" fmla="*/ 2147483647 h 39"/>
              <a:gd name="T64" fmla="*/ 2147483647 w 463"/>
              <a:gd name="T65" fmla="*/ 2147483647 h 39"/>
              <a:gd name="T66" fmla="*/ 2147483647 w 463"/>
              <a:gd name="T67" fmla="*/ 2147483647 h 39"/>
              <a:gd name="T68" fmla="*/ 2147483647 w 463"/>
              <a:gd name="T69" fmla="*/ 2147483647 h 39"/>
              <a:gd name="T70" fmla="*/ 2147483647 w 463"/>
              <a:gd name="T71" fmla="*/ 2147483647 h 39"/>
              <a:gd name="T72" fmla="*/ 2147483647 w 463"/>
              <a:gd name="T73" fmla="*/ 2147483647 h 39"/>
              <a:gd name="T74" fmla="*/ 2147483647 w 463"/>
              <a:gd name="T75" fmla="*/ 2147483647 h 39"/>
              <a:gd name="T76" fmla="*/ 2147483647 w 463"/>
              <a:gd name="T77" fmla="*/ 2147483647 h 39"/>
              <a:gd name="T78" fmla="*/ 2147483647 w 463"/>
              <a:gd name="T79" fmla="*/ 2147483647 h 39"/>
              <a:gd name="T80" fmla="*/ 2147483647 w 463"/>
              <a:gd name="T81" fmla="*/ 2147483647 h 39"/>
              <a:gd name="T82" fmla="*/ 2147483647 w 463"/>
              <a:gd name="T83" fmla="*/ 2147483647 h 39"/>
              <a:gd name="T84" fmla="*/ 2147483647 w 463"/>
              <a:gd name="T85" fmla="*/ 2147483647 h 39"/>
              <a:gd name="T86" fmla="*/ 2147483647 w 463"/>
              <a:gd name="T87" fmla="*/ 2147483647 h 39"/>
              <a:gd name="T88" fmla="*/ 2147483647 w 463"/>
              <a:gd name="T89" fmla="*/ 2147483647 h 39"/>
              <a:gd name="T90" fmla="*/ 2147483647 w 463"/>
              <a:gd name="T91" fmla="*/ 2147483647 h 39"/>
              <a:gd name="T92" fmla="*/ 2147483647 w 463"/>
              <a:gd name="T93" fmla="*/ 2147483647 h 39"/>
              <a:gd name="T94" fmla="*/ 2147483647 w 463"/>
              <a:gd name="T95" fmla="*/ 2147483647 h 39"/>
              <a:gd name="T96" fmla="*/ 2147483647 w 463"/>
              <a:gd name="T97" fmla="*/ 2147483647 h 39"/>
              <a:gd name="T98" fmla="*/ 2147483647 w 463"/>
              <a:gd name="T99" fmla="*/ 2147483647 h 39"/>
              <a:gd name="T100" fmla="*/ 2147483647 w 463"/>
              <a:gd name="T101" fmla="*/ 2147483647 h 39"/>
              <a:gd name="T102" fmla="*/ 2147483647 w 463"/>
              <a:gd name="T103" fmla="*/ 2147483647 h 39"/>
              <a:gd name="T104" fmla="*/ 2147483647 w 463"/>
              <a:gd name="T105" fmla="*/ 2147483647 h 39"/>
              <a:gd name="T106" fmla="*/ 2147483647 w 463"/>
              <a:gd name="T107" fmla="*/ 2147483647 h 39"/>
              <a:gd name="T108" fmla="*/ 2147483647 w 463"/>
              <a:gd name="T109" fmla="*/ 0 h 39"/>
              <a:gd name="T110" fmla="*/ 2147483647 w 463"/>
              <a:gd name="T111" fmla="*/ 2147483647 h 39"/>
              <a:gd name="T112" fmla="*/ 2147483647 w 463"/>
              <a:gd name="T113" fmla="*/ 2147483647 h 39"/>
              <a:gd name="T114" fmla="*/ 2147483647 w 463"/>
              <a:gd name="T115" fmla="*/ 2147483647 h 39"/>
              <a:gd name="T116" fmla="*/ 2147483647 w 463"/>
              <a:gd name="T117" fmla="*/ 2147483647 h 39"/>
              <a:gd name="T118" fmla="*/ 2147483647 w 463"/>
              <a:gd name="T119" fmla="*/ 2147483647 h 39"/>
              <a:gd name="T120" fmla="*/ 2147483647 w 463"/>
              <a:gd name="T121" fmla="*/ 2147483647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3"/>
              <a:gd name="T184" fmla="*/ 0 h 39"/>
              <a:gd name="T185" fmla="*/ 463 w 463"/>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3" h="39">
                <a:moveTo>
                  <a:pt x="0" y="20"/>
                </a:moveTo>
                <a:lnTo>
                  <a:pt x="0" y="18"/>
                </a:lnTo>
                <a:lnTo>
                  <a:pt x="0" y="17"/>
                </a:lnTo>
                <a:lnTo>
                  <a:pt x="1" y="16"/>
                </a:lnTo>
                <a:lnTo>
                  <a:pt x="2" y="15"/>
                </a:lnTo>
                <a:lnTo>
                  <a:pt x="2" y="14"/>
                </a:lnTo>
                <a:lnTo>
                  <a:pt x="3" y="13"/>
                </a:lnTo>
                <a:lnTo>
                  <a:pt x="3" y="12"/>
                </a:lnTo>
                <a:lnTo>
                  <a:pt x="4" y="11"/>
                </a:lnTo>
                <a:lnTo>
                  <a:pt x="4" y="10"/>
                </a:lnTo>
                <a:lnTo>
                  <a:pt x="5" y="9"/>
                </a:lnTo>
                <a:lnTo>
                  <a:pt x="5" y="8"/>
                </a:lnTo>
                <a:lnTo>
                  <a:pt x="6" y="7"/>
                </a:lnTo>
                <a:lnTo>
                  <a:pt x="6" y="6"/>
                </a:lnTo>
                <a:lnTo>
                  <a:pt x="7" y="5"/>
                </a:lnTo>
                <a:lnTo>
                  <a:pt x="7" y="4"/>
                </a:lnTo>
                <a:lnTo>
                  <a:pt x="8" y="4"/>
                </a:lnTo>
                <a:lnTo>
                  <a:pt x="8" y="3"/>
                </a:lnTo>
                <a:lnTo>
                  <a:pt x="9" y="3"/>
                </a:lnTo>
                <a:lnTo>
                  <a:pt x="9" y="2"/>
                </a:lnTo>
                <a:lnTo>
                  <a:pt x="10" y="2"/>
                </a:lnTo>
                <a:lnTo>
                  <a:pt x="10" y="1"/>
                </a:lnTo>
                <a:lnTo>
                  <a:pt x="11" y="1"/>
                </a:lnTo>
                <a:lnTo>
                  <a:pt x="11" y="0"/>
                </a:lnTo>
                <a:lnTo>
                  <a:pt x="12" y="0"/>
                </a:lnTo>
                <a:lnTo>
                  <a:pt x="13" y="0"/>
                </a:lnTo>
                <a:lnTo>
                  <a:pt x="14" y="0"/>
                </a:lnTo>
                <a:lnTo>
                  <a:pt x="15" y="0"/>
                </a:lnTo>
                <a:lnTo>
                  <a:pt x="16" y="0"/>
                </a:lnTo>
                <a:lnTo>
                  <a:pt x="17" y="0"/>
                </a:lnTo>
                <a:lnTo>
                  <a:pt x="17" y="1"/>
                </a:lnTo>
                <a:lnTo>
                  <a:pt x="18" y="1"/>
                </a:lnTo>
                <a:lnTo>
                  <a:pt x="18" y="2"/>
                </a:lnTo>
                <a:lnTo>
                  <a:pt x="19" y="2"/>
                </a:lnTo>
                <a:lnTo>
                  <a:pt x="19" y="3"/>
                </a:lnTo>
                <a:lnTo>
                  <a:pt x="20" y="3"/>
                </a:lnTo>
                <a:lnTo>
                  <a:pt x="20" y="4"/>
                </a:lnTo>
                <a:lnTo>
                  <a:pt x="21" y="5"/>
                </a:lnTo>
                <a:lnTo>
                  <a:pt x="22" y="6"/>
                </a:lnTo>
                <a:lnTo>
                  <a:pt x="22" y="7"/>
                </a:lnTo>
                <a:lnTo>
                  <a:pt x="23" y="8"/>
                </a:lnTo>
                <a:lnTo>
                  <a:pt x="23" y="9"/>
                </a:lnTo>
                <a:lnTo>
                  <a:pt x="24" y="9"/>
                </a:lnTo>
                <a:lnTo>
                  <a:pt x="24" y="10"/>
                </a:lnTo>
                <a:lnTo>
                  <a:pt x="25" y="11"/>
                </a:lnTo>
                <a:lnTo>
                  <a:pt x="25" y="12"/>
                </a:lnTo>
                <a:lnTo>
                  <a:pt x="25" y="13"/>
                </a:lnTo>
                <a:lnTo>
                  <a:pt x="26" y="14"/>
                </a:lnTo>
                <a:lnTo>
                  <a:pt x="26" y="15"/>
                </a:lnTo>
                <a:lnTo>
                  <a:pt x="27" y="16"/>
                </a:lnTo>
                <a:lnTo>
                  <a:pt x="27" y="17"/>
                </a:lnTo>
                <a:lnTo>
                  <a:pt x="28" y="18"/>
                </a:lnTo>
                <a:lnTo>
                  <a:pt x="28" y="19"/>
                </a:lnTo>
                <a:lnTo>
                  <a:pt x="29" y="20"/>
                </a:lnTo>
                <a:lnTo>
                  <a:pt x="29" y="21"/>
                </a:lnTo>
                <a:lnTo>
                  <a:pt x="30" y="22"/>
                </a:lnTo>
                <a:lnTo>
                  <a:pt x="30" y="23"/>
                </a:lnTo>
                <a:lnTo>
                  <a:pt x="31" y="24"/>
                </a:lnTo>
                <a:lnTo>
                  <a:pt x="31" y="25"/>
                </a:lnTo>
                <a:lnTo>
                  <a:pt x="31" y="26"/>
                </a:lnTo>
                <a:lnTo>
                  <a:pt x="32" y="27"/>
                </a:lnTo>
                <a:lnTo>
                  <a:pt x="32" y="28"/>
                </a:lnTo>
                <a:lnTo>
                  <a:pt x="33" y="29"/>
                </a:lnTo>
                <a:lnTo>
                  <a:pt x="33" y="30"/>
                </a:lnTo>
                <a:lnTo>
                  <a:pt x="34" y="30"/>
                </a:lnTo>
                <a:lnTo>
                  <a:pt x="34" y="31"/>
                </a:lnTo>
                <a:lnTo>
                  <a:pt x="35" y="32"/>
                </a:lnTo>
                <a:lnTo>
                  <a:pt x="35" y="33"/>
                </a:lnTo>
                <a:lnTo>
                  <a:pt x="36" y="34"/>
                </a:lnTo>
                <a:lnTo>
                  <a:pt x="37" y="35"/>
                </a:lnTo>
                <a:lnTo>
                  <a:pt x="37" y="36"/>
                </a:lnTo>
                <a:lnTo>
                  <a:pt x="38" y="37"/>
                </a:lnTo>
                <a:lnTo>
                  <a:pt x="39" y="38"/>
                </a:lnTo>
                <a:lnTo>
                  <a:pt x="40" y="38"/>
                </a:lnTo>
                <a:lnTo>
                  <a:pt x="40" y="39"/>
                </a:lnTo>
                <a:lnTo>
                  <a:pt x="41" y="39"/>
                </a:lnTo>
                <a:lnTo>
                  <a:pt x="42" y="39"/>
                </a:lnTo>
                <a:lnTo>
                  <a:pt x="43" y="39"/>
                </a:lnTo>
                <a:lnTo>
                  <a:pt x="44" y="39"/>
                </a:lnTo>
                <a:lnTo>
                  <a:pt x="45" y="39"/>
                </a:lnTo>
                <a:lnTo>
                  <a:pt x="46" y="39"/>
                </a:lnTo>
                <a:lnTo>
                  <a:pt x="46" y="38"/>
                </a:lnTo>
                <a:lnTo>
                  <a:pt x="47" y="38"/>
                </a:lnTo>
                <a:lnTo>
                  <a:pt x="47" y="37"/>
                </a:lnTo>
                <a:lnTo>
                  <a:pt x="48" y="37"/>
                </a:lnTo>
                <a:lnTo>
                  <a:pt x="48" y="36"/>
                </a:lnTo>
                <a:lnTo>
                  <a:pt x="49" y="36"/>
                </a:lnTo>
                <a:lnTo>
                  <a:pt x="49" y="35"/>
                </a:lnTo>
                <a:lnTo>
                  <a:pt x="50" y="35"/>
                </a:lnTo>
                <a:lnTo>
                  <a:pt x="50" y="34"/>
                </a:lnTo>
                <a:lnTo>
                  <a:pt x="50" y="33"/>
                </a:lnTo>
                <a:lnTo>
                  <a:pt x="51" y="32"/>
                </a:lnTo>
                <a:lnTo>
                  <a:pt x="52" y="31"/>
                </a:lnTo>
                <a:lnTo>
                  <a:pt x="52" y="30"/>
                </a:lnTo>
                <a:lnTo>
                  <a:pt x="53" y="29"/>
                </a:lnTo>
                <a:lnTo>
                  <a:pt x="53" y="28"/>
                </a:lnTo>
                <a:lnTo>
                  <a:pt x="54" y="27"/>
                </a:lnTo>
                <a:lnTo>
                  <a:pt x="54" y="26"/>
                </a:lnTo>
                <a:lnTo>
                  <a:pt x="55" y="25"/>
                </a:lnTo>
                <a:lnTo>
                  <a:pt x="55" y="24"/>
                </a:lnTo>
                <a:lnTo>
                  <a:pt x="56" y="23"/>
                </a:lnTo>
                <a:lnTo>
                  <a:pt x="56" y="22"/>
                </a:lnTo>
                <a:lnTo>
                  <a:pt x="57" y="21"/>
                </a:lnTo>
                <a:lnTo>
                  <a:pt x="57" y="20"/>
                </a:lnTo>
                <a:lnTo>
                  <a:pt x="58" y="18"/>
                </a:lnTo>
                <a:lnTo>
                  <a:pt x="58" y="17"/>
                </a:lnTo>
                <a:lnTo>
                  <a:pt x="59" y="16"/>
                </a:lnTo>
                <a:lnTo>
                  <a:pt x="60" y="15"/>
                </a:lnTo>
                <a:lnTo>
                  <a:pt x="60" y="14"/>
                </a:lnTo>
                <a:lnTo>
                  <a:pt x="61" y="13"/>
                </a:lnTo>
                <a:lnTo>
                  <a:pt x="61" y="12"/>
                </a:lnTo>
                <a:lnTo>
                  <a:pt x="62" y="11"/>
                </a:lnTo>
                <a:lnTo>
                  <a:pt x="62" y="10"/>
                </a:lnTo>
                <a:lnTo>
                  <a:pt x="62" y="9"/>
                </a:lnTo>
                <a:lnTo>
                  <a:pt x="63" y="8"/>
                </a:lnTo>
                <a:lnTo>
                  <a:pt x="63" y="7"/>
                </a:lnTo>
                <a:lnTo>
                  <a:pt x="64" y="7"/>
                </a:lnTo>
                <a:lnTo>
                  <a:pt x="64" y="6"/>
                </a:lnTo>
                <a:lnTo>
                  <a:pt x="65" y="5"/>
                </a:lnTo>
                <a:lnTo>
                  <a:pt x="65" y="4"/>
                </a:lnTo>
                <a:lnTo>
                  <a:pt x="66" y="4"/>
                </a:lnTo>
                <a:lnTo>
                  <a:pt x="66" y="3"/>
                </a:lnTo>
                <a:lnTo>
                  <a:pt x="67" y="3"/>
                </a:lnTo>
                <a:lnTo>
                  <a:pt x="67" y="2"/>
                </a:lnTo>
                <a:lnTo>
                  <a:pt x="68" y="2"/>
                </a:lnTo>
                <a:lnTo>
                  <a:pt x="68" y="1"/>
                </a:lnTo>
                <a:lnTo>
                  <a:pt x="69" y="0"/>
                </a:lnTo>
                <a:lnTo>
                  <a:pt x="70" y="0"/>
                </a:lnTo>
                <a:lnTo>
                  <a:pt x="71" y="0"/>
                </a:lnTo>
                <a:lnTo>
                  <a:pt x="72" y="0"/>
                </a:lnTo>
                <a:lnTo>
                  <a:pt x="73" y="0"/>
                </a:lnTo>
                <a:lnTo>
                  <a:pt x="74" y="0"/>
                </a:lnTo>
                <a:lnTo>
                  <a:pt x="75" y="0"/>
                </a:lnTo>
                <a:lnTo>
                  <a:pt x="75" y="1"/>
                </a:lnTo>
                <a:lnTo>
                  <a:pt x="76" y="1"/>
                </a:lnTo>
                <a:lnTo>
                  <a:pt x="76" y="2"/>
                </a:lnTo>
                <a:lnTo>
                  <a:pt x="77" y="2"/>
                </a:lnTo>
                <a:lnTo>
                  <a:pt x="77" y="3"/>
                </a:lnTo>
                <a:lnTo>
                  <a:pt x="78" y="3"/>
                </a:lnTo>
                <a:lnTo>
                  <a:pt x="78" y="4"/>
                </a:lnTo>
                <a:lnTo>
                  <a:pt x="79" y="5"/>
                </a:lnTo>
                <a:lnTo>
                  <a:pt x="80" y="6"/>
                </a:lnTo>
                <a:lnTo>
                  <a:pt x="80" y="7"/>
                </a:lnTo>
                <a:lnTo>
                  <a:pt x="81" y="8"/>
                </a:lnTo>
                <a:lnTo>
                  <a:pt x="81" y="9"/>
                </a:lnTo>
                <a:lnTo>
                  <a:pt x="82" y="10"/>
                </a:lnTo>
                <a:lnTo>
                  <a:pt x="82" y="11"/>
                </a:lnTo>
                <a:lnTo>
                  <a:pt x="83" y="12"/>
                </a:lnTo>
                <a:lnTo>
                  <a:pt x="83" y="13"/>
                </a:lnTo>
                <a:lnTo>
                  <a:pt x="84" y="14"/>
                </a:lnTo>
                <a:lnTo>
                  <a:pt x="84" y="15"/>
                </a:lnTo>
                <a:lnTo>
                  <a:pt x="85" y="16"/>
                </a:lnTo>
                <a:lnTo>
                  <a:pt x="85" y="17"/>
                </a:lnTo>
                <a:lnTo>
                  <a:pt x="86" y="18"/>
                </a:lnTo>
                <a:lnTo>
                  <a:pt x="86" y="19"/>
                </a:lnTo>
                <a:lnTo>
                  <a:pt x="87" y="20"/>
                </a:lnTo>
                <a:lnTo>
                  <a:pt x="87" y="21"/>
                </a:lnTo>
                <a:lnTo>
                  <a:pt x="87" y="22"/>
                </a:lnTo>
                <a:lnTo>
                  <a:pt x="88" y="23"/>
                </a:lnTo>
                <a:lnTo>
                  <a:pt x="88" y="24"/>
                </a:lnTo>
                <a:lnTo>
                  <a:pt x="89" y="25"/>
                </a:lnTo>
                <a:lnTo>
                  <a:pt x="89" y="26"/>
                </a:lnTo>
                <a:lnTo>
                  <a:pt x="90" y="27"/>
                </a:lnTo>
                <a:lnTo>
                  <a:pt x="90" y="28"/>
                </a:lnTo>
                <a:lnTo>
                  <a:pt x="91" y="29"/>
                </a:lnTo>
                <a:lnTo>
                  <a:pt x="91" y="30"/>
                </a:lnTo>
                <a:lnTo>
                  <a:pt x="92" y="30"/>
                </a:lnTo>
                <a:lnTo>
                  <a:pt x="92" y="31"/>
                </a:lnTo>
                <a:lnTo>
                  <a:pt x="93" y="32"/>
                </a:lnTo>
                <a:lnTo>
                  <a:pt x="93" y="33"/>
                </a:lnTo>
                <a:lnTo>
                  <a:pt x="93" y="34"/>
                </a:lnTo>
                <a:lnTo>
                  <a:pt x="94" y="34"/>
                </a:lnTo>
                <a:lnTo>
                  <a:pt x="94" y="35"/>
                </a:lnTo>
                <a:lnTo>
                  <a:pt x="95" y="36"/>
                </a:lnTo>
                <a:lnTo>
                  <a:pt x="96" y="37"/>
                </a:lnTo>
                <a:lnTo>
                  <a:pt x="97" y="38"/>
                </a:lnTo>
                <a:lnTo>
                  <a:pt x="98" y="38"/>
                </a:lnTo>
                <a:lnTo>
                  <a:pt x="98" y="39"/>
                </a:lnTo>
                <a:lnTo>
                  <a:pt x="99" y="39"/>
                </a:lnTo>
                <a:lnTo>
                  <a:pt x="100" y="39"/>
                </a:lnTo>
                <a:lnTo>
                  <a:pt x="101" y="39"/>
                </a:lnTo>
                <a:lnTo>
                  <a:pt x="102" y="39"/>
                </a:lnTo>
                <a:lnTo>
                  <a:pt x="103" y="39"/>
                </a:lnTo>
                <a:lnTo>
                  <a:pt x="104" y="39"/>
                </a:lnTo>
                <a:lnTo>
                  <a:pt x="104" y="38"/>
                </a:lnTo>
                <a:lnTo>
                  <a:pt x="105" y="38"/>
                </a:lnTo>
                <a:lnTo>
                  <a:pt x="105" y="37"/>
                </a:lnTo>
                <a:lnTo>
                  <a:pt x="106" y="37"/>
                </a:lnTo>
                <a:lnTo>
                  <a:pt x="106" y="36"/>
                </a:lnTo>
                <a:lnTo>
                  <a:pt x="107" y="35"/>
                </a:lnTo>
                <a:lnTo>
                  <a:pt x="108" y="34"/>
                </a:lnTo>
                <a:lnTo>
                  <a:pt x="108" y="33"/>
                </a:lnTo>
                <a:lnTo>
                  <a:pt x="109" y="32"/>
                </a:lnTo>
                <a:lnTo>
                  <a:pt x="110" y="31"/>
                </a:lnTo>
                <a:lnTo>
                  <a:pt x="110" y="30"/>
                </a:lnTo>
                <a:lnTo>
                  <a:pt x="111" y="29"/>
                </a:lnTo>
                <a:lnTo>
                  <a:pt x="111" y="28"/>
                </a:lnTo>
                <a:lnTo>
                  <a:pt x="112" y="27"/>
                </a:lnTo>
                <a:lnTo>
                  <a:pt x="112" y="26"/>
                </a:lnTo>
                <a:lnTo>
                  <a:pt x="112" y="25"/>
                </a:lnTo>
                <a:lnTo>
                  <a:pt x="113" y="24"/>
                </a:lnTo>
                <a:lnTo>
                  <a:pt x="113" y="23"/>
                </a:lnTo>
                <a:lnTo>
                  <a:pt x="114" y="23"/>
                </a:lnTo>
                <a:lnTo>
                  <a:pt x="114" y="22"/>
                </a:lnTo>
                <a:lnTo>
                  <a:pt x="115" y="21"/>
                </a:lnTo>
                <a:lnTo>
                  <a:pt x="115" y="20"/>
                </a:lnTo>
                <a:lnTo>
                  <a:pt x="116" y="18"/>
                </a:lnTo>
                <a:lnTo>
                  <a:pt x="116" y="17"/>
                </a:lnTo>
                <a:lnTo>
                  <a:pt x="117" y="16"/>
                </a:lnTo>
                <a:lnTo>
                  <a:pt x="118" y="15"/>
                </a:lnTo>
                <a:lnTo>
                  <a:pt x="118" y="14"/>
                </a:lnTo>
                <a:lnTo>
                  <a:pt x="118" y="13"/>
                </a:lnTo>
                <a:lnTo>
                  <a:pt x="119" y="12"/>
                </a:lnTo>
                <a:lnTo>
                  <a:pt x="119" y="11"/>
                </a:lnTo>
                <a:lnTo>
                  <a:pt x="120" y="10"/>
                </a:lnTo>
                <a:lnTo>
                  <a:pt x="120" y="9"/>
                </a:lnTo>
                <a:lnTo>
                  <a:pt x="121" y="8"/>
                </a:lnTo>
                <a:lnTo>
                  <a:pt x="121" y="7"/>
                </a:lnTo>
                <a:lnTo>
                  <a:pt x="122" y="7"/>
                </a:lnTo>
                <a:lnTo>
                  <a:pt x="122" y="6"/>
                </a:lnTo>
                <a:lnTo>
                  <a:pt x="123" y="5"/>
                </a:lnTo>
                <a:lnTo>
                  <a:pt x="123" y="4"/>
                </a:lnTo>
                <a:lnTo>
                  <a:pt x="124" y="4"/>
                </a:lnTo>
                <a:lnTo>
                  <a:pt x="124" y="3"/>
                </a:lnTo>
                <a:lnTo>
                  <a:pt x="125" y="3"/>
                </a:lnTo>
                <a:lnTo>
                  <a:pt x="125" y="2"/>
                </a:lnTo>
                <a:lnTo>
                  <a:pt x="126" y="1"/>
                </a:lnTo>
                <a:lnTo>
                  <a:pt x="127" y="0"/>
                </a:lnTo>
                <a:lnTo>
                  <a:pt x="128" y="0"/>
                </a:lnTo>
                <a:lnTo>
                  <a:pt x="129" y="0"/>
                </a:lnTo>
                <a:lnTo>
                  <a:pt x="130" y="0"/>
                </a:lnTo>
                <a:lnTo>
                  <a:pt x="131" y="0"/>
                </a:lnTo>
                <a:lnTo>
                  <a:pt x="132" y="0"/>
                </a:lnTo>
                <a:lnTo>
                  <a:pt x="133" y="1"/>
                </a:lnTo>
                <a:lnTo>
                  <a:pt x="134" y="1"/>
                </a:lnTo>
                <a:lnTo>
                  <a:pt x="134" y="2"/>
                </a:lnTo>
                <a:lnTo>
                  <a:pt x="135" y="2"/>
                </a:lnTo>
                <a:lnTo>
                  <a:pt x="135" y="3"/>
                </a:lnTo>
                <a:lnTo>
                  <a:pt x="136" y="3"/>
                </a:lnTo>
                <a:lnTo>
                  <a:pt x="136" y="4"/>
                </a:lnTo>
                <a:lnTo>
                  <a:pt x="137" y="5"/>
                </a:lnTo>
                <a:lnTo>
                  <a:pt x="137" y="6"/>
                </a:lnTo>
                <a:lnTo>
                  <a:pt x="138" y="7"/>
                </a:lnTo>
                <a:lnTo>
                  <a:pt x="138" y="8"/>
                </a:lnTo>
                <a:lnTo>
                  <a:pt x="139" y="9"/>
                </a:lnTo>
                <a:lnTo>
                  <a:pt x="140" y="10"/>
                </a:lnTo>
                <a:lnTo>
                  <a:pt x="140" y="11"/>
                </a:lnTo>
                <a:lnTo>
                  <a:pt x="141" y="12"/>
                </a:lnTo>
                <a:lnTo>
                  <a:pt x="141" y="13"/>
                </a:lnTo>
                <a:lnTo>
                  <a:pt x="142" y="14"/>
                </a:lnTo>
                <a:lnTo>
                  <a:pt x="142" y="15"/>
                </a:lnTo>
                <a:lnTo>
                  <a:pt x="143" y="16"/>
                </a:lnTo>
                <a:lnTo>
                  <a:pt x="143" y="17"/>
                </a:lnTo>
                <a:lnTo>
                  <a:pt x="143" y="18"/>
                </a:lnTo>
                <a:lnTo>
                  <a:pt x="144" y="19"/>
                </a:lnTo>
                <a:lnTo>
                  <a:pt x="144" y="20"/>
                </a:lnTo>
                <a:lnTo>
                  <a:pt x="145" y="21"/>
                </a:lnTo>
                <a:lnTo>
                  <a:pt x="145" y="22"/>
                </a:lnTo>
                <a:lnTo>
                  <a:pt x="146" y="23"/>
                </a:lnTo>
                <a:lnTo>
                  <a:pt x="146" y="24"/>
                </a:lnTo>
                <a:lnTo>
                  <a:pt x="147" y="25"/>
                </a:lnTo>
                <a:lnTo>
                  <a:pt x="147" y="26"/>
                </a:lnTo>
                <a:lnTo>
                  <a:pt x="148" y="27"/>
                </a:lnTo>
                <a:lnTo>
                  <a:pt x="148" y="28"/>
                </a:lnTo>
                <a:lnTo>
                  <a:pt x="149" y="29"/>
                </a:lnTo>
                <a:lnTo>
                  <a:pt x="149" y="30"/>
                </a:lnTo>
                <a:lnTo>
                  <a:pt x="150" y="30"/>
                </a:lnTo>
                <a:lnTo>
                  <a:pt x="150" y="31"/>
                </a:lnTo>
                <a:lnTo>
                  <a:pt x="150" y="32"/>
                </a:lnTo>
                <a:lnTo>
                  <a:pt x="151" y="33"/>
                </a:lnTo>
                <a:lnTo>
                  <a:pt x="151" y="34"/>
                </a:lnTo>
                <a:lnTo>
                  <a:pt x="152" y="34"/>
                </a:lnTo>
                <a:lnTo>
                  <a:pt x="152" y="35"/>
                </a:lnTo>
                <a:lnTo>
                  <a:pt x="153" y="36"/>
                </a:lnTo>
                <a:lnTo>
                  <a:pt x="154" y="37"/>
                </a:lnTo>
                <a:lnTo>
                  <a:pt x="155" y="38"/>
                </a:lnTo>
                <a:lnTo>
                  <a:pt x="156" y="38"/>
                </a:lnTo>
                <a:lnTo>
                  <a:pt x="156" y="39"/>
                </a:lnTo>
                <a:lnTo>
                  <a:pt x="157" y="39"/>
                </a:lnTo>
                <a:lnTo>
                  <a:pt x="158" y="39"/>
                </a:lnTo>
                <a:lnTo>
                  <a:pt x="159" y="39"/>
                </a:lnTo>
                <a:lnTo>
                  <a:pt x="160" y="39"/>
                </a:lnTo>
                <a:lnTo>
                  <a:pt x="161" y="39"/>
                </a:lnTo>
                <a:lnTo>
                  <a:pt x="162" y="39"/>
                </a:lnTo>
                <a:lnTo>
                  <a:pt x="162" y="38"/>
                </a:lnTo>
                <a:lnTo>
                  <a:pt x="163" y="37"/>
                </a:lnTo>
                <a:lnTo>
                  <a:pt x="164" y="36"/>
                </a:lnTo>
                <a:lnTo>
                  <a:pt x="165" y="35"/>
                </a:lnTo>
                <a:lnTo>
                  <a:pt x="166" y="34"/>
                </a:lnTo>
                <a:lnTo>
                  <a:pt x="166" y="33"/>
                </a:lnTo>
                <a:lnTo>
                  <a:pt x="167" y="32"/>
                </a:lnTo>
                <a:lnTo>
                  <a:pt x="168" y="31"/>
                </a:lnTo>
                <a:lnTo>
                  <a:pt x="168" y="30"/>
                </a:lnTo>
                <a:lnTo>
                  <a:pt x="168" y="29"/>
                </a:lnTo>
                <a:lnTo>
                  <a:pt x="169" y="28"/>
                </a:lnTo>
                <a:lnTo>
                  <a:pt x="169" y="27"/>
                </a:lnTo>
                <a:lnTo>
                  <a:pt x="170" y="26"/>
                </a:lnTo>
                <a:lnTo>
                  <a:pt x="170" y="25"/>
                </a:lnTo>
                <a:lnTo>
                  <a:pt x="171" y="24"/>
                </a:lnTo>
                <a:lnTo>
                  <a:pt x="171" y="23"/>
                </a:lnTo>
                <a:lnTo>
                  <a:pt x="172" y="23"/>
                </a:lnTo>
                <a:lnTo>
                  <a:pt x="172" y="22"/>
                </a:lnTo>
                <a:lnTo>
                  <a:pt x="173" y="21"/>
                </a:lnTo>
                <a:lnTo>
                  <a:pt x="173" y="20"/>
                </a:lnTo>
                <a:lnTo>
                  <a:pt x="174" y="18"/>
                </a:lnTo>
                <a:lnTo>
                  <a:pt x="174" y="17"/>
                </a:lnTo>
                <a:lnTo>
                  <a:pt x="175" y="16"/>
                </a:lnTo>
                <a:lnTo>
                  <a:pt x="175" y="15"/>
                </a:lnTo>
                <a:lnTo>
                  <a:pt x="176" y="14"/>
                </a:lnTo>
                <a:lnTo>
                  <a:pt x="176" y="13"/>
                </a:lnTo>
                <a:lnTo>
                  <a:pt x="177" y="12"/>
                </a:lnTo>
                <a:lnTo>
                  <a:pt x="177" y="11"/>
                </a:lnTo>
                <a:lnTo>
                  <a:pt x="178" y="10"/>
                </a:lnTo>
                <a:lnTo>
                  <a:pt x="178" y="9"/>
                </a:lnTo>
                <a:lnTo>
                  <a:pt x="179" y="8"/>
                </a:lnTo>
                <a:lnTo>
                  <a:pt x="179" y="7"/>
                </a:lnTo>
                <a:lnTo>
                  <a:pt x="180" y="7"/>
                </a:lnTo>
                <a:lnTo>
                  <a:pt x="180" y="6"/>
                </a:lnTo>
                <a:lnTo>
                  <a:pt x="181" y="5"/>
                </a:lnTo>
                <a:lnTo>
                  <a:pt x="181" y="4"/>
                </a:lnTo>
                <a:lnTo>
                  <a:pt x="182" y="3"/>
                </a:lnTo>
                <a:lnTo>
                  <a:pt x="183" y="2"/>
                </a:lnTo>
                <a:lnTo>
                  <a:pt x="184" y="1"/>
                </a:lnTo>
                <a:lnTo>
                  <a:pt x="185" y="0"/>
                </a:lnTo>
                <a:lnTo>
                  <a:pt x="186" y="0"/>
                </a:lnTo>
                <a:lnTo>
                  <a:pt x="187" y="0"/>
                </a:lnTo>
                <a:lnTo>
                  <a:pt x="188" y="0"/>
                </a:lnTo>
                <a:lnTo>
                  <a:pt x="189" y="0"/>
                </a:lnTo>
                <a:lnTo>
                  <a:pt x="190" y="0"/>
                </a:lnTo>
                <a:lnTo>
                  <a:pt x="191" y="1"/>
                </a:lnTo>
                <a:lnTo>
                  <a:pt x="192" y="1"/>
                </a:lnTo>
                <a:lnTo>
                  <a:pt x="192" y="2"/>
                </a:lnTo>
                <a:lnTo>
                  <a:pt x="193" y="2"/>
                </a:lnTo>
                <a:lnTo>
                  <a:pt x="193" y="3"/>
                </a:lnTo>
                <a:lnTo>
                  <a:pt x="194" y="4"/>
                </a:lnTo>
                <a:lnTo>
                  <a:pt x="194" y="5"/>
                </a:lnTo>
                <a:lnTo>
                  <a:pt x="195" y="5"/>
                </a:lnTo>
                <a:lnTo>
                  <a:pt x="195" y="6"/>
                </a:lnTo>
                <a:lnTo>
                  <a:pt x="196" y="7"/>
                </a:lnTo>
                <a:lnTo>
                  <a:pt x="196" y="8"/>
                </a:lnTo>
                <a:lnTo>
                  <a:pt x="197" y="9"/>
                </a:lnTo>
                <a:lnTo>
                  <a:pt x="198" y="10"/>
                </a:lnTo>
                <a:lnTo>
                  <a:pt x="198" y="11"/>
                </a:lnTo>
                <a:lnTo>
                  <a:pt x="199" y="12"/>
                </a:lnTo>
                <a:lnTo>
                  <a:pt x="199" y="13"/>
                </a:lnTo>
                <a:lnTo>
                  <a:pt x="200" y="14"/>
                </a:lnTo>
                <a:lnTo>
                  <a:pt x="200" y="15"/>
                </a:lnTo>
                <a:lnTo>
                  <a:pt x="200" y="16"/>
                </a:lnTo>
                <a:lnTo>
                  <a:pt x="201" y="17"/>
                </a:lnTo>
                <a:lnTo>
                  <a:pt x="201" y="18"/>
                </a:lnTo>
                <a:lnTo>
                  <a:pt x="202" y="19"/>
                </a:lnTo>
                <a:lnTo>
                  <a:pt x="202" y="20"/>
                </a:lnTo>
                <a:lnTo>
                  <a:pt x="203" y="21"/>
                </a:lnTo>
                <a:lnTo>
                  <a:pt x="203" y="22"/>
                </a:lnTo>
                <a:lnTo>
                  <a:pt x="204" y="23"/>
                </a:lnTo>
                <a:lnTo>
                  <a:pt x="204" y="24"/>
                </a:lnTo>
                <a:lnTo>
                  <a:pt x="205" y="25"/>
                </a:lnTo>
                <a:lnTo>
                  <a:pt x="205" y="26"/>
                </a:lnTo>
                <a:lnTo>
                  <a:pt x="206" y="27"/>
                </a:lnTo>
                <a:lnTo>
                  <a:pt x="206" y="28"/>
                </a:lnTo>
                <a:lnTo>
                  <a:pt x="206" y="29"/>
                </a:lnTo>
                <a:lnTo>
                  <a:pt x="207" y="30"/>
                </a:lnTo>
                <a:lnTo>
                  <a:pt x="208" y="31"/>
                </a:lnTo>
                <a:lnTo>
                  <a:pt x="208" y="32"/>
                </a:lnTo>
                <a:lnTo>
                  <a:pt x="209" y="33"/>
                </a:lnTo>
                <a:lnTo>
                  <a:pt x="209" y="34"/>
                </a:lnTo>
                <a:lnTo>
                  <a:pt x="210" y="34"/>
                </a:lnTo>
                <a:lnTo>
                  <a:pt x="210" y="35"/>
                </a:lnTo>
                <a:lnTo>
                  <a:pt x="211" y="36"/>
                </a:lnTo>
                <a:lnTo>
                  <a:pt x="212" y="37"/>
                </a:lnTo>
                <a:lnTo>
                  <a:pt x="212" y="38"/>
                </a:lnTo>
                <a:lnTo>
                  <a:pt x="213" y="38"/>
                </a:lnTo>
                <a:lnTo>
                  <a:pt x="214" y="39"/>
                </a:lnTo>
                <a:lnTo>
                  <a:pt x="215" y="39"/>
                </a:lnTo>
                <a:lnTo>
                  <a:pt x="216" y="39"/>
                </a:lnTo>
                <a:lnTo>
                  <a:pt x="217" y="39"/>
                </a:lnTo>
                <a:lnTo>
                  <a:pt x="218" y="39"/>
                </a:lnTo>
                <a:lnTo>
                  <a:pt x="219" y="39"/>
                </a:lnTo>
                <a:lnTo>
                  <a:pt x="220" y="38"/>
                </a:lnTo>
                <a:lnTo>
                  <a:pt x="221" y="37"/>
                </a:lnTo>
                <a:lnTo>
                  <a:pt x="222" y="36"/>
                </a:lnTo>
                <a:lnTo>
                  <a:pt x="223" y="35"/>
                </a:lnTo>
                <a:lnTo>
                  <a:pt x="224" y="34"/>
                </a:lnTo>
                <a:lnTo>
                  <a:pt x="224" y="33"/>
                </a:lnTo>
                <a:lnTo>
                  <a:pt x="225" y="32"/>
                </a:lnTo>
                <a:lnTo>
                  <a:pt x="225" y="31"/>
                </a:lnTo>
                <a:lnTo>
                  <a:pt x="226" y="30"/>
                </a:lnTo>
                <a:lnTo>
                  <a:pt x="226" y="29"/>
                </a:lnTo>
                <a:lnTo>
                  <a:pt x="227" y="28"/>
                </a:lnTo>
                <a:lnTo>
                  <a:pt x="227" y="27"/>
                </a:lnTo>
                <a:lnTo>
                  <a:pt x="228" y="26"/>
                </a:lnTo>
                <a:lnTo>
                  <a:pt x="228" y="25"/>
                </a:lnTo>
                <a:lnTo>
                  <a:pt x="229" y="24"/>
                </a:lnTo>
                <a:lnTo>
                  <a:pt x="229" y="23"/>
                </a:lnTo>
                <a:lnTo>
                  <a:pt x="230" y="23"/>
                </a:lnTo>
                <a:lnTo>
                  <a:pt x="230" y="22"/>
                </a:lnTo>
                <a:lnTo>
                  <a:pt x="231" y="21"/>
                </a:lnTo>
                <a:lnTo>
                  <a:pt x="231" y="20"/>
                </a:lnTo>
                <a:lnTo>
                  <a:pt x="231" y="18"/>
                </a:lnTo>
                <a:lnTo>
                  <a:pt x="232" y="17"/>
                </a:lnTo>
                <a:lnTo>
                  <a:pt x="232" y="16"/>
                </a:lnTo>
                <a:lnTo>
                  <a:pt x="233" y="16"/>
                </a:lnTo>
                <a:lnTo>
                  <a:pt x="233" y="15"/>
                </a:lnTo>
                <a:lnTo>
                  <a:pt x="234" y="14"/>
                </a:lnTo>
                <a:lnTo>
                  <a:pt x="234" y="13"/>
                </a:lnTo>
                <a:lnTo>
                  <a:pt x="235" y="12"/>
                </a:lnTo>
                <a:lnTo>
                  <a:pt x="235" y="11"/>
                </a:lnTo>
                <a:lnTo>
                  <a:pt x="236" y="10"/>
                </a:lnTo>
                <a:lnTo>
                  <a:pt x="236" y="9"/>
                </a:lnTo>
                <a:lnTo>
                  <a:pt x="237" y="8"/>
                </a:lnTo>
                <a:lnTo>
                  <a:pt x="237" y="7"/>
                </a:lnTo>
                <a:lnTo>
                  <a:pt x="238" y="6"/>
                </a:lnTo>
                <a:lnTo>
                  <a:pt x="238" y="5"/>
                </a:lnTo>
                <a:lnTo>
                  <a:pt x="239" y="4"/>
                </a:lnTo>
                <a:lnTo>
                  <a:pt x="240" y="3"/>
                </a:lnTo>
                <a:lnTo>
                  <a:pt x="241" y="2"/>
                </a:lnTo>
                <a:lnTo>
                  <a:pt x="242" y="1"/>
                </a:lnTo>
                <a:lnTo>
                  <a:pt x="243" y="0"/>
                </a:lnTo>
                <a:lnTo>
                  <a:pt x="244" y="0"/>
                </a:lnTo>
                <a:lnTo>
                  <a:pt x="245" y="0"/>
                </a:lnTo>
                <a:lnTo>
                  <a:pt x="246" y="0"/>
                </a:lnTo>
                <a:lnTo>
                  <a:pt x="247" y="0"/>
                </a:lnTo>
                <a:lnTo>
                  <a:pt x="248" y="0"/>
                </a:lnTo>
                <a:lnTo>
                  <a:pt x="249" y="1"/>
                </a:lnTo>
                <a:lnTo>
                  <a:pt x="250" y="1"/>
                </a:lnTo>
                <a:lnTo>
                  <a:pt x="250" y="2"/>
                </a:lnTo>
                <a:lnTo>
                  <a:pt x="251" y="3"/>
                </a:lnTo>
                <a:lnTo>
                  <a:pt x="252" y="4"/>
                </a:lnTo>
                <a:lnTo>
                  <a:pt x="252" y="5"/>
                </a:lnTo>
                <a:lnTo>
                  <a:pt x="253" y="5"/>
                </a:lnTo>
                <a:lnTo>
                  <a:pt x="253" y="6"/>
                </a:lnTo>
                <a:lnTo>
                  <a:pt x="254" y="7"/>
                </a:lnTo>
                <a:lnTo>
                  <a:pt x="254" y="8"/>
                </a:lnTo>
                <a:lnTo>
                  <a:pt x="255" y="9"/>
                </a:lnTo>
                <a:lnTo>
                  <a:pt x="256" y="10"/>
                </a:lnTo>
                <a:lnTo>
                  <a:pt x="256" y="11"/>
                </a:lnTo>
                <a:lnTo>
                  <a:pt x="256" y="12"/>
                </a:lnTo>
                <a:lnTo>
                  <a:pt x="257" y="13"/>
                </a:lnTo>
                <a:lnTo>
                  <a:pt x="257" y="14"/>
                </a:lnTo>
                <a:lnTo>
                  <a:pt x="258" y="15"/>
                </a:lnTo>
                <a:lnTo>
                  <a:pt x="258" y="16"/>
                </a:lnTo>
                <a:lnTo>
                  <a:pt x="259" y="17"/>
                </a:lnTo>
                <a:lnTo>
                  <a:pt x="259" y="18"/>
                </a:lnTo>
                <a:lnTo>
                  <a:pt x="260" y="19"/>
                </a:lnTo>
                <a:lnTo>
                  <a:pt x="260" y="20"/>
                </a:lnTo>
                <a:lnTo>
                  <a:pt x="261" y="21"/>
                </a:lnTo>
                <a:lnTo>
                  <a:pt x="261" y="22"/>
                </a:lnTo>
                <a:lnTo>
                  <a:pt x="262" y="23"/>
                </a:lnTo>
                <a:lnTo>
                  <a:pt x="262" y="24"/>
                </a:lnTo>
                <a:lnTo>
                  <a:pt x="262" y="25"/>
                </a:lnTo>
                <a:lnTo>
                  <a:pt x="263" y="26"/>
                </a:lnTo>
                <a:lnTo>
                  <a:pt x="263" y="27"/>
                </a:lnTo>
                <a:lnTo>
                  <a:pt x="264" y="28"/>
                </a:lnTo>
                <a:lnTo>
                  <a:pt x="264" y="29"/>
                </a:lnTo>
                <a:lnTo>
                  <a:pt x="265" y="30"/>
                </a:lnTo>
                <a:lnTo>
                  <a:pt x="266" y="31"/>
                </a:lnTo>
                <a:lnTo>
                  <a:pt x="266" y="32"/>
                </a:lnTo>
                <a:lnTo>
                  <a:pt x="267" y="33"/>
                </a:lnTo>
                <a:lnTo>
                  <a:pt x="267" y="34"/>
                </a:lnTo>
                <a:lnTo>
                  <a:pt x="268" y="34"/>
                </a:lnTo>
                <a:lnTo>
                  <a:pt x="268" y="35"/>
                </a:lnTo>
                <a:lnTo>
                  <a:pt x="269" y="36"/>
                </a:lnTo>
                <a:lnTo>
                  <a:pt x="269" y="37"/>
                </a:lnTo>
                <a:lnTo>
                  <a:pt x="270" y="37"/>
                </a:lnTo>
                <a:lnTo>
                  <a:pt x="270" y="38"/>
                </a:lnTo>
                <a:lnTo>
                  <a:pt x="271" y="38"/>
                </a:lnTo>
                <a:lnTo>
                  <a:pt x="272" y="39"/>
                </a:lnTo>
                <a:lnTo>
                  <a:pt x="273" y="39"/>
                </a:lnTo>
                <a:lnTo>
                  <a:pt x="274" y="39"/>
                </a:lnTo>
                <a:lnTo>
                  <a:pt x="275" y="39"/>
                </a:lnTo>
                <a:lnTo>
                  <a:pt x="276" y="39"/>
                </a:lnTo>
                <a:lnTo>
                  <a:pt x="277" y="39"/>
                </a:lnTo>
                <a:lnTo>
                  <a:pt x="278" y="38"/>
                </a:lnTo>
                <a:lnTo>
                  <a:pt x="279" y="37"/>
                </a:lnTo>
                <a:lnTo>
                  <a:pt x="280" y="36"/>
                </a:lnTo>
                <a:lnTo>
                  <a:pt x="281" y="35"/>
                </a:lnTo>
                <a:lnTo>
                  <a:pt x="281" y="34"/>
                </a:lnTo>
                <a:lnTo>
                  <a:pt x="282" y="33"/>
                </a:lnTo>
                <a:lnTo>
                  <a:pt x="282" y="32"/>
                </a:lnTo>
                <a:lnTo>
                  <a:pt x="283" y="32"/>
                </a:lnTo>
                <a:lnTo>
                  <a:pt x="283" y="31"/>
                </a:lnTo>
                <a:lnTo>
                  <a:pt x="284" y="30"/>
                </a:lnTo>
                <a:lnTo>
                  <a:pt x="284" y="29"/>
                </a:lnTo>
                <a:lnTo>
                  <a:pt x="285" y="28"/>
                </a:lnTo>
                <a:lnTo>
                  <a:pt x="285" y="27"/>
                </a:lnTo>
                <a:lnTo>
                  <a:pt x="286" y="26"/>
                </a:lnTo>
                <a:lnTo>
                  <a:pt x="286" y="25"/>
                </a:lnTo>
                <a:lnTo>
                  <a:pt x="287" y="24"/>
                </a:lnTo>
                <a:lnTo>
                  <a:pt x="287" y="23"/>
                </a:lnTo>
                <a:lnTo>
                  <a:pt x="288" y="22"/>
                </a:lnTo>
                <a:lnTo>
                  <a:pt x="288" y="21"/>
                </a:lnTo>
                <a:lnTo>
                  <a:pt x="289" y="20"/>
                </a:lnTo>
                <a:lnTo>
                  <a:pt x="289" y="18"/>
                </a:lnTo>
                <a:lnTo>
                  <a:pt x="290" y="17"/>
                </a:lnTo>
                <a:lnTo>
                  <a:pt x="290" y="16"/>
                </a:lnTo>
                <a:lnTo>
                  <a:pt x="291" y="16"/>
                </a:lnTo>
                <a:lnTo>
                  <a:pt x="291" y="15"/>
                </a:lnTo>
                <a:lnTo>
                  <a:pt x="292" y="14"/>
                </a:lnTo>
                <a:lnTo>
                  <a:pt x="292" y="13"/>
                </a:lnTo>
                <a:lnTo>
                  <a:pt x="293" y="12"/>
                </a:lnTo>
                <a:lnTo>
                  <a:pt x="293" y="11"/>
                </a:lnTo>
                <a:lnTo>
                  <a:pt x="294" y="10"/>
                </a:lnTo>
                <a:lnTo>
                  <a:pt x="294" y="9"/>
                </a:lnTo>
                <a:lnTo>
                  <a:pt x="294" y="8"/>
                </a:lnTo>
                <a:lnTo>
                  <a:pt x="295" y="7"/>
                </a:lnTo>
                <a:lnTo>
                  <a:pt x="296" y="6"/>
                </a:lnTo>
                <a:lnTo>
                  <a:pt x="296" y="5"/>
                </a:lnTo>
                <a:lnTo>
                  <a:pt x="297" y="4"/>
                </a:lnTo>
                <a:lnTo>
                  <a:pt x="298" y="3"/>
                </a:lnTo>
                <a:lnTo>
                  <a:pt x="299" y="2"/>
                </a:lnTo>
                <a:lnTo>
                  <a:pt x="300" y="1"/>
                </a:lnTo>
                <a:lnTo>
                  <a:pt x="300" y="0"/>
                </a:lnTo>
                <a:lnTo>
                  <a:pt x="301" y="0"/>
                </a:lnTo>
                <a:lnTo>
                  <a:pt x="302" y="0"/>
                </a:lnTo>
                <a:lnTo>
                  <a:pt x="303" y="0"/>
                </a:lnTo>
                <a:lnTo>
                  <a:pt x="304" y="0"/>
                </a:lnTo>
                <a:lnTo>
                  <a:pt x="305" y="0"/>
                </a:lnTo>
                <a:lnTo>
                  <a:pt x="306" y="0"/>
                </a:lnTo>
                <a:lnTo>
                  <a:pt x="306" y="1"/>
                </a:lnTo>
                <a:lnTo>
                  <a:pt x="307" y="1"/>
                </a:lnTo>
                <a:lnTo>
                  <a:pt x="308" y="2"/>
                </a:lnTo>
                <a:lnTo>
                  <a:pt x="309" y="3"/>
                </a:lnTo>
                <a:lnTo>
                  <a:pt x="310" y="4"/>
                </a:lnTo>
                <a:lnTo>
                  <a:pt x="310" y="5"/>
                </a:lnTo>
                <a:lnTo>
                  <a:pt x="311" y="5"/>
                </a:lnTo>
                <a:lnTo>
                  <a:pt x="311" y="6"/>
                </a:lnTo>
                <a:lnTo>
                  <a:pt x="312" y="7"/>
                </a:lnTo>
                <a:lnTo>
                  <a:pt x="312" y="8"/>
                </a:lnTo>
                <a:lnTo>
                  <a:pt x="312" y="9"/>
                </a:lnTo>
                <a:lnTo>
                  <a:pt x="313" y="9"/>
                </a:lnTo>
                <a:lnTo>
                  <a:pt x="313" y="10"/>
                </a:lnTo>
                <a:lnTo>
                  <a:pt x="314" y="11"/>
                </a:lnTo>
                <a:lnTo>
                  <a:pt x="314" y="12"/>
                </a:lnTo>
                <a:lnTo>
                  <a:pt x="315" y="13"/>
                </a:lnTo>
                <a:lnTo>
                  <a:pt x="315" y="14"/>
                </a:lnTo>
                <a:lnTo>
                  <a:pt x="316" y="15"/>
                </a:lnTo>
                <a:lnTo>
                  <a:pt x="316" y="16"/>
                </a:lnTo>
                <a:lnTo>
                  <a:pt x="317" y="17"/>
                </a:lnTo>
                <a:lnTo>
                  <a:pt x="317" y="18"/>
                </a:lnTo>
                <a:lnTo>
                  <a:pt x="318" y="19"/>
                </a:lnTo>
                <a:lnTo>
                  <a:pt x="318" y="20"/>
                </a:lnTo>
                <a:lnTo>
                  <a:pt x="319" y="21"/>
                </a:lnTo>
                <a:lnTo>
                  <a:pt x="319" y="22"/>
                </a:lnTo>
                <a:lnTo>
                  <a:pt x="319" y="23"/>
                </a:lnTo>
                <a:lnTo>
                  <a:pt x="320" y="24"/>
                </a:lnTo>
                <a:lnTo>
                  <a:pt x="320" y="25"/>
                </a:lnTo>
                <a:lnTo>
                  <a:pt x="321" y="26"/>
                </a:lnTo>
                <a:lnTo>
                  <a:pt x="321" y="27"/>
                </a:lnTo>
                <a:lnTo>
                  <a:pt x="322" y="28"/>
                </a:lnTo>
                <a:lnTo>
                  <a:pt x="322" y="29"/>
                </a:lnTo>
                <a:lnTo>
                  <a:pt x="323" y="30"/>
                </a:lnTo>
                <a:lnTo>
                  <a:pt x="324" y="31"/>
                </a:lnTo>
                <a:lnTo>
                  <a:pt x="324" y="32"/>
                </a:lnTo>
                <a:lnTo>
                  <a:pt x="325" y="33"/>
                </a:lnTo>
                <a:lnTo>
                  <a:pt x="325" y="34"/>
                </a:lnTo>
                <a:lnTo>
                  <a:pt x="326" y="35"/>
                </a:lnTo>
                <a:lnTo>
                  <a:pt x="326" y="36"/>
                </a:lnTo>
                <a:lnTo>
                  <a:pt x="327" y="36"/>
                </a:lnTo>
                <a:lnTo>
                  <a:pt x="327" y="37"/>
                </a:lnTo>
                <a:lnTo>
                  <a:pt x="328" y="37"/>
                </a:lnTo>
                <a:lnTo>
                  <a:pt x="328" y="38"/>
                </a:lnTo>
                <a:lnTo>
                  <a:pt x="329" y="38"/>
                </a:lnTo>
                <a:lnTo>
                  <a:pt x="330" y="39"/>
                </a:lnTo>
                <a:lnTo>
                  <a:pt x="331" y="39"/>
                </a:lnTo>
                <a:lnTo>
                  <a:pt x="332" y="39"/>
                </a:lnTo>
                <a:lnTo>
                  <a:pt x="333" y="39"/>
                </a:lnTo>
                <a:lnTo>
                  <a:pt x="334" y="39"/>
                </a:lnTo>
                <a:lnTo>
                  <a:pt x="335" y="39"/>
                </a:lnTo>
                <a:lnTo>
                  <a:pt x="336" y="38"/>
                </a:lnTo>
                <a:lnTo>
                  <a:pt x="337" y="37"/>
                </a:lnTo>
                <a:lnTo>
                  <a:pt x="337" y="36"/>
                </a:lnTo>
                <a:lnTo>
                  <a:pt x="338" y="36"/>
                </a:lnTo>
                <a:lnTo>
                  <a:pt x="338" y="35"/>
                </a:lnTo>
                <a:lnTo>
                  <a:pt x="339" y="35"/>
                </a:lnTo>
                <a:lnTo>
                  <a:pt x="339" y="34"/>
                </a:lnTo>
                <a:lnTo>
                  <a:pt x="340" y="33"/>
                </a:lnTo>
                <a:lnTo>
                  <a:pt x="340" y="32"/>
                </a:lnTo>
                <a:lnTo>
                  <a:pt x="341" y="32"/>
                </a:lnTo>
                <a:lnTo>
                  <a:pt x="341" y="31"/>
                </a:lnTo>
                <a:lnTo>
                  <a:pt x="342" y="30"/>
                </a:lnTo>
                <a:lnTo>
                  <a:pt x="342" y="29"/>
                </a:lnTo>
                <a:lnTo>
                  <a:pt x="343" y="28"/>
                </a:lnTo>
                <a:lnTo>
                  <a:pt x="343" y="27"/>
                </a:lnTo>
                <a:lnTo>
                  <a:pt x="344" y="26"/>
                </a:lnTo>
                <a:lnTo>
                  <a:pt x="344" y="25"/>
                </a:lnTo>
                <a:lnTo>
                  <a:pt x="344" y="24"/>
                </a:lnTo>
                <a:lnTo>
                  <a:pt x="345" y="23"/>
                </a:lnTo>
                <a:lnTo>
                  <a:pt x="346" y="22"/>
                </a:lnTo>
                <a:lnTo>
                  <a:pt x="346" y="21"/>
                </a:lnTo>
                <a:lnTo>
                  <a:pt x="347" y="20"/>
                </a:lnTo>
                <a:lnTo>
                  <a:pt x="347" y="18"/>
                </a:lnTo>
                <a:lnTo>
                  <a:pt x="348" y="17"/>
                </a:lnTo>
                <a:lnTo>
                  <a:pt x="348" y="16"/>
                </a:lnTo>
                <a:lnTo>
                  <a:pt x="349" y="16"/>
                </a:lnTo>
                <a:lnTo>
                  <a:pt x="349" y="15"/>
                </a:lnTo>
                <a:lnTo>
                  <a:pt x="350" y="14"/>
                </a:lnTo>
                <a:lnTo>
                  <a:pt x="350" y="13"/>
                </a:lnTo>
                <a:lnTo>
                  <a:pt x="350" y="12"/>
                </a:lnTo>
                <a:lnTo>
                  <a:pt x="351" y="11"/>
                </a:lnTo>
                <a:lnTo>
                  <a:pt x="351" y="10"/>
                </a:lnTo>
                <a:lnTo>
                  <a:pt x="352" y="9"/>
                </a:lnTo>
                <a:lnTo>
                  <a:pt x="352" y="8"/>
                </a:lnTo>
                <a:lnTo>
                  <a:pt x="353" y="7"/>
                </a:lnTo>
                <a:lnTo>
                  <a:pt x="354" y="6"/>
                </a:lnTo>
                <a:lnTo>
                  <a:pt x="354" y="5"/>
                </a:lnTo>
                <a:lnTo>
                  <a:pt x="355" y="4"/>
                </a:lnTo>
                <a:lnTo>
                  <a:pt x="356" y="3"/>
                </a:lnTo>
                <a:lnTo>
                  <a:pt x="356" y="2"/>
                </a:lnTo>
                <a:lnTo>
                  <a:pt x="357" y="2"/>
                </a:lnTo>
                <a:lnTo>
                  <a:pt x="357" y="1"/>
                </a:lnTo>
                <a:lnTo>
                  <a:pt x="358" y="1"/>
                </a:lnTo>
                <a:lnTo>
                  <a:pt x="358" y="0"/>
                </a:lnTo>
                <a:lnTo>
                  <a:pt x="359" y="0"/>
                </a:lnTo>
                <a:lnTo>
                  <a:pt x="360" y="0"/>
                </a:lnTo>
                <a:lnTo>
                  <a:pt x="361" y="0"/>
                </a:lnTo>
                <a:lnTo>
                  <a:pt x="362" y="0"/>
                </a:lnTo>
                <a:lnTo>
                  <a:pt x="363" y="0"/>
                </a:lnTo>
                <a:lnTo>
                  <a:pt x="364" y="0"/>
                </a:lnTo>
                <a:lnTo>
                  <a:pt x="364" y="1"/>
                </a:lnTo>
                <a:lnTo>
                  <a:pt x="365" y="1"/>
                </a:lnTo>
                <a:lnTo>
                  <a:pt x="366" y="2"/>
                </a:lnTo>
                <a:lnTo>
                  <a:pt x="367" y="3"/>
                </a:lnTo>
                <a:lnTo>
                  <a:pt x="368" y="4"/>
                </a:lnTo>
                <a:lnTo>
                  <a:pt x="368" y="5"/>
                </a:lnTo>
                <a:lnTo>
                  <a:pt x="369" y="5"/>
                </a:lnTo>
                <a:lnTo>
                  <a:pt x="369" y="6"/>
                </a:lnTo>
                <a:lnTo>
                  <a:pt x="369" y="7"/>
                </a:lnTo>
                <a:lnTo>
                  <a:pt x="370" y="8"/>
                </a:lnTo>
                <a:lnTo>
                  <a:pt x="370" y="9"/>
                </a:lnTo>
                <a:lnTo>
                  <a:pt x="371" y="9"/>
                </a:lnTo>
                <a:lnTo>
                  <a:pt x="371" y="10"/>
                </a:lnTo>
                <a:lnTo>
                  <a:pt x="372" y="11"/>
                </a:lnTo>
                <a:lnTo>
                  <a:pt x="372" y="12"/>
                </a:lnTo>
                <a:lnTo>
                  <a:pt x="373" y="13"/>
                </a:lnTo>
                <a:lnTo>
                  <a:pt x="373" y="14"/>
                </a:lnTo>
                <a:lnTo>
                  <a:pt x="374" y="15"/>
                </a:lnTo>
                <a:lnTo>
                  <a:pt x="374" y="16"/>
                </a:lnTo>
                <a:lnTo>
                  <a:pt x="375" y="17"/>
                </a:lnTo>
                <a:lnTo>
                  <a:pt x="375" y="18"/>
                </a:lnTo>
                <a:lnTo>
                  <a:pt x="375" y="19"/>
                </a:lnTo>
                <a:lnTo>
                  <a:pt x="376" y="20"/>
                </a:lnTo>
                <a:lnTo>
                  <a:pt x="376" y="21"/>
                </a:lnTo>
                <a:lnTo>
                  <a:pt x="377" y="22"/>
                </a:lnTo>
                <a:lnTo>
                  <a:pt x="377" y="23"/>
                </a:lnTo>
                <a:lnTo>
                  <a:pt x="378" y="24"/>
                </a:lnTo>
                <a:lnTo>
                  <a:pt x="378" y="25"/>
                </a:lnTo>
                <a:lnTo>
                  <a:pt x="379" y="26"/>
                </a:lnTo>
                <a:lnTo>
                  <a:pt x="379" y="27"/>
                </a:lnTo>
                <a:lnTo>
                  <a:pt x="380" y="28"/>
                </a:lnTo>
                <a:lnTo>
                  <a:pt x="380" y="29"/>
                </a:lnTo>
                <a:lnTo>
                  <a:pt x="381" y="30"/>
                </a:lnTo>
                <a:lnTo>
                  <a:pt x="381" y="31"/>
                </a:lnTo>
                <a:lnTo>
                  <a:pt x="382" y="32"/>
                </a:lnTo>
                <a:lnTo>
                  <a:pt x="382" y="33"/>
                </a:lnTo>
                <a:lnTo>
                  <a:pt x="383" y="34"/>
                </a:lnTo>
                <a:lnTo>
                  <a:pt x="384" y="35"/>
                </a:lnTo>
                <a:lnTo>
                  <a:pt x="384" y="36"/>
                </a:lnTo>
                <a:lnTo>
                  <a:pt x="385" y="36"/>
                </a:lnTo>
                <a:lnTo>
                  <a:pt x="385" y="37"/>
                </a:lnTo>
                <a:lnTo>
                  <a:pt x="386" y="37"/>
                </a:lnTo>
                <a:lnTo>
                  <a:pt x="386" y="38"/>
                </a:lnTo>
                <a:lnTo>
                  <a:pt x="387" y="38"/>
                </a:lnTo>
                <a:lnTo>
                  <a:pt x="387" y="39"/>
                </a:lnTo>
                <a:lnTo>
                  <a:pt x="388" y="39"/>
                </a:lnTo>
                <a:lnTo>
                  <a:pt x="389" y="39"/>
                </a:lnTo>
                <a:lnTo>
                  <a:pt x="390" y="39"/>
                </a:lnTo>
                <a:lnTo>
                  <a:pt x="391" y="39"/>
                </a:lnTo>
                <a:lnTo>
                  <a:pt x="392" y="39"/>
                </a:lnTo>
                <a:lnTo>
                  <a:pt x="393" y="39"/>
                </a:lnTo>
                <a:lnTo>
                  <a:pt x="394" y="38"/>
                </a:lnTo>
                <a:lnTo>
                  <a:pt x="394" y="37"/>
                </a:lnTo>
                <a:lnTo>
                  <a:pt x="395" y="37"/>
                </a:lnTo>
                <a:lnTo>
                  <a:pt x="395" y="36"/>
                </a:lnTo>
                <a:lnTo>
                  <a:pt x="396" y="36"/>
                </a:lnTo>
                <a:lnTo>
                  <a:pt x="396" y="35"/>
                </a:lnTo>
                <a:lnTo>
                  <a:pt x="397" y="35"/>
                </a:lnTo>
                <a:lnTo>
                  <a:pt x="397" y="34"/>
                </a:lnTo>
                <a:lnTo>
                  <a:pt x="398" y="33"/>
                </a:lnTo>
                <a:lnTo>
                  <a:pt x="398" y="32"/>
                </a:lnTo>
                <a:lnTo>
                  <a:pt x="399" y="32"/>
                </a:lnTo>
                <a:lnTo>
                  <a:pt x="399" y="31"/>
                </a:lnTo>
                <a:lnTo>
                  <a:pt x="400" y="30"/>
                </a:lnTo>
                <a:lnTo>
                  <a:pt x="400" y="29"/>
                </a:lnTo>
                <a:lnTo>
                  <a:pt x="400" y="28"/>
                </a:lnTo>
                <a:lnTo>
                  <a:pt x="401" y="27"/>
                </a:lnTo>
                <a:lnTo>
                  <a:pt x="401" y="26"/>
                </a:lnTo>
                <a:lnTo>
                  <a:pt x="402" y="25"/>
                </a:lnTo>
                <a:lnTo>
                  <a:pt x="402" y="24"/>
                </a:lnTo>
                <a:lnTo>
                  <a:pt x="403" y="23"/>
                </a:lnTo>
                <a:lnTo>
                  <a:pt x="404" y="22"/>
                </a:lnTo>
                <a:lnTo>
                  <a:pt x="404" y="21"/>
                </a:lnTo>
                <a:lnTo>
                  <a:pt x="405" y="20"/>
                </a:lnTo>
                <a:lnTo>
                  <a:pt x="405" y="18"/>
                </a:lnTo>
                <a:lnTo>
                  <a:pt x="406" y="17"/>
                </a:lnTo>
                <a:lnTo>
                  <a:pt x="406" y="16"/>
                </a:lnTo>
                <a:lnTo>
                  <a:pt x="407" y="15"/>
                </a:lnTo>
                <a:lnTo>
                  <a:pt x="407" y="14"/>
                </a:lnTo>
                <a:lnTo>
                  <a:pt x="408" y="13"/>
                </a:lnTo>
                <a:lnTo>
                  <a:pt x="408" y="12"/>
                </a:lnTo>
                <a:lnTo>
                  <a:pt x="409" y="11"/>
                </a:lnTo>
                <a:lnTo>
                  <a:pt x="409" y="10"/>
                </a:lnTo>
                <a:lnTo>
                  <a:pt x="410" y="9"/>
                </a:lnTo>
                <a:lnTo>
                  <a:pt x="410" y="8"/>
                </a:lnTo>
                <a:lnTo>
                  <a:pt x="411" y="7"/>
                </a:lnTo>
                <a:lnTo>
                  <a:pt x="412" y="6"/>
                </a:lnTo>
                <a:lnTo>
                  <a:pt x="412" y="5"/>
                </a:lnTo>
                <a:lnTo>
                  <a:pt x="412" y="4"/>
                </a:lnTo>
                <a:lnTo>
                  <a:pt x="413" y="4"/>
                </a:lnTo>
                <a:lnTo>
                  <a:pt x="413" y="3"/>
                </a:lnTo>
                <a:lnTo>
                  <a:pt x="414" y="3"/>
                </a:lnTo>
                <a:lnTo>
                  <a:pt x="414" y="2"/>
                </a:lnTo>
                <a:lnTo>
                  <a:pt x="415" y="2"/>
                </a:lnTo>
                <a:lnTo>
                  <a:pt x="415" y="1"/>
                </a:lnTo>
                <a:lnTo>
                  <a:pt x="416" y="1"/>
                </a:lnTo>
                <a:lnTo>
                  <a:pt x="416" y="0"/>
                </a:lnTo>
                <a:lnTo>
                  <a:pt x="417" y="0"/>
                </a:lnTo>
                <a:lnTo>
                  <a:pt x="418" y="0"/>
                </a:lnTo>
                <a:lnTo>
                  <a:pt x="419" y="0"/>
                </a:lnTo>
                <a:lnTo>
                  <a:pt x="420" y="0"/>
                </a:lnTo>
                <a:lnTo>
                  <a:pt x="421" y="0"/>
                </a:lnTo>
                <a:lnTo>
                  <a:pt x="422" y="0"/>
                </a:lnTo>
                <a:lnTo>
                  <a:pt x="422" y="1"/>
                </a:lnTo>
                <a:lnTo>
                  <a:pt x="423" y="1"/>
                </a:lnTo>
                <a:lnTo>
                  <a:pt x="424" y="2"/>
                </a:lnTo>
                <a:lnTo>
                  <a:pt x="425" y="3"/>
                </a:lnTo>
                <a:lnTo>
                  <a:pt x="425" y="4"/>
                </a:lnTo>
                <a:lnTo>
                  <a:pt x="426" y="5"/>
                </a:lnTo>
                <a:lnTo>
                  <a:pt x="427" y="6"/>
                </a:lnTo>
                <a:lnTo>
                  <a:pt x="427" y="7"/>
                </a:lnTo>
                <a:lnTo>
                  <a:pt x="428" y="8"/>
                </a:lnTo>
                <a:lnTo>
                  <a:pt x="428" y="9"/>
                </a:lnTo>
                <a:lnTo>
                  <a:pt x="429" y="9"/>
                </a:lnTo>
                <a:lnTo>
                  <a:pt x="429" y="10"/>
                </a:lnTo>
                <a:lnTo>
                  <a:pt x="430" y="11"/>
                </a:lnTo>
                <a:lnTo>
                  <a:pt x="430" y="12"/>
                </a:lnTo>
                <a:lnTo>
                  <a:pt x="431" y="13"/>
                </a:lnTo>
                <a:lnTo>
                  <a:pt x="431" y="14"/>
                </a:lnTo>
                <a:lnTo>
                  <a:pt x="431" y="15"/>
                </a:lnTo>
                <a:lnTo>
                  <a:pt x="432" y="16"/>
                </a:lnTo>
                <a:lnTo>
                  <a:pt x="432" y="17"/>
                </a:lnTo>
                <a:lnTo>
                  <a:pt x="433" y="18"/>
                </a:lnTo>
                <a:lnTo>
                  <a:pt x="433" y="19"/>
                </a:lnTo>
                <a:lnTo>
                  <a:pt x="434" y="20"/>
                </a:lnTo>
                <a:lnTo>
                  <a:pt x="434" y="21"/>
                </a:lnTo>
                <a:lnTo>
                  <a:pt x="435" y="22"/>
                </a:lnTo>
                <a:lnTo>
                  <a:pt x="435" y="23"/>
                </a:lnTo>
                <a:lnTo>
                  <a:pt x="436" y="24"/>
                </a:lnTo>
                <a:lnTo>
                  <a:pt x="436" y="25"/>
                </a:lnTo>
                <a:lnTo>
                  <a:pt x="437" y="26"/>
                </a:lnTo>
                <a:lnTo>
                  <a:pt x="437" y="27"/>
                </a:lnTo>
                <a:lnTo>
                  <a:pt x="437" y="28"/>
                </a:lnTo>
                <a:lnTo>
                  <a:pt x="438" y="29"/>
                </a:lnTo>
                <a:lnTo>
                  <a:pt x="438" y="30"/>
                </a:lnTo>
                <a:lnTo>
                  <a:pt x="439" y="30"/>
                </a:lnTo>
                <a:lnTo>
                  <a:pt x="439" y="31"/>
                </a:lnTo>
                <a:lnTo>
                  <a:pt x="440" y="32"/>
                </a:lnTo>
                <a:lnTo>
                  <a:pt x="440" y="33"/>
                </a:lnTo>
                <a:lnTo>
                  <a:pt x="441" y="34"/>
                </a:lnTo>
                <a:lnTo>
                  <a:pt x="442" y="35"/>
                </a:lnTo>
                <a:lnTo>
                  <a:pt x="442" y="36"/>
                </a:lnTo>
                <a:lnTo>
                  <a:pt x="443" y="36"/>
                </a:lnTo>
                <a:lnTo>
                  <a:pt x="443" y="37"/>
                </a:lnTo>
                <a:lnTo>
                  <a:pt x="444" y="37"/>
                </a:lnTo>
                <a:lnTo>
                  <a:pt x="444" y="38"/>
                </a:lnTo>
                <a:lnTo>
                  <a:pt x="445" y="38"/>
                </a:lnTo>
                <a:lnTo>
                  <a:pt x="445" y="39"/>
                </a:lnTo>
                <a:lnTo>
                  <a:pt x="446" y="39"/>
                </a:lnTo>
                <a:lnTo>
                  <a:pt x="447" y="39"/>
                </a:lnTo>
                <a:lnTo>
                  <a:pt x="448" y="39"/>
                </a:lnTo>
                <a:lnTo>
                  <a:pt x="449" y="39"/>
                </a:lnTo>
                <a:lnTo>
                  <a:pt x="450" y="39"/>
                </a:lnTo>
                <a:lnTo>
                  <a:pt x="451" y="39"/>
                </a:lnTo>
                <a:lnTo>
                  <a:pt x="451" y="38"/>
                </a:lnTo>
                <a:lnTo>
                  <a:pt x="452" y="38"/>
                </a:lnTo>
                <a:lnTo>
                  <a:pt x="452" y="37"/>
                </a:lnTo>
                <a:lnTo>
                  <a:pt x="453" y="37"/>
                </a:lnTo>
                <a:lnTo>
                  <a:pt x="453" y="36"/>
                </a:lnTo>
                <a:lnTo>
                  <a:pt x="454" y="36"/>
                </a:lnTo>
                <a:lnTo>
                  <a:pt x="454" y="35"/>
                </a:lnTo>
                <a:lnTo>
                  <a:pt x="455" y="35"/>
                </a:lnTo>
                <a:lnTo>
                  <a:pt x="455" y="34"/>
                </a:lnTo>
                <a:lnTo>
                  <a:pt x="456" y="33"/>
                </a:lnTo>
                <a:lnTo>
                  <a:pt x="456" y="32"/>
                </a:lnTo>
                <a:lnTo>
                  <a:pt x="457" y="31"/>
                </a:lnTo>
                <a:lnTo>
                  <a:pt x="457" y="30"/>
                </a:lnTo>
                <a:lnTo>
                  <a:pt x="458" y="29"/>
                </a:lnTo>
                <a:lnTo>
                  <a:pt x="458" y="28"/>
                </a:lnTo>
                <a:lnTo>
                  <a:pt x="459" y="27"/>
                </a:lnTo>
                <a:lnTo>
                  <a:pt x="459" y="26"/>
                </a:lnTo>
                <a:lnTo>
                  <a:pt x="460" y="25"/>
                </a:lnTo>
                <a:lnTo>
                  <a:pt x="460" y="24"/>
                </a:lnTo>
                <a:lnTo>
                  <a:pt x="461" y="23"/>
                </a:lnTo>
                <a:lnTo>
                  <a:pt x="462" y="22"/>
                </a:lnTo>
                <a:lnTo>
                  <a:pt x="462" y="21"/>
                </a:lnTo>
                <a:lnTo>
                  <a:pt x="463" y="20"/>
                </a:lnTo>
              </a:path>
            </a:pathLst>
          </a:custGeom>
          <a:noFill/>
          <a:ln w="38100">
            <a:solidFill>
              <a:srgbClr val="FF0000">
                <a:alpha val="50195"/>
              </a:srgbClr>
            </a:solidFill>
            <a:round/>
            <a:headEnd/>
            <a:tailEnd/>
          </a:ln>
        </p:spPr>
        <p:txBody>
          <a:bodyPr/>
          <a:lstStyle/>
          <a:p>
            <a:endParaRPr lang="en-US">
              <a:solidFill>
                <a:srgbClr val="000000"/>
              </a:solidFill>
            </a:endParaRPr>
          </a:p>
        </p:txBody>
      </p:sp>
      <p:sp>
        <p:nvSpPr>
          <p:cNvPr id="5" name="Rectangle 187"/>
          <p:cNvSpPr>
            <a:spLocks noChangeArrowheads="1"/>
          </p:cNvSpPr>
          <p:nvPr/>
        </p:nvSpPr>
        <p:spPr bwMode="auto">
          <a:xfrm>
            <a:off x="1249363" y="0"/>
            <a:ext cx="3128962" cy="1290532"/>
          </a:xfrm>
          <a:prstGeom prst="rect">
            <a:avLst/>
          </a:prstGeom>
          <a:solidFill>
            <a:schemeClr val="bg1"/>
          </a:solidFill>
          <a:ln w="9525">
            <a:noFill/>
            <a:miter lim="800000"/>
            <a:headEnd/>
            <a:tailEnd/>
          </a:ln>
        </p:spPr>
        <p:txBody>
          <a:bodyPr wrap="none" anchor="ctr"/>
          <a:lstStyle/>
          <a:p>
            <a:endParaRPr lang="en-US">
              <a:solidFill>
                <a:srgbClr val="000000"/>
              </a:solidFill>
            </a:endParaRPr>
          </a:p>
        </p:txBody>
      </p:sp>
      <p:sp>
        <p:nvSpPr>
          <p:cNvPr id="6" name="Rectangle 188"/>
          <p:cNvSpPr>
            <a:spLocks noChangeArrowheads="1"/>
          </p:cNvSpPr>
          <p:nvPr/>
        </p:nvSpPr>
        <p:spPr bwMode="auto">
          <a:xfrm>
            <a:off x="1352550" y="3084394"/>
            <a:ext cx="3013075" cy="3350518"/>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7" name="TextBox 6"/>
          <p:cNvSpPr txBox="1"/>
          <p:nvPr/>
        </p:nvSpPr>
        <p:spPr>
          <a:xfrm>
            <a:off x="0" y="1754082"/>
            <a:ext cx="1418978" cy="1015663"/>
          </a:xfrm>
          <a:prstGeom prst="rect">
            <a:avLst/>
          </a:prstGeom>
          <a:noFill/>
        </p:spPr>
        <p:txBody>
          <a:bodyPr wrap="none">
            <a:spAutoFit/>
          </a:bodyPr>
          <a:lstStyle/>
          <a:p>
            <a:pPr algn="ctr">
              <a:defRPr/>
            </a:pPr>
            <a:r>
              <a:rPr lang="en-US" dirty="0">
                <a:solidFill>
                  <a:srgbClr val="000000"/>
                </a:solidFill>
              </a:rPr>
              <a:t>Raman</a:t>
            </a:r>
          </a:p>
          <a:p>
            <a:pPr algn="ctr">
              <a:defRPr/>
            </a:pPr>
            <a:r>
              <a:rPr lang="en-US" dirty="0" err="1">
                <a:solidFill>
                  <a:srgbClr val="000000"/>
                </a:solidFill>
              </a:rPr>
              <a:t>beatnotes</a:t>
            </a:r>
            <a:r>
              <a:rPr lang="en-US" dirty="0">
                <a:solidFill>
                  <a:srgbClr val="000000"/>
                </a:solidFill>
              </a:rPr>
              <a:t>:</a:t>
            </a:r>
          </a:p>
          <a:p>
            <a:pPr algn="ctr">
              <a:defRPr/>
            </a:pPr>
            <a:r>
              <a:rPr lang="en-US" dirty="0" err="1" smtClean="0">
                <a:solidFill>
                  <a:srgbClr val="C00000"/>
                </a:solidFill>
                <a:latin typeface="Symbol" pitchFamily="18" charset="2"/>
              </a:rPr>
              <a:t>w</a:t>
            </a:r>
            <a:r>
              <a:rPr lang="en-US" i="1" baseline="-25000" dirty="0" err="1" smtClean="0">
                <a:solidFill>
                  <a:srgbClr val="C00000"/>
                </a:solidFill>
                <a:latin typeface="Times New Roman"/>
              </a:rPr>
              <a:t>HF</a:t>
            </a:r>
            <a:r>
              <a:rPr lang="en-US" dirty="0" smtClean="0">
                <a:solidFill>
                  <a:srgbClr val="C00000"/>
                </a:solidFill>
              </a:rPr>
              <a:t> </a:t>
            </a:r>
            <a:r>
              <a:rPr lang="en-US" dirty="0" smtClean="0">
                <a:solidFill>
                  <a:srgbClr val="C00000"/>
                </a:solidFill>
                <a:latin typeface="Symbol" pitchFamily="18" charset="2"/>
              </a:rPr>
              <a:t>±</a:t>
            </a:r>
            <a:r>
              <a:rPr lang="en-US" dirty="0" smtClean="0">
                <a:solidFill>
                  <a:srgbClr val="C00000"/>
                </a:solidFill>
              </a:rPr>
              <a:t> </a:t>
            </a:r>
            <a:r>
              <a:rPr lang="en-US" i="1" dirty="0" smtClean="0">
                <a:solidFill>
                  <a:srgbClr val="C00000"/>
                </a:solidFill>
                <a:latin typeface="Symbol" pitchFamily="18" charset="2"/>
              </a:rPr>
              <a:t>m</a:t>
            </a:r>
          </a:p>
        </p:txBody>
      </p:sp>
      <p:sp>
        <p:nvSpPr>
          <p:cNvPr id="8" name="Right Arrow Callout 7"/>
          <p:cNvSpPr/>
          <p:nvPr/>
        </p:nvSpPr>
        <p:spPr bwMode="auto">
          <a:xfrm rot="18935897">
            <a:off x="-2024063" y="1774719"/>
            <a:ext cx="8061326" cy="2227263"/>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a:defRPr/>
            </a:pPr>
            <a:endParaRPr lang="en-US">
              <a:solidFill>
                <a:srgbClr val="000000"/>
              </a:solidFill>
            </a:endParaRPr>
          </a:p>
        </p:txBody>
      </p:sp>
      <p:sp>
        <p:nvSpPr>
          <p:cNvPr id="9" name="Right Arrow Callout 8"/>
          <p:cNvSpPr/>
          <p:nvPr/>
        </p:nvSpPr>
        <p:spPr bwMode="auto">
          <a:xfrm rot="2735897">
            <a:off x="-933450" y="549169"/>
            <a:ext cx="6610351" cy="2225675"/>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a:defRPr/>
            </a:pPr>
            <a:endParaRPr lang="en-US">
              <a:solidFill>
                <a:srgbClr val="000000"/>
              </a:solidFill>
            </a:endParaRPr>
          </a:p>
        </p:txBody>
      </p:sp>
      <p:sp>
        <p:nvSpPr>
          <p:cNvPr id="22" name="Line 227"/>
          <p:cNvSpPr>
            <a:spLocks noChangeShapeType="1"/>
          </p:cNvSpPr>
          <p:nvPr/>
        </p:nvSpPr>
        <p:spPr bwMode="auto">
          <a:xfrm rot="10800000">
            <a:off x="8590328" y="1959818"/>
            <a:ext cx="0" cy="887413"/>
          </a:xfrm>
          <a:prstGeom prst="line">
            <a:avLst/>
          </a:prstGeom>
          <a:noFill/>
          <a:ln w="25400">
            <a:solidFill>
              <a:srgbClr val="0000FF"/>
            </a:solidFill>
            <a:round/>
            <a:headEnd/>
            <a:tailEnd/>
          </a:ln>
        </p:spPr>
        <p:txBody>
          <a:bodyPr/>
          <a:lstStyle/>
          <a:p>
            <a:endParaRPr lang="en-US">
              <a:solidFill>
                <a:srgbClr val="000000"/>
              </a:solidFill>
            </a:endParaRPr>
          </a:p>
        </p:txBody>
      </p:sp>
      <p:sp>
        <p:nvSpPr>
          <p:cNvPr id="23" name="Line 228"/>
          <p:cNvSpPr>
            <a:spLocks noChangeShapeType="1"/>
          </p:cNvSpPr>
          <p:nvPr/>
        </p:nvSpPr>
        <p:spPr bwMode="auto">
          <a:xfrm rot="10800000">
            <a:off x="8541968"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24" name="Line 229"/>
          <p:cNvSpPr>
            <a:spLocks noChangeShapeType="1"/>
          </p:cNvSpPr>
          <p:nvPr/>
        </p:nvSpPr>
        <p:spPr bwMode="auto">
          <a:xfrm rot="10800000">
            <a:off x="8487356"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25" name="Line 230"/>
          <p:cNvSpPr>
            <a:spLocks noChangeShapeType="1"/>
          </p:cNvSpPr>
          <p:nvPr/>
        </p:nvSpPr>
        <p:spPr bwMode="auto">
          <a:xfrm rot="10800000">
            <a:off x="8430539"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36" name="Line 231"/>
          <p:cNvSpPr>
            <a:spLocks noChangeShapeType="1"/>
          </p:cNvSpPr>
          <p:nvPr/>
        </p:nvSpPr>
        <p:spPr bwMode="auto">
          <a:xfrm rot="10800000">
            <a:off x="8370549"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37" name="Line 232"/>
          <p:cNvSpPr>
            <a:spLocks noChangeShapeType="1"/>
          </p:cNvSpPr>
          <p:nvPr/>
        </p:nvSpPr>
        <p:spPr bwMode="auto">
          <a:xfrm rot="10800000">
            <a:off x="8300260"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38" name="Line 230"/>
          <p:cNvSpPr>
            <a:spLocks noChangeShapeType="1"/>
          </p:cNvSpPr>
          <p:nvPr/>
        </p:nvSpPr>
        <p:spPr bwMode="auto">
          <a:xfrm rot="10800000">
            <a:off x="8217092" y="1962090"/>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39" name="Line 231"/>
          <p:cNvSpPr>
            <a:spLocks noChangeShapeType="1"/>
          </p:cNvSpPr>
          <p:nvPr/>
        </p:nvSpPr>
        <p:spPr bwMode="auto">
          <a:xfrm rot="10800000">
            <a:off x="8119861" y="1962090"/>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0" name="Line 215"/>
          <p:cNvSpPr>
            <a:spLocks noChangeShapeType="1"/>
          </p:cNvSpPr>
          <p:nvPr/>
        </p:nvSpPr>
        <p:spPr bwMode="auto">
          <a:xfrm flipV="1">
            <a:off x="7077910" y="1408956"/>
            <a:ext cx="0" cy="14509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defRPr/>
            </a:pPr>
            <a:endParaRPr lang="en-US">
              <a:solidFill>
                <a:srgbClr val="000000"/>
              </a:solidFill>
            </a:endParaRPr>
          </a:p>
        </p:txBody>
      </p:sp>
      <p:sp>
        <p:nvSpPr>
          <p:cNvPr id="41" name="Text Box 239"/>
          <p:cNvSpPr txBox="1">
            <a:spLocks noChangeArrowheads="1"/>
          </p:cNvSpPr>
          <p:nvPr/>
        </p:nvSpPr>
        <p:spPr bwMode="auto">
          <a:xfrm>
            <a:off x="7753462" y="1371006"/>
            <a:ext cx="1021433" cy="584775"/>
          </a:xfrm>
          <a:prstGeom prst="rect">
            <a:avLst/>
          </a:prstGeom>
          <a:noFill/>
          <a:ln w="9525">
            <a:noFill/>
            <a:miter lim="800000"/>
            <a:headEnd/>
            <a:tailEnd/>
          </a:ln>
        </p:spPr>
        <p:txBody>
          <a:bodyPr wrap="none">
            <a:spAutoFit/>
          </a:bodyPr>
          <a:lstStyle/>
          <a:p>
            <a:pPr algn="ctr"/>
            <a:r>
              <a:rPr lang="en-US" sz="1600" dirty="0" smtClean="0">
                <a:solidFill>
                  <a:srgbClr val="0000FF"/>
                </a:solidFill>
                <a:latin typeface="+mj-lt"/>
              </a:rPr>
              <a:t>upper</a:t>
            </a:r>
          </a:p>
          <a:p>
            <a:pPr algn="ctr"/>
            <a:r>
              <a:rPr lang="en-US" sz="1600" dirty="0" smtClean="0">
                <a:solidFill>
                  <a:srgbClr val="0000FF"/>
                </a:solidFill>
                <a:latin typeface="+mj-lt"/>
              </a:rPr>
              <a:t>sidebands</a:t>
            </a:r>
            <a:endParaRPr lang="en-US" sz="1600" dirty="0">
              <a:solidFill>
                <a:srgbClr val="0000FF"/>
              </a:solidFill>
              <a:latin typeface="+mj-lt"/>
            </a:endParaRPr>
          </a:p>
        </p:txBody>
      </p:sp>
      <p:sp>
        <p:nvSpPr>
          <p:cNvPr id="42" name="Text Box 244"/>
          <p:cNvSpPr txBox="1">
            <a:spLocks noChangeArrowheads="1"/>
          </p:cNvSpPr>
          <p:nvPr/>
        </p:nvSpPr>
        <p:spPr bwMode="auto">
          <a:xfrm>
            <a:off x="7414178" y="3104969"/>
            <a:ext cx="1086581" cy="369332"/>
          </a:xfrm>
          <a:prstGeom prst="rect">
            <a:avLst/>
          </a:prstGeom>
          <a:noFill/>
          <a:ln w="9525">
            <a:noFill/>
            <a:miter lim="800000"/>
            <a:headEnd/>
            <a:tailEnd/>
          </a:ln>
        </p:spPr>
        <p:txBody>
          <a:bodyPr wrap="none">
            <a:spAutoFit/>
          </a:bodyPr>
          <a:lstStyle/>
          <a:p>
            <a:pPr algn="ctr"/>
            <a:r>
              <a:rPr lang="en-US" sz="1800" i="1" dirty="0" smtClean="0">
                <a:solidFill>
                  <a:srgbClr val="000000"/>
                </a:solidFill>
                <a:latin typeface="Times New Roman"/>
              </a:rPr>
              <a:t>frequency</a:t>
            </a:r>
            <a:endParaRPr lang="en-US" sz="1800" i="1" dirty="0">
              <a:solidFill>
                <a:srgbClr val="000000"/>
              </a:solidFill>
              <a:latin typeface="Symbol" pitchFamily="18" charset="2"/>
            </a:endParaRPr>
          </a:p>
        </p:txBody>
      </p:sp>
      <p:cxnSp>
        <p:nvCxnSpPr>
          <p:cNvPr id="43" name="Straight Arrow Connector 42"/>
          <p:cNvCxnSpPr/>
          <p:nvPr/>
        </p:nvCxnSpPr>
        <p:spPr bwMode="auto">
          <a:xfrm flipV="1">
            <a:off x="4747095" y="2853367"/>
            <a:ext cx="4297680" cy="3389"/>
          </a:xfrm>
          <a:prstGeom prst="straightConnector1">
            <a:avLst/>
          </a:prstGeom>
          <a:ln>
            <a:headEnd type="none" w="med" len="med"/>
            <a:tailEnd type="none"/>
          </a:ln>
        </p:spPr>
        <p:style>
          <a:lnRef idx="3">
            <a:schemeClr val="dk1"/>
          </a:lnRef>
          <a:fillRef idx="0">
            <a:schemeClr val="dk1"/>
          </a:fillRef>
          <a:effectRef idx="2">
            <a:schemeClr val="dk1"/>
          </a:effectRef>
          <a:fontRef idx="minor">
            <a:schemeClr val="tx1"/>
          </a:fontRef>
        </p:style>
      </p:cxnSp>
      <p:sp>
        <p:nvSpPr>
          <p:cNvPr id="44" name="Line 227"/>
          <p:cNvSpPr>
            <a:spLocks noChangeShapeType="1"/>
          </p:cNvSpPr>
          <p:nvPr/>
        </p:nvSpPr>
        <p:spPr bwMode="auto">
          <a:xfrm rot="10800000">
            <a:off x="8742728" y="1954974"/>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sp>
        <p:nvSpPr>
          <p:cNvPr id="45" name="TextBox 44"/>
          <p:cNvSpPr txBox="1"/>
          <p:nvPr/>
        </p:nvSpPr>
        <p:spPr>
          <a:xfrm>
            <a:off x="8409711" y="2858131"/>
            <a:ext cx="762000" cy="338554"/>
          </a:xfrm>
          <a:prstGeom prst="rect">
            <a:avLst/>
          </a:prstGeom>
          <a:noFill/>
        </p:spPr>
        <p:txBody>
          <a:bodyPr wrap="square" rtlCol="0">
            <a:spAutoFit/>
          </a:bodyPr>
          <a:lstStyle/>
          <a:p>
            <a:r>
              <a:rPr lang="en-US" sz="1600" b="1" dirty="0" err="1" smtClean="0">
                <a:solidFill>
                  <a:srgbClr val="C00000"/>
                </a:solidFill>
                <a:latin typeface="Symbol" pitchFamily="18" charset="2"/>
              </a:rPr>
              <a:t>w</a:t>
            </a:r>
            <a:r>
              <a:rPr lang="en-US" sz="1600" b="1" i="1" baseline="-25000" dirty="0" err="1" smtClean="0">
                <a:solidFill>
                  <a:srgbClr val="C00000"/>
                </a:solidFill>
                <a:latin typeface="Times New Roman"/>
              </a:rPr>
              <a:t>HF</a:t>
            </a:r>
            <a:r>
              <a:rPr lang="en-US" sz="1600" b="1" dirty="0" err="1" smtClean="0">
                <a:solidFill>
                  <a:srgbClr val="C00000"/>
                </a:solidFill>
                <a:latin typeface="Times New Roman"/>
              </a:rPr>
              <a:t>+</a:t>
            </a:r>
            <a:r>
              <a:rPr lang="en-US" sz="1600" b="1" dirty="0" err="1" smtClean="0">
                <a:solidFill>
                  <a:srgbClr val="C00000"/>
                </a:solidFill>
                <a:latin typeface="Symbol" pitchFamily="18" charset="2"/>
              </a:rPr>
              <a:t>m</a:t>
            </a:r>
            <a:endParaRPr lang="en-US" sz="1600" b="1" dirty="0">
              <a:solidFill>
                <a:srgbClr val="C00000"/>
              </a:solidFill>
              <a:latin typeface="Symbol" pitchFamily="18" charset="2"/>
            </a:endParaRPr>
          </a:p>
        </p:txBody>
      </p:sp>
      <p:sp>
        <p:nvSpPr>
          <p:cNvPr id="46" name="Line 227"/>
          <p:cNvSpPr>
            <a:spLocks noChangeShapeType="1"/>
          </p:cNvSpPr>
          <p:nvPr/>
        </p:nvSpPr>
        <p:spPr bwMode="auto">
          <a:xfrm rot="10800000" flipH="1">
            <a:off x="5141135" y="1959818"/>
            <a:ext cx="0" cy="887413"/>
          </a:xfrm>
          <a:prstGeom prst="line">
            <a:avLst/>
          </a:prstGeom>
          <a:noFill/>
          <a:ln w="25400">
            <a:solidFill>
              <a:srgbClr val="0000FF"/>
            </a:solidFill>
            <a:round/>
            <a:headEnd/>
            <a:tailEnd/>
          </a:ln>
        </p:spPr>
        <p:txBody>
          <a:bodyPr/>
          <a:lstStyle/>
          <a:p>
            <a:endParaRPr lang="en-US">
              <a:solidFill>
                <a:srgbClr val="000000"/>
              </a:solidFill>
            </a:endParaRPr>
          </a:p>
        </p:txBody>
      </p:sp>
      <p:sp>
        <p:nvSpPr>
          <p:cNvPr id="47" name="Line 228"/>
          <p:cNvSpPr>
            <a:spLocks noChangeShapeType="1"/>
          </p:cNvSpPr>
          <p:nvPr/>
        </p:nvSpPr>
        <p:spPr bwMode="auto">
          <a:xfrm rot="10800000" flipH="1">
            <a:off x="5189495"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8" name="Line 229"/>
          <p:cNvSpPr>
            <a:spLocks noChangeShapeType="1"/>
          </p:cNvSpPr>
          <p:nvPr/>
        </p:nvSpPr>
        <p:spPr bwMode="auto">
          <a:xfrm rot="10800000" flipH="1">
            <a:off x="5244107"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9" name="Line 230"/>
          <p:cNvSpPr>
            <a:spLocks noChangeShapeType="1"/>
          </p:cNvSpPr>
          <p:nvPr/>
        </p:nvSpPr>
        <p:spPr bwMode="auto">
          <a:xfrm rot="10800000" flipH="1">
            <a:off x="5300924"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0" name="Line 231"/>
          <p:cNvSpPr>
            <a:spLocks noChangeShapeType="1"/>
          </p:cNvSpPr>
          <p:nvPr/>
        </p:nvSpPr>
        <p:spPr bwMode="auto">
          <a:xfrm rot="10800000" flipH="1">
            <a:off x="5360914"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1" name="Line 232"/>
          <p:cNvSpPr>
            <a:spLocks noChangeShapeType="1"/>
          </p:cNvSpPr>
          <p:nvPr/>
        </p:nvSpPr>
        <p:spPr bwMode="auto">
          <a:xfrm rot="10800000" flipH="1">
            <a:off x="5431203" y="1959818"/>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2" name="Line 230"/>
          <p:cNvSpPr>
            <a:spLocks noChangeShapeType="1"/>
          </p:cNvSpPr>
          <p:nvPr/>
        </p:nvSpPr>
        <p:spPr bwMode="auto">
          <a:xfrm rot="10800000" flipH="1">
            <a:off x="5514371" y="1962090"/>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3" name="Line 231"/>
          <p:cNvSpPr>
            <a:spLocks noChangeShapeType="1"/>
          </p:cNvSpPr>
          <p:nvPr/>
        </p:nvSpPr>
        <p:spPr bwMode="auto">
          <a:xfrm rot="10800000" flipH="1">
            <a:off x="5611602" y="1962090"/>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4" name="Line 227"/>
          <p:cNvSpPr>
            <a:spLocks noChangeShapeType="1"/>
          </p:cNvSpPr>
          <p:nvPr/>
        </p:nvSpPr>
        <p:spPr bwMode="auto">
          <a:xfrm rot="10800000" flipH="1">
            <a:off x="4988735" y="1954974"/>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sp>
        <p:nvSpPr>
          <p:cNvPr id="55" name="TextBox 54"/>
          <p:cNvSpPr txBox="1"/>
          <p:nvPr/>
        </p:nvSpPr>
        <p:spPr>
          <a:xfrm>
            <a:off x="6675395" y="1086667"/>
            <a:ext cx="732765" cy="338554"/>
          </a:xfrm>
          <a:prstGeom prst="rect">
            <a:avLst/>
          </a:prstGeom>
          <a:solidFill>
            <a:srgbClr val="FFFFFF"/>
          </a:solidFill>
        </p:spPr>
        <p:txBody>
          <a:bodyPr wrap="none" rtlCol="0">
            <a:spAutoFit/>
          </a:bodyPr>
          <a:lstStyle/>
          <a:p>
            <a:r>
              <a:rPr lang="en-US" sz="1600" smtClean="0">
                <a:solidFill>
                  <a:srgbClr val="000000"/>
                </a:solidFill>
                <a:latin typeface="+mj-lt"/>
              </a:rPr>
              <a:t>carrier</a:t>
            </a:r>
            <a:endParaRPr lang="en-US" sz="1600" dirty="0">
              <a:solidFill>
                <a:srgbClr val="000000"/>
              </a:solidFill>
              <a:latin typeface="+mj-lt"/>
            </a:endParaRPr>
          </a:p>
        </p:txBody>
      </p:sp>
      <p:sp>
        <p:nvSpPr>
          <p:cNvPr id="56" name="Text Box 239"/>
          <p:cNvSpPr txBox="1">
            <a:spLocks noChangeArrowheads="1"/>
          </p:cNvSpPr>
          <p:nvPr/>
        </p:nvSpPr>
        <p:spPr bwMode="auto">
          <a:xfrm>
            <a:off x="4920486" y="1367549"/>
            <a:ext cx="1021433" cy="584775"/>
          </a:xfrm>
          <a:prstGeom prst="rect">
            <a:avLst/>
          </a:prstGeom>
          <a:noFill/>
          <a:ln w="9525">
            <a:noFill/>
            <a:miter lim="800000"/>
            <a:headEnd/>
            <a:tailEnd/>
          </a:ln>
        </p:spPr>
        <p:txBody>
          <a:bodyPr wrap="none">
            <a:spAutoFit/>
          </a:bodyPr>
          <a:lstStyle/>
          <a:p>
            <a:pPr algn="ctr"/>
            <a:r>
              <a:rPr lang="en-US" sz="1600" dirty="0" smtClean="0">
                <a:solidFill>
                  <a:srgbClr val="0000FF"/>
                </a:solidFill>
                <a:latin typeface="+mj-lt"/>
              </a:rPr>
              <a:t>lower</a:t>
            </a:r>
          </a:p>
          <a:p>
            <a:pPr algn="ctr"/>
            <a:r>
              <a:rPr lang="en-US" sz="1600" dirty="0" smtClean="0">
                <a:solidFill>
                  <a:srgbClr val="0000FF"/>
                </a:solidFill>
                <a:latin typeface="+mj-lt"/>
              </a:rPr>
              <a:t>sidebands</a:t>
            </a:r>
            <a:endParaRPr lang="en-US" sz="1600" dirty="0">
              <a:solidFill>
                <a:srgbClr val="0000FF"/>
              </a:solidFill>
              <a:latin typeface="+mj-lt"/>
            </a:endParaRPr>
          </a:p>
        </p:txBody>
      </p:sp>
      <p:sp>
        <p:nvSpPr>
          <p:cNvPr id="57" name="TextBox 56"/>
          <p:cNvSpPr txBox="1"/>
          <p:nvPr/>
        </p:nvSpPr>
        <p:spPr>
          <a:xfrm>
            <a:off x="4558147" y="2858131"/>
            <a:ext cx="873056" cy="338554"/>
          </a:xfrm>
          <a:prstGeom prst="rect">
            <a:avLst/>
          </a:prstGeom>
          <a:noFill/>
        </p:spPr>
        <p:txBody>
          <a:bodyPr wrap="square" rtlCol="0">
            <a:spAutoFit/>
          </a:bodyPr>
          <a:lstStyle/>
          <a:p>
            <a:r>
              <a:rPr lang="en-US" sz="1600" b="1" smtClean="0">
                <a:solidFill>
                  <a:srgbClr val="C00000"/>
                </a:solidFill>
                <a:latin typeface="Symbol" pitchFamily="18" charset="2"/>
              </a:rPr>
              <a:t>w</a:t>
            </a:r>
            <a:r>
              <a:rPr lang="en-US" sz="1600" b="1" i="1" baseline="-25000" smtClean="0">
                <a:solidFill>
                  <a:srgbClr val="C00000"/>
                </a:solidFill>
                <a:latin typeface="Times New Roman"/>
              </a:rPr>
              <a:t>HF </a:t>
            </a:r>
            <a:r>
              <a:rPr lang="en-US" sz="1600" b="1" smtClean="0">
                <a:solidFill>
                  <a:srgbClr val="C00000"/>
                </a:solidFill>
                <a:latin typeface="Symbol" pitchFamily="18" charset="2"/>
              </a:rPr>
              <a:t>-</a:t>
            </a:r>
            <a:r>
              <a:rPr lang="en-US" sz="1600" b="1" dirty="0" smtClean="0">
                <a:solidFill>
                  <a:srgbClr val="C00000"/>
                </a:solidFill>
                <a:latin typeface="Symbol" pitchFamily="18" charset="2"/>
              </a:rPr>
              <a:t>m</a:t>
            </a:r>
            <a:endParaRPr lang="en-US" sz="1600" b="1" dirty="0">
              <a:solidFill>
                <a:srgbClr val="C00000"/>
              </a:solidFill>
              <a:latin typeface="Symbol" pitchFamily="18" charset="2"/>
            </a:endParaRPr>
          </a:p>
        </p:txBody>
      </p:sp>
      <p:graphicFrame>
        <p:nvGraphicFramePr>
          <p:cNvPr id="71" name="Object 110"/>
          <p:cNvGraphicFramePr>
            <a:graphicFrameLocks noChangeAspect="1"/>
          </p:cNvGraphicFramePr>
          <p:nvPr>
            <p:extLst>
              <p:ext uri="{D42A27DB-BD31-4B8C-83A1-F6EECF244321}">
                <p14:modId xmlns:p14="http://schemas.microsoft.com/office/powerpoint/2010/main" val="2048749823"/>
              </p:ext>
            </p:extLst>
          </p:nvPr>
        </p:nvGraphicFramePr>
        <p:xfrm>
          <a:off x="1544483" y="4227909"/>
          <a:ext cx="2941331" cy="872051"/>
        </p:xfrm>
        <a:graphic>
          <a:graphicData uri="http://schemas.openxmlformats.org/presentationml/2006/ole">
            <mc:AlternateContent xmlns:mc="http://schemas.openxmlformats.org/markup-compatibility/2006">
              <mc:Choice xmlns:v="urn:schemas-microsoft-com:vml" Requires="v">
                <p:oleObj spid="_x0000_s1853504" name="Equation" r:id="rId7" imgW="1269720" imgH="355320" progId="Equation.3">
                  <p:embed/>
                </p:oleObj>
              </mc:Choice>
              <mc:Fallback>
                <p:oleObj name="Equation" r:id="rId7" imgW="1269720" imgH="3553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4483" y="4227909"/>
                        <a:ext cx="2941331" cy="872051"/>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pSp>
        <p:nvGrpSpPr>
          <p:cNvPr id="76" name="Group 75"/>
          <p:cNvGrpSpPr/>
          <p:nvPr/>
        </p:nvGrpSpPr>
        <p:grpSpPr>
          <a:xfrm>
            <a:off x="204444" y="1963225"/>
            <a:ext cx="7205659" cy="3127770"/>
            <a:chOff x="204444" y="1963225"/>
            <a:chExt cx="7205659" cy="3127770"/>
          </a:xfrm>
        </p:grpSpPr>
        <p:grpSp>
          <p:nvGrpSpPr>
            <p:cNvPr id="77" name="Group 58"/>
            <p:cNvGrpSpPr/>
            <p:nvPr/>
          </p:nvGrpSpPr>
          <p:grpSpPr>
            <a:xfrm>
              <a:off x="204444" y="2799454"/>
              <a:ext cx="5803231" cy="2291541"/>
              <a:chOff x="204444" y="2799454"/>
              <a:chExt cx="5803231" cy="2291541"/>
            </a:xfrm>
          </p:grpSpPr>
          <p:graphicFrame>
            <p:nvGraphicFramePr>
              <p:cNvPr id="80" name="Object 110"/>
              <p:cNvGraphicFramePr>
                <a:graphicFrameLocks noChangeAspect="1"/>
              </p:cNvGraphicFramePr>
              <p:nvPr>
                <p:extLst>
                  <p:ext uri="{D42A27DB-BD31-4B8C-83A1-F6EECF244321}">
                    <p14:modId xmlns:p14="http://schemas.microsoft.com/office/powerpoint/2010/main" val="1049038742"/>
                  </p:ext>
                </p:extLst>
              </p:nvPr>
            </p:nvGraphicFramePr>
            <p:xfrm>
              <a:off x="4450337" y="4249620"/>
              <a:ext cx="1557338" cy="841375"/>
            </p:xfrm>
            <a:graphic>
              <a:graphicData uri="http://schemas.openxmlformats.org/presentationml/2006/ole">
                <mc:AlternateContent xmlns:mc="http://schemas.openxmlformats.org/markup-compatibility/2006">
                  <mc:Choice xmlns:v="urn:schemas-microsoft-com:vml" Requires="v">
                    <p:oleObj spid="_x0000_s1853505" name="Equation" r:id="rId9" imgW="672840" imgH="342720" progId="Equation.3">
                      <p:embed/>
                    </p:oleObj>
                  </mc:Choice>
                  <mc:Fallback>
                    <p:oleObj name="Equation" r:id="rId9" imgW="672840" imgH="342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0337" y="4249620"/>
                            <a:ext cx="1557338" cy="841375"/>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sp>
            <p:nvSpPr>
              <p:cNvPr id="81" name="Rectangle 80"/>
              <p:cNvSpPr/>
              <p:nvPr/>
            </p:nvSpPr>
            <p:spPr>
              <a:xfrm>
                <a:off x="204444" y="2799454"/>
                <a:ext cx="1593706" cy="400110"/>
              </a:xfrm>
              <a:prstGeom prst="rect">
                <a:avLst/>
              </a:prstGeom>
            </p:spPr>
            <p:txBody>
              <a:bodyPr wrap="none">
                <a:spAutoFit/>
              </a:bodyPr>
              <a:lstStyle/>
              <a:p>
                <a:r>
                  <a:rPr lang="en-US" dirty="0" err="1" smtClean="0">
                    <a:solidFill>
                      <a:srgbClr val="C00000"/>
                    </a:solidFill>
                    <a:latin typeface="Symbol" pitchFamily="18" charset="2"/>
                  </a:rPr>
                  <a:t>w</a:t>
                </a:r>
                <a:r>
                  <a:rPr lang="en-US" i="1" baseline="-25000" dirty="0" err="1" smtClean="0">
                    <a:solidFill>
                      <a:srgbClr val="C00000"/>
                    </a:solidFill>
                    <a:latin typeface="Times New Roman"/>
                  </a:rPr>
                  <a:t>HF</a:t>
                </a:r>
                <a:r>
                  <a:rPr lang="en-US" dirty="0" smtClean="0">
                    <a:solidFill>
                      <a:srgbClr val="C00000"/>
                    </a:solidFill>
                    <a:latin typeface="Symbol" pitchFamily="18" charset="2"/>
                  </a:rPr>
                  <a:t> </a:t>
                </a:r>
                <a:r>
                  <a:rPr lang="en-US" dirty="0" smtClean="0">
                    <a:solidFill>
                      <a:srgbClr val="C00000"/>
                    </a:solidFill>
                    <a:latin typeface="Times New Roman" pitchFamily="18" charset="0"/>
                    <a:cs typeface="Times New Roman" pitchFamily="18" charset="0"/>
                  </a:rPr>
                  <a:t>(</a:t>
                </a:r>
                <a:r>
                  <a:rPr lang="en-US" dirty="0" err="1" smtClean="0">
                    <a:solidFill>
                      <a:srgbClr val="C00000"/>
                    </a:solidFill>
                    <a:latin typeface="Symbol" pitchFamily="18" charset="2"/>
                  </a:rPr>
                  <a:t>Df</a:t>
                </a:r>
                <a:r>
                  <a:rPr lang="en-US" dirty="0" smtClean="0">
                    <a:solidFill>
                      <a:srgbClr val="C00000"/>
                    </a:solidFill>
                    <a:latin typeface="Symbol" pitchFamily="18" charset="2"/>
                  </a:rPr>
                  <a:t>=p/2</a:t>
                </a:r>
                <a:r>
                  <a:rPr lang="en-US" dirty="0" smtClean="0">
                    <a:solidFill>
                      <a:srgbClr val="C00000"/>
                    </a:solidFill>
                    <a:latin typeface="Times New Roman" pitchFamily="18" charset="0"/>
                    <a:cs typeface="Times New Roman" pitchFamily="18" charset="0"/>
                  </a:rPr>
                  <a:t>)</a:t>
                </a:r>
                <a:endParaRPr lang="en-US" baseline="30000" dirty="0">
                  <a:solidFill>
                    <a:srgbClr val="000000"/>
                  </a:solidFill>
                </a:endParaRPr>
              </a:p>
            </p:txBody>
          </p:sp>
        </p:grpSp>
        <p:sp>
          <p:nvSpPr>
            <p:cNvPr id="78" name="TextBox 77"/>
            <p:cNvSpPr txBox="1"/>
            <p:nvPr/>
          </p:nvSpPr>
          <p:spPr>
            <a:xfrm>
              <a:off x="6887203" y="2860067"/>
              <a:ext cx="522900" cy="338554"/>
            </a:xfrm>
            <a:prstGeom prst="rect">
              <a:avLst/>
            </a:prstGeom>
            <a:noFill/>
          </p:spPr>
          <p:txBody>
            <a:bodyPr wrap="none" rtlCol="0">
              <a:spAutoFit/>
            </a:bodyPr>
            <a:lstStyle/>
            <a:p>
              <a:r>
                <a:rPr lang="en-US" sz="1600" b="1" dirty="0" err="1" smtClean="0">
                  <a:solidFill>
                    <a:srgbClr val="C00000"/>
                  </a:solidFill>
                  <a:latin typeface="Symbol" pitchFamily="18" charset="2"/>
                </a:rPr>
                <a:t>w</a:t>
              </a:r>
              <a:r>
                <a:rPr lang="en-US" sz="1600" b="1" i="1" baseline="-25000" dirty="0" err="1" smtClean="0">
                  <a:solidFill>
                    <a:srgbClr val="C00000"/>
                  </a:solidFill>
                  <a:latin typeface="Times New Roman"/>
                </a:rPr>
                <a:t>HF</a:t>
              </a:r>
              <a:endParaRPr lang="en-US" sz="1600" b="1" i="1" baseline="-25000" dirty="0">
                <a:solidFill>
                  <a:srgbClr val="C00000"/>
                </a:solidFill>
                <a:latin typeface="Times New Roman"/>
              </a:endParaRPr>
            </a:p>
          </p:txBody>
        </p:sp>
        <p:sp>
          <p:nvSpPr>
            <p:cNvPr id="79" name="Line 227"/>
            <p:cNvSpPr>
              <a:spLocks noChangeShapeType="1"/>
            </p:cNvSpPr>
            <p:nvPr/>
          </p:nvSpPr>
          <p:spPr bwMode="auto">
            <a:xfrm rot="10800000">
              <a:off x="7113323" y="1963225"/>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grpSp>
      <p:grpSp>
        <p:nvGrpSpPr>
          <p:cNvPr id="13" name="Group 12"/>
          <p:cNvGrpSpPr/>
          <p:nvPr/>
        </p:nvGrpSpPr>
        <p:grpSpPr>
          <a:xfrm>
            <a:off x="1138271" y="4866630"/>
            <a:ext cx="7403697" cy="1907922"/>
            <a:chOff x="1138271" y="4866630"/>
            <a:chExt cx="7403697" cy="1907922"/>
          </a:xfrm>
        </p:grpSpPr>
        <p:grpSp>
          <p:nvGrpSpPr>
            <p:cNvPr id="11" name="Group 10"/>
            <p:cNvGrpSpPr/>
            <p:nvPr/>
          </p:nvGrpSpPr>
          <p:grpSpPr>
            <a:xfrm>
              <a:off x="2801144" y="4866630"/>
              <a:ext cx="5740824" cy="1907922"/>
              <a:chOff x="2801144" y="4866630"/>
              <a:chExt cx="5740824" cy="1907922"/>
            </a:xfrm>
          </p:grpSpPr>
          <p:sp>
            <p:nvSpPr>
              <p:cNvPr id="82" name="Rectangle 81"/>
              <p:cNvSpPr/>
              <p:nvPr/>
            </p:nvSpPr>
            <p:spPr bwMode="auto">
              <a:xfrm>
                <a:off x="2801144" y="5434078"/>
                <a:ext cx="3304239" cy="101508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latin typeface="+mj-lt"/>
                </a:endParaRPr>
              </a:p>
            </p:txBody>
          </p:sp>
          <p:graphicFrame>
            <p:nvGraphicFramePr>
              <p:cNvPr id="75" name="Object 309"/>
              <p:cNvGraphicFramePr>
                <a:graphicFrameLocks noChangeAspect="1"/>
              </p:cNvGraphicFramePr>
              <p:nvPr>
                <p:extLst>
                  <p:ext uri="{D42A27DB-BD31-4B8C-83A1-F6EECF244321}">
                    <p14:modId xmlns:p14="http://schemas.microsoft.com/office/powerpoint/2010/main" val="2109422076"/>
                  </p:ext>
                </p:extLst>
              </p:nvPr>
            </p:nvGraphicFramePr>
            <p:xfrm>
              <a:off x="2859087" y="5465666"/>
              <a:ext cx="3252788" cy="936625"/>
            </p:xfrm>
            <a:graphic>
              <a:graphicData uri="http://schemas.openxmlformats.org/presentationml/2006/ole">
                <mc:AlternateContent xmlns:mc="http://schemas.openxmlformats.org/markup-compatibility/2006">
                  <mc:Choice xmlns:v="urn:schemas-microsoft-com:vml" Requires="v">
                    <p:oleObj spid="_x0000_s1853506" name="Equation" r:id="rId11" imgW="1777680" imgH="482400" progId="Equation.3">
                      <p:embed/>
                    </p:oleObj>
                  </mc:Choice>
                  <mc:Fallback>
                    <p:oleObj name="Equation" r:id="rId11" imgW="1777680" imgH="482400" progId="Equation.3">
                      <p:embed/>
                      <p:pic>
                        <p:nvPicPr>
                          <p:cNvPr id="0" name=""/>
                          <p:cNvPicPr>
                            <a:picLocks noChangeAspect="1" noChangeArrowheads="1"/>
                          </p:cNvPicPr>
                          <p:nvPr/>
                        </p:nvPicPr>
                        <p:blipFill>
                          <a:blip r:embed="rId12"/>
                          <a:srcRect/>
                          <a:stretch>
                            <a:fillRect/>
                          </a:stretch>
                        </p:blipFill>
                        <p:spPr bwMode="auto">
                          <a:xfrm>
                            <a:off x="2859087" y="5465666"/>
                            <a:ext cx="3252788" cy="936625"/>
                          </a:xfrm>
                          <a:prstGeom prst="rect">
                            <a:avLst/>
                          </a:prstGeom>
                          <a:noFill/>
                          <a:extLst/>
                        </p:spPr>
                      </p:pic>
                    </p:oleObj>
                  </mc:Fallback>
                </mc:AlternateContent>
              </a:graphicData>
            </a:graphic>
          </p:graphicFrame>
          <p:sp>
            <p:nvSpPr>
              <p:cNvPr id="83" name="Arc 82"/>
              <p:cNvSpPr/>
              <p:nvPr/>
            </p:nvSpPr>
            <p:spPr bwMode="auto">
              <a:xfrm rot="10800000">
                <a:off x="5300924" y="5941620"/>
                <a:ext cx="956499" cy="650886"/>
              </a:xfrm>
              <a:prstGeom prst="arc">
                <a:avLst/>
              </a:prstGeom>
              <a:noFill/>
              <a:ln w="25400" cap="flat" cmpd="sng" algn="ctr">
                <a:solidFill>
                  <a:srgbClr val="0000FF"/>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mj-lt"/>
                </a:endParaRPr>
              </a:p>
            </p:txBody>
          </p:sp>
          <p:sp>
            <p:nvSpPr>
              <p:cNvPr id="84" name="TextBox 83"/>
              <p:cNvSpPr txBox="1"/>
              <p:nvPr/>
            </p:nvSpPr>
            <p:spPr>
              <a:xfrm>
                <a:off x="5844405" y="6435998"/>
                <a:ext cx="777200" cy="338554"/>
              </a:xfrm>
              <a:prstGeom prst="rect">
                <a:avLst/>
              </a:prstGeom>
              <a:noFill/>
            </p:spPr>
            <p:txBody>
              <a:bodyPr wrap="none" rtlCol="0">
                <a:spAutoFit/>
              </a:bodyPr>
              <a:lstStyle/>
              <a:p>
                <a:r>
                  <a:rPr lang="en-US" sz="1600" smtClean="0">
                    <a:solidFill>
                      <a:srgbClr val="0000FF"/>
                    </a:solidFill>
                    <a:latin typeface="+mj-lt"/>
                  </a:rPr>
                  <a:t>control</a:t>
                </a:r>
                <a:endParaRPr lang="en-US" sz="1600">
                  <a:solidFill>
                    <a:srgbClr val="0000FF"/>
                  </a:solidFill>
                  <a:latin typeface="+mj-lt"/>
                </a:endParaRPr>
              </a:p>
            </p:txBody>
          </p:sp>
          <p:sp>
            <p:nvSpPr>
              <p:cNvPr id="85" name="TextBox 84"/>
              <p:cNvSpPr txBox="1"/>
              <p:nvPr/>
            </p:nvSpPr>
            <p:spPr>
              <a:xfrm>
                <a:off x="6086697" y="4866630"/>
                <a:ext cx="2455271" cy="584775"/>
              </a:xfrm>
              <a:prstGeom prst="rect">
                <a:avLst/>
              </a:prstGeom>
              <a:noFill/>
            </p:spPr>
            <p:txBody>
              <a:bodyPr wrap="square" rtlCol="0">
                <a:spAutoFit/>
              </a:bodyPr>
              <a:lstStyle/>
              <a:p>
                <a:r>
                  <a:rPr lang="en-US" sz="1600" smtClean="0">
                    <a:solidFill>
                      <a:srgbClr val="0000FF"/>
                    </a:solidFill>
                    <a:latin typeface="+mj-lt"/>
                  </a:rPr>
                  <a:t>normal mode eigenvectors</a:t>
                </a:r>
              </a:p>
              <a:p>
                <a:r>
                  <a:rPr lang="en-US" sz="1600" smtClean="0">
                    <a:solidFill>
                      <a:srgbClr val="0000FF"/>
                    </a:solidFill>
                    <a:latin typeface="+mj-lt"/>
                  </a:rPr>
                  <a:t>(ion </a:t>
                </a:r>
                <a:r>
                  <a:rPr lang="en-US" sz="1600" i="1" smtClean="0">
                    <a:solidFill>
                      <a:srgbClr val="0000FF"/>
                    </a:solidFill>
                    <a:latin typeface="Times New Roman" panose="02020603050405020304" pitchFamily="18" charset="0"/>
                    <a:cs typeface="Times New Roman" panose="02020603050405020304" pitchFamily="18" charset="0"/>
                  </a:rPr>
                  <a:t>i</a:t>
                </a:r>
                <a:r>
                  <a:rPr lang="en-US" sz="1600" smtClean="0">
                    <a:solidFill>
                      <a:srgbClr val="0000FF"/>
                    </a:solidFill>
                    <a:latin typeface="+mj-lt"/>
                  </a:rPr>
                  <a:t> mode </a:t>
                </a:r>
                <a:r>
                  <a:rPr lang="en-US" sz="1600" i="1" smtClean="0">
                    <a:solidFill>
                      <a:srgbClr val="0000FF"/>
                    </a:solidFill>
                    <a:latin typeface="Times New Roman" panose="02020603050405020304" pitchFamily="18" charset="0"/>
                    <a:cs typeface="Times New Roman" panose="02020603050405020304" pitchFamily="18" charset="0"/>
                  </a:rPr>
                  <a:t>m</a:t>
                </a:r>
                <a:r>
                  <a:rPr lang="en-US" sz="1600" smtClean="0">
                    <a:solidFill>
                      <a:srgbClr val="0000FF"/>
                    </a:solidFill>
                    <a:latin typeface="+mj-lt"/>
                  </a:rPr>
                  <a:t>)</a:t>
                </a:r>
                <a:endParaRPr lang="en-US" sz="1600">
                  <a:solidFill>
                    <a:srgbClr val="0000FF"/>
                  </a:solidFill>
                  <a:latin typeface="+mj-lt"/>
                </a:endParaRPr>
              </a:p>
            </p:txBody>
          </p:sp>
          <p:sp>
            <p:nvSpPr>
              <p:cNvPr id="86" name="Arc 85"/>
              <p:cNvSpPr/>
              <p:nvPr/>
            </p:nvSpPr>
            <p:spPr bwMode="auto">
              <a:xfrm rot="10800000" flipV="1">
                <a:off x="5591510" y="5161760"/>
                <a:ext cx="1027747" cy="650886"/>
              </a:xfrm>
              <a:prstGeom prst="arc">
                <a:avLst/>
              </a:prstGeom>
              <a:noFill/>
              <a:ln w="25400" cap="flat" cmpd="sng" algn="ctr">
                <a:solidFill>
                  <a:srgbClr val="0000FF"/>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mj-lt"/>
                </a:endParaRPr>
              </a:p>
            </p:txBody>
          </p:sp>
        </p:grpSp>
        <p:sp>
          <p:nvSpPr>
            <p:cNvPr id="12" name="TextBox 11"/>
            <p:cNvSpPr txBox="1"/>
            <p:nvPr/>
          </p:nvSpPr>
          <p:spPr>
            <a:xfrm>
              <a:off x="1138271" y="5487203"/>
              <a:ext cx="1604928" cy="954107"/>
            </a:xfrm>
            <a:prstGeom prst="rect">
              <a:avLst/>
            </a:prstGeom>
            <a:noFill/>
          </p:spPr>
          <p:txBody>
            <a:bodyPr wrap="none" rtlCol="0">
              <a:spAutoFit/>
            </a:bodyPr>
            <a:lstStyle/>
            <a:p>
              <a:pPr algn="ctr"/>
              <a:r>
                <a:rPr lang="en-US" sz="2800" smtClean="0">
                  <a:latin typeface="+mj-lt"/>
                </a:rPr>
                <a:t>Ising</a:t>
              </a:r>
            </a:p>
            <a:p>
              <a:pPr algn="ctr"/>
              <a:r>
                <a:rPr lang="en-US" sz="2800" smtClean="0">
                  <a:latin typeface="+mj-lt"/>
                </a:rPr>
                <a:t>Couplings</a:t>
              </a:r>
              <a:endParaRPr lang="en-US" sz="2800">
                <a:latin typeface="+mj-lt"/>
              </a:endParaRPr>
            </a:p>
          </p:txBody>
        </p:sp>
      </p:grpSp>
      <p:sp>
        <p:nvSpPr>
          <p:cNvPr id="60" name="TextBox 29"/>
          <p:cNvSpPr txBox="1">
            <a:spLocks noChangeArrowheads="1"/>
          </p:cNvSpPr>
          <p:nvPr/>
        </p:nvSpPr>
        <p:spPr bwMode="auto">
          <a:xfrm>
            <a:off x="707015" y="310573"/>
            <a:ext cx="8330294" cy="707886"/>
          </a:xfrm>
          <a:prstGeom prst="rect">
            <a:avLst/>
          </a:prstGeom>
          <a:noFill/>
          <a:ln w="9525">
            <a:noFill/>
            <a:miter lim="800000"/>
            <a:headEnd/>
            <a:tailEnd/>
          </a:ln>
        </p:spPr>
        <p:txBody>
          <a:bodyPr wrap="none">
            <a:spAutoFit/>
          </a:bodyPr>
          <a:lstStyle/>
          <a:p>
            <a:r>
              <a:rPr lang="en-US" sz="4000" smtClean="0">
                <a:solidFill>
                  <a:srgbClr val="000000"/>
                </a:solidFill>
                <a:latin typeface="Calibri" panose="020F0502020204030204" pitchFamily="34" charset="0"/>
              </a:rPr>
              <a:t>Global </a:t>
            </a:r>
            <a:r>
              <a:rPr lang="en-US" sz="4000" b="1" smtClean="0">
                <a:solidFill>
                  <a:srgbClr val="000000"/>
                </a:solidFill>
                <a:latin typeface="Calibri" panose="020F0502020204030204" pitchFamily="34" charset="0"/>
              </a:rPr>
              <a:t>resonant</a:t>
            </a:r>
            <a:r>
              <a:rPr lang="en-US" sz="4000" smtClean="0">
                <a:solidFill>
                  <a:srgbClr val="000000"/>
                </a:solidFill>
                <a:latin typeface="Calibri" panose="020F0502020204030204" pitchFamily="34" charset="0"/>
              </a:rPr>
              <a:t> spin-dependent </a:t>
            </a:r>
            <a:r>
              <a:rPr lang="en-US" sz="4000" dirty="0">
                <a:solidFill>
                  <a:srgbClr val="000000"/>
                </a:solidFill>
                <a:latin typeface="Calibri" panose="020F0502020204030204" pitchFamily="34" charset="0"/>
              </a:rPr>
              <a:t>force</a:t>
            </a:r>
          </a:p>
        </p:txBody>
      </p:sp>
    </p:spTree>
    <p:extLst>
      <p:ext uri="{BB962C8B-B14F-4D97-AF65-F5344CB8AC3E}">
        <p14:creationId xmlns:p14="http://schemas.microsoft.com/office/powerpoint/2010/main" val="26994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afterEffect">
                                  <p:stCondLst>
                                    <p:cond delay="0"/>
                                  </p:stCondLst>
                                  <p:childTnLst>
                                    <p:animMotion origin="layout" path="M -1.94444E-6 -4.07407E-6 L -1.94444E-6 -0.5199 " pathEditMode="relative" rAng="0" ptsTypes="AA">
                                      <p:cBhvr>
                                        <p:cTn id="6" dur="2000" fill="hold"/>
                                        <p:tgtEl>
                                          <p:spTgt spid="4"/>
                                        </p:tgtEl>
                                        <p:attrNameLst>
                                          <p:attrName>ppt_x</p:attrName>
                                          <p:attrName>ppt_y</p:attrName>
                                        </p:attrNameLst>
                                      </p:cBhvr>
                                      <p:rCtr x="0" y="-260"/>
                                    </p:animMotion>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bwMode="auto">
          <a:xfrm>
            <a:off x="50922" y="5630155"/>
            <a:ext cx="3938369" cy="794111"/>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latin typeface="Comic Sans MS" pitchFamily="66" charset="0"/>
            </a:endParaRPr>
          </a:p>
        </p:txBody>
      </p:sp>
      <p:pic>
        <p:nvPicPr>
          <p:cNvPr id="2" name="Picture 1310"/>
          <p:cNvPicPr>
            <a:picLocks noChangeAspect="1" noChangeArrowheads="1"/>
          </p:cNvPicPr>
          <p:nvPr/>
        </p:nvPicPr>
        <p:blipFill>
          <a:blip r:embed="rId4" cstate="print"/>
          <a:srcRect/>
          <a:stretch>
            <a:fillRect/>
          </a:stretch>
        </p:blipFill>
        <p:spPr bwMode="auto">
          <a:xfrm>
            <a:off x="814818" y="2915401"/>
            <a:ext cx="6877196" cy="2272317"/>
          </a:xfrm>
          <a:prstGeom prst="rect">
            <a:avLst/>
          </a:prstGeom>
          <a:noFill/>
          <a:ln w="9525">
            <a:noFill/>
            <a:miter lim="800000"/>
            <a:headEnd/>
            <a:tailEnd/>
          </a:ln>
        </p:spPr>
      </p:pic>
      <p:graphicFrame>
        <p:nvGraphicFramePr>
          <p:cNvPr id="5" name="Object 110"/>
          <p:cNvGraphicFramePr>
            <a:graphicFrameLocks noChangeAspect="1"/>
          </p:cNvGraphicFramePr>
          <p:nvPr>
            <p:extLst>
              <p:ext uri="{D42A27DB-BD31-4B8C-83A1-F6EECF244321}">
                <p14:modId xmlns:p14="http://schemas.microsoft.com/office/powerpoint/2010/main" val="1244644312"/>
              </p:ext>
            </p:extLst>
          </p:nvPr>
        </p:nvGraphicFramePr>
        <p:xfrm>
          <a:off x="71389" y="5686672"/>
          <a:ext cx="3926869" cy="765844"/>
        </p:xfrm>
        <a:graphic>
          <a:graphicData uri="http://schemas.openxmlformats.org/presentationml/2006/ole">
            <mc:AlternateContent xmlns:mc="http://schemas.openxmlformats.org/markup-compatibility/2006">
              <mc:Choice xmlns:v="urn:schemas-microsoft-com:vml" Requires="v">
                <p:oleObj spid="_x0000_s1855535" name="Equation" r:id="rId5" imgW="1930320" imgH="355320" progId="Equation.3">
                  <p:embed/>
                </p:oleObj>
              </mc:Choice>
              <mc:Fallback>
                <p:oleObj name="Equation" r:id="rId5" imgW="1930320" imgH="355320" progId="Equation.3">
                  <p:embed/>
                  <p:pic>
                    <p:nvPicPr>
                      <p:cNvPr id="0" name=""/>
                      <p:cNvPicPr>
                        <a:picLocks noChangeAspect="1" noChangeArrowheads="1"/>
                      </p:cNvPicPr>
                      <p:nvPr/>
                    </p:nvPicPr>
                    <p:blipFill>
                      <a:blip r:embed="rId6"/>
                      <a:srcRect/>
                      <a:stretch>
                        <a:fillRect/>
                      </a:stretch>
                    </p:blipFill>
                    <p:spPr bwMode="auto">
                      <a:xfrm>
                        <a:off x="71389" y="5686672"/>
                        <a:ext cx="3926869" cy="765844"/>
                      </a:xfrm>
                      <a:prstGeom prst="rect">
                        <a:avLst/>
                      </a:prstGeom>
                      <a:noFill/>
                      <a:extLst/>
                    </p:spPr>
                  </p:pic>
                </p:oleObj>
              </mc:Fallback>
            </mc:AlternateContent>
          </a:graphicData>
        </a:graphic>
      </p:graphicFrame>
      <p:sp>
        <p:nvSpPr>
          <p:cNvPr id="8" name="TextBox 7"/>
          <p:cNvSpPr txBox="1"/>
          <p:nvPr/>
        </p:nvSpPr>
        <p:spPr>
          <a:xfrm>
            <a:off x="786607" y="89724"/>
            <a:ext cx="7718780" cy="584775"/>
          </a:xfrm>
          <a:prstGeom prst="rect">
            <a:avLst/>
          </a:prstGeom>
          <a:noFill/>
        </p:spPr>
        <p:txBody>
          <a:bodyPr wrap="none" rtlCol="0">
            <a:spAutoFit/>
          </a:bodyPr>
          <a:lstStyle/>
          <a:p>
            <a:r>
              <a:rPr lang="en-US" sz="3200" b="1" dirty="0" smtClean="0">
                <a:solidFill>
                  <a:srgbClr val="000000"/>
                </a:solidFill>
              </a:rPr>
              <a:t>Quantum simulations with trapped ions</a:t>
            </a:r>
          </a:p>
        </p:txBody>
      </p:sp>
      <p:grpSp>
        <p:nvGrpSpPr>
          <p:cNvPr id="3" name="Group 8"/>
          <p:cNvGrpSpPr/>
          <p:nvPr/>
        </p:nvGrpSpPr>
        <p:grpSpPr>
          <a:xfrm>
            <a:off x="3989291" y="5387787"/>
            <a:ext cx="5154710" cy="1442166"/>
            <a:chOff x="39341" y="-93873"/>
            <a:chExt cx="9027217" cy="3160583"/>
          </a:xfrm>
        </p:grpSpPr>
        <p:sp>
          <p:nvSpPr>
            <p:cNvPr id="10" name="Rectangle 780"/>
            <p:cNvSpPr>
              <a:spLocks noChangeArrowheads="1"/>
            </p:cNvSpPr>
            <p:nvPr/>
          </p:nvSpPr>
          <p:spPr bwMode="auto">
            <a:xfrm>
              <a:off x="2301875" y="122238"/>
              <a:ext cx="4556125" cy="2543175"/>
            </a:xfrm>
            <a:prstGeom prst="rect">
              <a:avLst/>
            </a:prstGeom>
            <a:noFill/>
            <a:ln w="9525">
              <a:solidFill>
                <a:schemeClr val="tx1"/>
              </a:solidFill>
              <a:prstDash val="sysDot"/>
              <a:miter lim="800000"/>
              <a:headEnd/>
              <a:tailEnd/>
            </a:ln>
          </p:spPr>
          <p:txBody>
            <a:bodyPr wrap="none" anchor="ctr"/>
            <a:lstStyle/>
            <a:p>
              <a:endParaRPr lang="en-US" sz="1000" smtClean="0">
                <a:solidFill>
                  <a:srgbClr val="000000"/>
                </a:solidFill>
                <a:cs typeface="Arial" charset="0"/>
              </a:endParaRPr>
            </a:p>
          </p:txBody>
        </p:sp>
        <p:sp>
          <p:nvSpPr>
            <p:cNvPr id="11" name="Line 781"/>
            <p:cNvSpPr>
              <a:spLocks noChangeShapeType="1"/>
            </p:cNvSpPr>
            <p:nvPr/>
          </p:nvSpPr>
          <p:spPr bwMode="auto">
            <a:xfrm>
              <a:off x="2517775" y="1665288"/>
              <a:ext cx="4206875" cy="0"/>
            </a:xfrm>
            <a:prstGeom prst="line">
              <a:avLst/>
            </a:prstGeom>
            <a:noFill/>
            <a:ln w="28575">
              <a:solidFill>
                <a:srgbClr val="FF0000"/>
              </a:solidFill>
              <a:round/>
              <a:headEnd/>
              <a:tailEnd/>
            </a:ln>
          </p:spPr>
          <p:txBody>
            <a:bodyPr/>
            <a:lstStyle/>
            <a:p>
              <a:pPr eaLnBrk="1" hangingPunct="1"/>
              <a:endParaRPr lang="en-US" sz="1000" smtClean="0">
                <a:solidFill>
                  <a:srgbClr val="000000"/>
                </a:solidFill>
                <a:cs typeface="Arial" charset="0"/>
              </a:endParaRPr>
            </a:p>
          </p:txBody>
        </p:sp>
        <p:sp>
          <p:nvSpPr>
            <p:cNvPr id="12" name="Line 782"/>
            <p:cNvSpPr>
              <a:spLocks noChangeShapeType="1"/>
            </p:cNvSpPr>
            <p:nvPr/>
          </p:nvSpPr>
          <p:spPr bwMode="auto">
            <a:xfrm flipV="1">
              <a:off x="2532063" y="1663700"/>
              <a:ext cx="0" cy="274638"/>
            </a:xfrm>
            <a:prstGeom prst="line">
              <a:avLst/>
            </a:prstGeom>
            <a:noFill/>
            <a:ln w="28575">
              <a:solidFill>
                <a:srgbClr val="FF0000"/>
              </a:solidFill>
              <a:round/>
              <a:headEnd/>
              <a:tailEnd/>
            </a:ln>
          </p:spPr>
          <p:txBody>
            <a:bodyPr/>
            <a:lstStyle/>
            <a:p>
              <a:pPr eaLnBrk="1" hangingPunct="1"/>
              <a:endParaRPr lang="en-US" sz="1000" smtClean="0">
                <a:solidFill>
                  <a:srgbClr val="000000"/>
                </a:solidFill>
                <a:cs typeface="Arial" charset="0"/>
              </a:endParaRPr>
            </a:p>
          </p:txBody>
        </p:sp>
        <p:sp>
          <p:nvSpPr>
            <p:cNvPr id="13" name="Line 783"/>
            <p:cNvSpPr>
              <a:spLocks noChangeShapeType="1"/>
            </p:cNvSpPr>
            <p:nvPr/>
          </p:nvSpPr>
          <p:spPr bwMode="auto">
            <a:xfrm flipV="1">
              <a:off x="6715125" y="1658938"/>
              <a:ext cx="0" cy="274637"/>
            </a:xfrm>
            <a:prstGeom prst="line">
              <a:avLst/>
            </a:prstGeom>
            <a:noFill/>
            <a:ln w="28575">
              <a:solidFill>
                <a:srgbClr val="FF0000"/>
              </a:solidFill>
              <a:round/>
              <a:headEnd/>
              <a:tailEnd/>
            </a:ln>
          </p:spPr>
          <p:txBody>
            <a:bodyPr/>
            <a:lstStyle/>
            <a:p>
              <a:pPr eaLnBrk="1" hangingPunct="1"/>
              <a:endParaRPr lang="en-US" sz="1000" smtClean="0">
                <a:solidFill>
                  <a:srgbClr val="000000"/>
                </a:solidFill>
                <a:cs typeface="Arial" charset="0"/>
              </a:endParaRPr>
            </a:p>
          </p:txBody>
        </p:sp>
        <p:sp>
          <p:nvSpPr>
            <p:cNvPr id="14" name="Line 785"/>
            <p:cNvSpPr>
              <a:spLocks noChangeShapeType="1"/>
            </p:cNvSpPr>
            <p:nvPr/>
          </p:nvSpPr>
          <p:spPr bwMode="auto">
            <a:xfrm flipV="1">
              <a:off x="6678613" y="1254125"/>
              <a:ext cx="0" cy="101600"/>
            </a:xfrm>
            <a:prstGeom prst="line">
              <a:avLst/>
            </a:prstGeom>
            <a:noFill/>
            <a:ln w="28575">
              <a:solidFill>
                <a:srgbClr val="7030A0"/>
              </a:solidFill>
              <a:round/>
              <a:headEnd/>
              <a:tailEnd/>
            </a:ln>
          </p:spPr>
          <p:txBody>
            <a:bodyPr/>
            <a:lstStyle/>
            <a:p>
              <a:pPr eaLnBrk="1" hangingPunct="1"/>
              <a:endParaRPr lang="en-US" sz="1000" smtClean="0">
                <a:solidFill>
                  <a:srgbClr val="000000"/>
                </a:solidFill>
                <a:cs typeface="Arial" charset="0"/>
              </a:endParaRPr>
            </a:p>
          </p:txBody>
        </p:sp>
        <p:sp>
          <p:nvSpPr>
            <p:cNvPr id="15" name="Line 786"/>
            <p:cNvSpPr>
              <a:spLocks noChangeShapeType="1"/>
            </p:cNvSpPr>
            <p:nvPr/>
          </p:nvSpPr>
          <p:spPr bwMode="auto">
            <a:xfrm flipV="1">
              <a:off x="6675438" y="1358900"/>
              <a:ext cx="495300" cy="0"/>
            </a:xfrm>
            <a:prstGeom prst="line">
              <a:avLst/>
            </a:prstGeom>
            <a:noFill/>
            <a:ln w="28575">
              <a:solidFill>
                <a:srgbClr val="7030A0"/>
              </a:solidFill>
              <a:round/>
              <a:headEnd/>
              <a:tailEnd/>
            </a:ln>
          </p:spPr>
          <p:txBody>
            <a:bodyPr/>
            <a:lstStyle/>
            <a:p>
              <a:pPr eaLnBrk="1" hangingPunct="1"/>
              <a:endParaRPr lang="en-US" sz="1000" smtClean="0">
                <a:solidFill>
                  <a:srgbClr val="000000"/>
                </a:solidFill>
                <a:cs typeface="Arial" charset="0"/>
              </a:endParaRPr>
            </a:p>
          </p:txBody>
        </p:sp>
        <p:sp>
          <p:nvSpPr>
            <p:cNvPr id="16" name="Line 787"/>
            <p:cNvSpPr>
              <a:spLocks noChangeShapeType="1"/>
            </p:cNvSpPr>
            <p:nvPr/>
          </p:nvSpPr>
          <p:spPr bwMode="auto">
            <a:xfrm flipH="1" flipV="1">
              <a:off x="2547938" y="-93873"/>
              <a:ext cx="7937" cy="1455947"/>
            </a:xfrm>
            <a:prstGeom prst="line">
              <a:avLst/>
            </a:prstGeom>
            <a:noFill/>
            <a:ln w="28575">
              <a:solidFill>
                <a:srgbClr val="7030A0"/>
              </a:solidFill>
              <a:round/>
              <a:headEnd/>
              <a:tailEnd/>
            </a:ln>
          </p:spPr>
          <p:txBody>
            <a:bodyPr/>
            <a:lstStyle/>
            <a:p>
              <a:pPr eaLnBrk="1" hangingPunct="1"/>
              <a:endParaRPr lang="en-US" sz="1000" smtClean="0">
                <a:solidFill>
                  <a:srgbClr val="000000"/>
                </a:solidFill>
                <a:cs typeface="Arial" charset="0"/>
              </a:endParaRPr>
            </a:p>
          </p:txBody>
        </p:sp>
        <p:sp>
          <p:nvSpPr>
            <p:cNvPr id="17" name="Arc 788"/>
            <p:cNvSpPr>
              <a:spLocks/>
            </p:cNvSpPr>
            <p:nvPr/>
          </p:nvSpPr>
          <p:spPr bwMode="auto">
            <a:xfrm rot="10800000">
              <a:off x="2560638" y="-93871"/>
              <a:ext cx="4127500" cy="1360696"/>
            </a:xfrm>
            <a:custGeom>
              <a:avLst/>
              <a:gdLst>
                <a:gd name="T0" fmla="*/ 0 w 21600"/>
                <a:gd name="T1" fmla="*/ 0 h 21600"/>
                <a:gd name="T2" fmla="*/ 4127862 w 21600"/>
                <a:gd name="T3" fmla="*/ 1048580 h 21600"/>
                <a:gd name="T4" fmla="*/ 0 w 21600"/>
                <a:gd name="T5" fmla="*/ 10485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7030A0"/>
              </a:solidFill>
              <a:round/>
              <a:headEnd/>
              <a:tailEnd/>
            </a:ln>
          </p:spPr>
          <p:txBody>
            <a:bodyPr wrap="none" anchor="ctr"/>
            <a:lstStyle/>
            <a:p>
              <a:pPr eaLnBrk="1" hangingPunct="1"/>
              <a:endParaRPr lang="en-US" sz="1000" smtClean="0">
                <a:solidFill>
                  <a:srgbClr val="000000"/>
                </a:solidFill>
                <a:cs typeface="Arial" charset="0"/>
              </a:endParaRPr>
            </a:p>
          </p:txBody>
        </p:sp>
        <p:sp>
          <p:nvSpPr>
            <p:cNvPr id="18" name="Text Box 792"/>
            <p:cNvSpPr txBox="1">
              <a:spLocks noChangeArrowheads="1"/>
            </p:cNvSpPr>
            <p:nvPr/>
          </p:nvSpPr>
          <p:spPr bwMode="auto">
            <a:xfrm>
              <a:off x="39341" y="846048"/>
              <a:ext cx="2045058" cy="1662768"/>
            </a:xfrm>
            <a:prstGeom prst="rect">
              <a:avLst/>
            </a:prstGeom>
            <a:noFill/>
            <a:ln w="9525">
              <a:noFill/>
              <a:miter lim="800000"/>
              <a:headEnd/>
              <a:tailEnd/>
            </a:ln>
          </p:spPr>
          <p:txBody>
            <a:bodyPr wrap="square">
              <a:spAutoFit/>
            </a:bodyPr>
            <a:lstStyle/>
            <a:p>
              <a:pPr algn="ctr" defTabSz="4337050">
                <a:spcBef>
                  <a:spcPct val="50000"/>
                </a:spcBef>
              </a:pPr>
              <a:r>
                <a:rPr lang="en-US" sz="1200" b="1" dirty="0" smtClean="0">
                  <a:solidFill>
                    <a:srgbClr val="000000"/>
                  </a:solidFill>
                  <a:cs typeface="Arial" charset="0"/>
                </a:rPr>
                <a:t>Initialization:</a:t>
              </a:r>
            </a:p>
            <a:p>
              <a:pPr algn="ctr" defTabSz="4337050">
                <a:spcBef>
                  <a:spcPct val="50000"/>
                </a:spcBef>
              </a:pPr>
              <a:endParaRPr lang="en-US" sz="1200" dirty="0" smtClean="0">
                <a:solidFill>
                  <a:srgbClr val="000000"/>
                </a:solidFill>
                <a:cs typeface="Arial" charset="0"/>
              </a:endParaRPr>
            </a:p>
            <a:p>
              <a:pPr defTabSz="4337050"/>
              <a:r>
                <a:rPr lang="en-US" sz="1200" dirty="0" smtClean="0">
                  <a:solidFill>
                    <a:srgbClr val="000000"/>
                  </a:solidFill>
                  <a:cs typeface="Arial" charset="0"/>
                </a:rPr>
                <a:t>Spins along y</a:t>
              </a:r>
            </a:p>
          </p:txBody>
        </p:sp>
        <p:sp>
          <p:nvSpPr>
            <p:cNvPr id="19" name="Line 797"/>
            <p:cNvSpPr>
              <a:spLocks noChangeShapeType="1"/>
            </p:cNvSpPr>
            <p:nvPr/>
          </p:nvSpPr>
          <p:spPr bwMode="auto">
            <a:xfrm>
              <a:off x="1985963" y="1358900"/>
              <a:ext cx="574675" cy="0"/>
            </a:xfrm>
            <a:prstGeom prst="line">
              <a:avLst/>
            </a:prstGeom>
            <a:noFill/>
            <a:ln w="28575">
              <a:solidFill>
                <a:srgbClr val="7030A0"/>
              </a:solidFill>
              <a:round/>
              <a:headEnd/>
              <a:tailEnd/>
            </a:ln>
          </p:spPr>
          <p:txBody>
            <a:bodyPr/>
            <a:lstStyle/>
            <a:p>
              <a:pPr eaLnBrk="1" hangingPunct="1"/>
              <a:endParaRPr lang="en-US" sz="1000" smtClean="0">
                <a:solidFill>
                  <a:srgbClr val="000000"/>
                </a:solidFill>
                <a:cs typeface="Arial" charset="0"/>
              </a:endParaRPr>
            </a:p>
          </p:txBody>
        </p:sp>
        <p:sp>
          <p:nvSpPr>
            <p:cNvPr id="20" name="Line 803"/>
            <p:cNvSpPr>
              <a:spLocks noChangeShapeType="1"/>
            </p:cNvSpPr>
            <p:nvPr/>
          </p:nvSpPr>
          <p:spPr bwMode="auto">
            <a:xfrm>
              <a:off x="2000250" y="1941513"/>
              <a:ext cx="547688" cy="0"/>
            </a:xfrm>
            <a:prstGeom prst="line">
              <a:avLst/>
            </a:prstGeom>
            <a:noFill/>
            <a:ln w="28575">
              <a:solidFill>
                <a:srgbClr val="FF0000"/>
              </a:solidFill>
              <a:round/>
              <a:headEnd/>
              <a:tailEnd/>
            </a:ln>
          </p:spPr>
          <p:txBody>
            <a:bodyPr/>
            <a:lstStyle/>
            <a:p>
              <a:pPr eaLnBrk="1" hangingPunct="1"/>
              <a:endParaRPr lang="en-US" sz="1000" smtClean="0">
                <a:solidFill>
                  <a:srgbClr val="000000"/>
                </a:solidFill>
                <a:cs typeface="Arial" charset="0"/>
              </a:endParaRPr>
            </a:p>
          </p:txBody>
        </p:sp>
        <p:sp>
          <p:nvSpPr>
            <p:cNvPr id="21" name="Line 804"/>
            <p:cNvSpPr>
              <a:spLocks noChangeShapeType="1"/>
            </p:cNvSpPr>
            <p:nvPr/>
          </p:nvSpPr>
          <p:spPr bwMode="auto">
            <a:xfrm>
              <a:off x="6700838" y="1941513"/>
              <a:ext cx="487362" cy="0"/>
            </a:xfrm>
            <a:prstGeom prst="line">
              <a:avLst/>
            </a:prstGeom>
            <a:noFill/>
            <a:ln w="28575">
              <a:solidFill>
                <a:srgbClr val="FF0000"/>
              </a:solidFill>
              <a:round/>
              <a:headEnd/>
              <a:tailEnd/>
            </a:ln>
          </p:spPr>
          <p:txBody>
            <a:bodyPr/>
            <a:lstStyle/>
            <a:p>
              <a:pPr eaLnBrk="1" hangingPunct="1"/>
              <a:endParaRPr lang="en-US" sz="1000" smtClean="0">
                <a:solidFill>
                  <a:srgbClr val="000000"/>
                </a:solidFill>
                <a:cs typeface="Arial" charset="0"/>
              </a:endParaRPr>
            </a:p>
          </p:txBody>
        </p:sp>
        <p:sp>
          <p:nvSpPr>
            <p:cNvPr id="22" name="Text Box 806"/>
            <p:cNvSpPr txBox="1">
              <a:spLocks noChangeArrowheads="1"/>
            </p:cNvSpPr>
            <p:nvPr/>
          </p:nvSpPr>
          <p:spPr bwMode="auto">
            <a:xfrm>
              <a:off x="7181252" y="855483"/>
              <a:ext cx="1885306" cy="1662768"/>
            </a:xfrm>
            <a:prstGeom prst="rect">
              <a:avLst/>
            </a:prstGeom>
            <a:noFill/>
            <a:ln w="9525">
              <a:noFill/>
              <a:miter lim="800000"/>
              <a:headEnd/>
              <a:tailEnd/>
            </a:ln>
          </p:spPr>
          <p:txBody>
            <a:bodyPr wrap="square">
              <a:spAutoFit/>
            </a:bodyPr>
            <a:lstStyle/>
            <a:p>
              <a:pPr defTabSz="4337050">
                <a:spcBef>
                  <a:spcPct val="50000"/>
                </a:spcBef>
              </a:pPr>
              <a:r>
                <a:rPr lang="en-US" sz="1200" b="1" dirty="0" smtClean="0">
                  <a:solidFill>
                    <a:srgbClr val="000000"/>
                  </a:solidFill>
                  <a:cs typeface="Arial" charset="0"/>
                </a:rPr>
                <a:t>Detection:</a:t>
              </a:r>
            </a:p>
            <a:p>
              <a:pPr defTabSz="4337050">
                <a:spcBef>
                  <a:spcPct val="50000"/>
                </a:spcBef>
              </a:pPr>
              <a:r>
                <a:rPr lang="en-US" sz="1200" b="1" dirty="0" smtClean="0">
                  <a:solidFill>
                    <a:srgbClr val="000000"/>
                  </a:solidFill>
                  <a:cs typeface="Arial" charset="0"/>
                </a:rPr>
                <a:t>Measure spins</a:t>
              </a:r>
              <a:r>
                <a:rPr lang="en-US" sz="1200" dirty="0" smtClean="0">
                  <a:solidFill>
                    <a:srgbClr val="000000"/>
                  </a:solidFill>
                  <a:cs typeface="Arial" charset="0"/>
                </a:rPr>
                <a:t> along x</a:t>
              </a:r>
            </a:p>
          </p:txBody>
        </p:sp>
        <p:graphicFrame>
          <p:nvGraphicFramePr>
            <p:cNvPr id="23" name="Object 110"/>
            <p:cNvGraphicFramePr>
              <a:graphicFrameLocks noChangeAspect="1"/>
            </p:cNvGraphicFramePr>
            <p:nvPr>
              <p:extLst>
                <p:ext uri="{D42A27DB-BD31-4B8C-83A1-F6EECF244321}">
                  <p14:modId xmlns:p14="http://schemas.microsoft.com/office/powerpoint/2010/main" val="3228413864"/>
                </p:ext>
              </p:extLst>
            </p:nvPr>
          </p:nvGraphicFramePr>
          <p:xfrm>
            <a:off x="3376587" y="1670050"/>
            <a:ext cx="2408271" cy="995363"/>
          </p:xfrm>
          <a:graphic>
            <a:graphicData uri="http://schemas.openxmlformats.org/presentationml/2006/ole">
              <mc:AlternateContent xmlns:mc="http://schemas.openxmlformats.org/markup-compatibility/2006">
                <mc:Choice xmlns:v="urn:schemas-microsoft-com:vml" Requires="v">
                  <p:oleObj spid="_x0000_s1855536" name="Equation" r:id="rId7" imgW="863280" imgH="355320" progId="Equation.3">
                    <p:embed/>
                  </p:oleObj>
                </mc:Choice>
                <mc:Fallback>
                  <p:oleObj name="Equation" r:id="rId7" imgW="863280" imgH="3553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6587" y="1670050"/>
                          <a:ext cx="2408271" cy="995363"/>
                        </a:xfrm>
                        <a:prstGeom prst="rect">
                          <a:avLst/>
                        </a:prstGeom>
                        <a:noFill/>
                        <a:extLst/>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2894588548"/>
                </p:ext>
              </p:extLst>
            </p:nvPr>
          </p:nvGraphicFramePr>
          <p:xfrm>
            <a:off x="3945075" y="61898"/>
            <a:ext cx="1575374" cy="971550"/>
          </p:xfrm>
          <a:graphic>
            <a:graphicData uri="http://schemas.openxmlformats.org/presentationml/2006/ole">
              <mc:AlternateContent xmlns:mc="http://schemas.openxmlformats.org/markup-compatibility/2006">
                <mc:Choice xmlns:v="urn:schemas-microsoft-com:vml" Requires="v">
                  <p:oleObj spid="_x0000_s1855537" name="Equation" r:id="rId9" imgW="558720" imgH="342720" progId="Equation.3">
                    <p:embed/>
                  </p:oleObj>
                </mc:Choice>
                <mc:Fallback>
                  <p:oleObj name="Equation" r:id="rId9" imgW="558720" imgH="342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5075" y="61898"/>
                          <a:ext cx="1575374" cy="971550"/>
                        </a:xfrm>
                        <a:prstGeom prst="rect">
                          <a:avLst/>
                        </a:prstGeom>
                        <a:noFill/>
                        <a:extLst/>
                      </p:spPr>
                    </p:pic>
                  </p:oleObj>
                </mc:Fallback>
              </mc:AlternateContent>
            </a:graphicData>
          </a:graphic>
        </p:graphicFrame>
        <p:cxnSp>
          <p:nvCxnSpPr>
            <p:cNvPr id="25" name="Straight Arrow Connector 77"/>
            <p:cNvCxnSpPr>
              <a:cxnSpLocks noChangeShapeType="1"/>
            </p:cNvCxnSpPr>
            <p:nvPr/>
          </p:nvCxnSpPr>
          <p:spPr bwMode="auto">
            <a:xfrm flipV="1">
              <a:off x="3521074" y="2809309"/>
              <a:ext cx="1843088" cy="0"/>
            </a:xfrm>
            <a:prstGeom prst="straightConnector1">
              <a:avLst/>
            </a:prstGeom>
            <a:noFill/>
            <a:ln w="50800" algn="ctr">
              <a:solidFill>
                <a:schemeClr val="tx1"/>
              </a:solidFill>
              <a:round/>
              <a:headEnd/>
              <a:tailEnd type="stealth" w="med" len="med"/>
            </a:ln>
          </p:spPr>
        </p:cxnSp>
        <p:sp>
          <p:nvSpPr>
            <p:cNvPr id="26" name="Rectangle 78"/>
            <p:cNvSpPr>
              <a:spLocks noChangeArrowheads="1"/>
            </p:cNvSpPr>
            <p:nvPr/>
          </p:nvSpPr>
          <p:spPr bwMode="auto">
            <a:xfrm>
              <a:off x="5373863" y="2459652"/>
              <a:ext cx="806247" cy="607058"/>
            </a:xfrm>
            <a:prstGeom prst="rect">
              <a:avLst/>
            </a:prstGeom>
            <a:noFill/>
            <a:ln w="9525">
              <a:noFill/>
              <a:miter lim="800000"/>
              <a:headEnd/>
              <a:tailEnd/>
            </a:ln>
          </p:spPr>
          <p:txBody>
            <a:bodyPr wrap="none">
              <a:spAutoFit/>
            </a:bodyPr>
            <a:lstStyle/>
            <a:p>
              <a:r>
                <a:rPr lang="en-US" sz="1200" smtClean="0">
                  <a:solidFill>
                    <a:srgbClr val="000000"/>
                  </a:solidFill>
                  <a:latin typeface="Times New Roman" pitchFamily="18" charset="0"/>
                  <a:cs typeface="Times New Roman" pitchFamily="18" charset="0"/>
                </a:rPr>
                <a:t>time</a:t>
              </a:r>
            </a:p>
          </p:txBody>
        </p:sp>
        <p:sp>
          <p:nvSpPr>
            <p:cNvPr id="27" name="Rectangle 801"/>
            <p:cNvSpPr>
              <a:spLocks noChangeArrowheads="1"/>
            </p:cNvSpPr>
            <p:nvPr/>
          </p:nvSpPr>
          <p:spPr bwMode="auto">
            <a:xfrm>
              <a:off x="126307" y="604216"/>
              <a:ext cx="1873939" cy="2102335"/>
            </a:xfrm>
            <a:prstGeom prst="rect">
              <a:avLst/>
            </a:prstGeom>
            <a:noFill/>
            <a:ln w="28575">
              <a:solidFill>
                <a:schemeClr val="tx1"/>
              </a:solidFill>
              <a:miter lim="800000"/>
              <a:headEnd/>
              <a:tailEnd/>
            </a:ln>
          </p:spPr>
          <p:txBody>
            <a:bodyPr wrap="none" anchor="ctr"/>
            <a:lstStyle/>
            <a:p>
              <a:endParaRPr lang="en-US" sz="1000" smtClean="0">
                <a:solidFill>
                  <a:srgbClr val="000000"/>
                </a:solidFill>
                <a:cs typeface="Arial" charset="0"/>
              </a:endParaRPr>
            </a:p>
          </p:txBody>
        </p:sp>
        <p:sp>
          <p:nvSpPr>
            <p:cNvPr id="28" name="Rectangle 802"/>
            <p:cNvSpPr>
              <a:spLocks noChangeArrowheads="1"/>
            </p:cNvSpPr>
            <p:nvPr/>
          </p:nvSpPr>
          <p:spPr bwMode="auto">
            <a:xfrm>
              <a:off x="7181849" y="604211"/>
              <a:ext cx="1781651" cy="2094995"/>
            </a:xfrm>
            <a:prstGeom prst="rect">
              <a:avLst/>
            </a:prstGeom>
            <a:noFill/>
            <a:ln w="28575">
              <a:solidFill>
                <a:schemeClr val="tx1"/>
              </a:solidFill>
              <a:miter lim="800000"/>
              <a:headEnd/>
              <a:tailEnd/>
            </a:ln>
          </p:spPr>
          <p:txBody>
            <a:bodyPr wrap="none" anchor="ctr"/>
            <a:lstStyle/>
            <a:p>
              <a:endParaRPr lang="en-US" sz="1000" smtClean="0">
                <a:solidFill>
                  <a:srgbClr val="000000"/>
                </a:solidFill>
                <a:cs typeface="Arial" charset="0"/>
              </a:endParaRPr>
            </a:p>
          </p:txBody>
        </p:sp>
      </p:grpSp>
      <p:sp>
        <p:nvSpPr>
          <p:cNvPr id="33" name="TextBox 32"/>
          <p:cNvSpPr txBox="1"/>
          <p:nvPr/>
        </p:nvSpPr>
        <p:spPr>
          <a:xfrm>
            <a:off x="846971" y="1089997"/>
            <a:ext cx="3406445" cy="738664"/>
          </a:xfrm>
          <a:prstGeom prst="rect">
            <a:avLst/>
          </a:prstGeom>
          <a:noFill/>
        </p:spPr>
        <p:txBody>
          <a:bodyPr wrap="none" rtlCol="0">
            <a:spAutoFit/>
          </a:bodyPr>
          <a:lstStyle/>
          <a:p>
            <a:pPr marL="0" lvl="1"/>
            <a:r>
              <a:rPr lang="en-US" sz="1400" dirty="0" err="1" smtClean="0">
                <a:solidFill>
                  <a:srgbClr val="000000"/>
                </a:solidFill>
                <a:latin typeface="Times New Roman"/>
              </a:rPr>
              <a:t>Porras</a:t>
            </a:r>
            <a:r>
              <a:rPr lang="en-US" sz="1400" dirty="0" smtClean="0">
                <a:solidFill>
                  <a:srgbClr val="000000"/>
                </a:solidFill>
                <a:latin typeface="Times New Roman"/>
              </a:rPr>
              <a:t> and </a:t>
            </a:r>
            <a:r>
              <a:rPr lang="en-US" sz="1400" dirty="0" err="1" smtClean="0">
                <a:solidFill>
                  <a:srgbClr val="000000"/>
                </a:solidFill>
                <a:latin typeface="Times New Roman"/>
              </a:rPr>
              <a:t>Cirac</a:t>
            </a:r>
            <a:r>
              <a:rPr lang="en-US" sz="1400" dirty="0" smtClean="0">
                <a:solidFill>
                  <a:srgbClr val="000000"/>
                </a:solidFill>
                <a:latin typeface="Times New Roman"/>
              </a:rPr>
              <a:t>, PRL 92, 207901 (2004)</a:t>
            </a:r>
          </a:p>
          <a:p>
            <a:pPr marL="0" lvl="1"/>
            <a:r>
              <a:rPr lang="en-US" sz="1400" dirty="0" smtClean="0">
                <a:solidFill>
                  <a:srgbClr val="000000"/>
                </a:solidFill>
                <a:latin typeface="Times New Roman"/>
              </a:rPr>
              <a:t>Deng, </a:t>
            </a:r>
            <a:r>
              <a:rPr lang="en-US" sz="1400" dirty="0" err="1" smtClean="0">
                <a:solidFill>
                  <a:srgbClr val="000000"/>
                </a:solidFill>
                <a:latin typeface="Times New Roman"/>
              </a:rPr>
              <a:t>Porras</a:t>
            </a:r>
            <a:r>
              <a:rPr lang="en-US" sz="1400" dirty="0" smtClean="0">
                <a:solidFill>
                  <a:srgbClr val="000000"/>
                </a:solidFill>
                <a:latin typeface="Times New Roman"/>
              </a:rPr>
              <a:t>, </a:t>
            </a:r>
            <a:r>
              <a:rPr lang="en-US" sz="1400" dirty="0" err="1" smtClean="0">
                <a:solidFill>
                  <a:srgbClr val="000000"/>
                </a:solidFill>
                <a:latin typeface="Times New Roman"/>
              </a:rPr>
              <a:t>Cirac</a:t>
            </a:r>
            <a:r>
              <a:rPr lang="en-US" sz="1400" dirty="0" smtClean="0">
                <a:solidFill>
                  <a:srgbClr val="000000"/>
                </a:solidFill>
                <a:latin typeface="Times New Roman"/>
              </a:rPr>
              <a:t>, PRA 72, 063407 (2005)</a:t>
            </a:r>
          </a:p>
          <a:p>
            <a:pPr marL="0" lvl="1"/>
            <a:r>
              <a:rPr lang="en-US" sz="1400" dirty="0" smtClean="0">
                <a:solidFill>
                  <a:srgbClr val="000000"/>
                </a:solidFill>
                <a:latin typeface="Times New Roman"/>
              </a:rPr>
              <a:t>Taylor and </a:t>
            </a:r>
            <a:r>
              <a:rPr lang="en-US" sz="1400" dirty="0" err="1" smtClean="0">
                <a:solidFill>
                  <a:srgbClr val="000000"/>
                </a:solidFill>
                <a:latin typeface="Times New Roman"/>
              </a:rPr>
              <a:t>Calarco</a:t>
            </a:r>
            <a:r>
              <a:rPr lang="en-US" sz="1400" dirty="0" smtClean="0">
                <a:solidFill>
                  <a:srgbClr val="000000"/>
                </a:solidFill>
                <a:latin typeface="Times New Roman"/>
              </a:rPr>
              <a:t>, PRA 78, 062331 (</a:t>
            </a:r>
            <a:r>
              <a:rPr lang="en-US" sz="1400" smtClean="0">
                <a:solidFill>
                  <a:srgbClr val="000000"/>
                </a:solidFill>
                <a:latin typeface="Times New Roman"/>
              </a:rPr>
              <a:t>2008)</a:t>
            </a:r>
            <a:endParaRPr lang="en-US" sz="1400" dirty="0" smtClean="0">
              <a:solidFill>
                <a:srgbClr val="000000"/>
              </a:solidFill>
              <a:latin typeface="Times New Roman"/>
            </a:endParaRPr>
          </a:p>
        </p:txBody>
      </p:sp>
      <p:sp>
        <p:nvSpPr>
          <p:cNvPr id="34" name="TextBox 33"/>
          <p:cNvSpPr txBox="1"/>
          <p:nvPr/>
        </p:nvSpPr>
        <p:spPr>
          <a:xfrm>
            <a:off x="4646569" y="674499"/>
            <a:ext cx="3394006" cy="2308324"/>
          </a:xfrm>
          <a:prstGeom prst="rect">
            <a:avLst/>
          </a:prstGeom>
          <a:noFill/>
        </p:spPr>
        <p:txBody>
          <a:bodyPr wrap="none" rtlCol="0">
            <a:spAutoFit/>
          </a:bodyPr>
          <a:lstStyle/>
          <a:p>
            <a:pPr marL="0" lvl="1"/>
            <a:r>
              <a:rPr lang="en-US" sz="1200" dirty="0" smtClean="0">
                <a:solidFill>
                  <a:srgbClr val="000000"/>
                </a:solidFill>
                <a:latin typeface="Times New Roman"/>
              </a:rPr>
              <a:t>A. </a:t>
            </a:r>
            <a:r>
              <a:rPr lang="en-US" sz="1200" dirty="0" err="1" smtClean="0">
                <a:solidFill>
                  <a:srgbClr val="000000"/>
                </a:solidFill>
                <a:latin typeface="Times New Roman"/>
              </a:rPr>
              <a:t>Friedenauer</a:t>
            </a:r>
            <a:r>
              <a:rPr lang="en-US" sz="1200" dirty="0" smtClean="0">
                <a:solidFill>
                  <a:srgbClr val="000000"/>
                </a:solidFill>
                <a:latin typeface="Times New Roman"/>
              </a:rPr>
              <a:t>, et al., Nature Phys. 4, 757 (2008)</a:t>
            </a:r>
          </a:p>
          <a:p>
            <a:pPr marL="0" lvl="1"/>
            <a:r>
              <a:rPr lang="en-US" sz="1200" dirty="0" smtClean="0">
                <a:solidFill>
                  <a:srgbClr val="000000"/>
                </a:solidFill>
                <a:latin typeface="Times New Roman"/>
              </a:rPr>
              <a:t>K. Kim et al., Phys. Rev. </a:t>
            </a:r>
            <a:r>
              <a:rPr lang="en-US" sz="1200" dirty="0" err="1" smtClean="0">
                <a:solidFill>
                  <a:srgbClr val="000000"/>
                </a:solidFill>
                <a:latin typeface="Times New Roman"/>
              </a:rPr>
              <a:t>Lett</a:t>
            </a:r>
            <a:r>
              <a:rPr lang="en-US" sz="1200" dirty="0" smtClean="0">
                <a:solidFill>
                  <a:srgbClr val="000000"/>
                </a:solidFill>
                <a:latin typeface="Times New Roman"/>
              </a:rPr>
              <a:t>. 102, 250502 (2009)</a:t>
            </a:r>
          </a:p>
          <a:p>
            <a:pPr marL="0" lvl="1"/>
            <a:r>
              <a:rPr lang="en-US" sz="1200" dirty="0" smtClean="0">
                <a:solidFill>
                  <a:srgbClr val="000000"/>
                </a:solidFill>
                <a:latin typeface="Times New Roman"/>
              </a:rPr>
              <a:t>K. Kim et al., Nature 465, 590 (2010)</a:t>
            </a:r>
          </a:p>
          <a:p>
            <a:pPr marL="0" lvl="1"/>
            <a:r>
              <a:rPr lang="en-US" sz="1200" dirty="0" smtClean="0">
                <a:solidFill>
                  <a:srgbClr val="000000"/>
                </a:solidFill>
                <a:latin typeface="Times New Roman"/>
              </a:rPr>
              <a:t>E. Edwards et al., Phys. Rev. B 82, 060412 (2010)</a:t>
            </a:r>
          </a:p>
          <a:p>
            <a:pPr marL="0" lvl="1"/>
            <a:r>
              <a:rPr lang="en-US" sz="1200" dirty="0" smtClean="0">
                <a:solidFill>
                  <a:srgbClr val="000000"/>
                </a:solidFill>
                <a:latin typeface="Times New Roman"/>
              </a:rPr>
              <a:t>J</a:t>
            </a:r>
            <a:r>
              <a:rPr lang="fr-FR" sz="1200" dirty="0" smtClean="0">
                <a:solidFill>
                  <a:srgbClr val="000000"/>
                </a:solidFill>
                <a:latin typeface="Times New Roman"/>
              </a:rPr>
              <a:t>. Barreiro et al., Nature 470 , 486-491 (2011)</a:t>
            </a:r>
          </a:p>
          <a:p>
            <a:pPr marL="0" lvl="1"/>
            <a:r>
              <a:rPr lang="fr-FR" sz="1200" dirty="0" smtClean="0">
                <a:solidFill>
                  <a:srgbClr val="000000"/>
                </a:solidFill>
                <a:latin typeface="Times New Roman"/>
              </a:rPr>
              <a:t>R. Islam,  et al., Nature </a:t>
            </a:r>
            <a:r>
              <a:rPr lang="fr-FR" sz="1200" dirty="0" err="1" smtClean="0">
                <a:solidFill>
                  <a:srgbClr val="000000"/>
                </a:solidFill>
                <a:latin typeface="Times New Roman"/>
              </a:rPr>
              <a:t>Comm</a:t>
            </a:r>
            <a:r>
              <a:rPr lang="fr-FR" sz="1200" dirty="0" smtClean="0">
                <a:solidFill>
                  <a:srgbClr val="000000"/>
                </a:solidFill>
                <a:latin typeface="Times New Roman"/>
              </a:rPr>
              <a:t>. 2, 377 (2011)</a:t>
            </a:r>
          </a:p>
          <a:p>
            <a:pPr marL="0" lvl="1"/>
            <a:r>
              <a:rPr lang="fr-FR" sz="1200" dirty="0" smtClean="0">
                <a:solidFill>
                  <a:srgbClr val="000000"/>
                </a:solidFill>
                <a:latin typeface="Times New Roman"/>
              </a:rPr>
              <a:t>B. </a:t>
            </a:r>
            <a:r>
              <a:rPr lang="fr-FR" sz="1200" dirty="0" err="1" smtClean="0">
                <a:solidFill>
                  <a:srgbClr val="000000"/>
                </a:solidFill>
                <a:latin typeface="Times New Roman"/>
              </a:rPr>
              <a:t>Lanyon</a:t>
            </a:r>
            <a:r>
              <a:rPr lang="fr-FR" sz="1200" dirty="0" smtClean="0">
                <a:solidFill>
                  <a:srgbClr val="000000"/>
                </a:solidFill>
                <a:latin typeface="Times New Roman"/>
              </a:rPr>
              <a:t> et al., Science 334, 57 (2011)</a:t>
            </a:r>
          </a:p>
          <a:p>
            <a:pPr marL="0" lvl="1"/>
            <a:r>
              <a:rPr lang="fr-FR" sz="1200" dirty="0" smtClean="0">
                <a:solidFill>
                  <a:srgbClr val="000000"/>
                </a:solidFill>
                <a:latin typeface="Times New Roman"/>
              </a:rPr>
              <a:t>J. </a:t>
            </a:r>
            <a:r>
              <a:rPr lang="fr-FR" sz="1200" dirty="0" err="1" smtClean="0">
                <a:solidFill>
                  <a:srgbClr val="000000"/>
                </a:solidFill>
                <a:latin typeface="Times New Roman"/>
              </a:rPr>
              <a:t>Britton</a:t>
            </a:r>
            <a:r>
              <a:rPr lang="fr-FR" sz="1200" dirty="0" smtClean="0">
                <a:solidFill>
                  <a:srgbClr val="000000"/>
                </a:solidFill>
                <a:latin typeface="Times New Roman"/>
              </a:rPr>
              <a:t> et al., Nature 484, 489 (2012)</a:t>
            </a:r>
          </a:p>
          <a:p>
            <a:pPr marL="0" lvl="1"/>
            <a:r>
              <a:rPr lang="en-US" sz="1200" smtClean="0">
                <a:solidFill>
                  <a:srgbClr val="000000"/>
                </a:solidFill>
                <a:latin typeface="Times New Roman"/>
              </a:rPr>
              <a:t>A. Khromova </a:t>
            </a:r>
            <a:r>
              <a:rPr lang="en-US" sz="1200" dirty="0" smtClean="0">
                <a:solidFill>
                  <a:srgbClr val="000000"/>
                </a:solidFill>
                <a:latin typeface="Times New Roman"/>
              </a:rPr>
              <a:t>et </a:t>
            </a:r>
            <a:r>
              <a:rPr lang="en-US" sz="1200" err="1" smtClean="0">
                <a:solidFill>
                  <a:srgbClr val="000000"/>
                </a:solidFill>
                <a:latin typeface="Times New Roman"/>
              </a:rPr>
              <a:t>al</a:t>
            </a:r>
            <a:r>
              <a:rPr lang="en-US" sz="1200" smtClean="0">
                <a:solidFill>
                  <a:srgbClr val="000000"/>
                </a:solidFill>
                <a:latin typeface="Times New Roman"/>
              </a:rPr>
              <a:t>., PRL</a:t>
            </a:r>
            <a:r>
              <a:rPr lang="en-US" sz="1200" dirty="0" smtClean="0">
                <a:solidFill>
                  <a:srgbClr val="000000"/>
                </a:solidFill>
                <a:latin typeface="Times New Roman"/>
              </a:rPr>
              <a:t> 108, 220502 (2012)</a:t>
            </a:r>
            <a:r>
              <a:rPr lang="en-US" sz="1200" smtClean="0">
                <a:solidFill>
                  <a:srgbClr val="000000"/>
                </a:solidFill>
                <a:latin typeface="Times New Roman"/>
              </a:rPr>
              <a:t> </a:t>
            </a:r>
          </a:p>
          <a:p>
            <a:pPr marL="0" lvl="1"/>
            <a:r>
              <a:rPr lang="fr-FR" sz="1200">
                <a:solidFill>
                  <a:srgbClr val="000000"/>
                </a:solidFill>
                <a:latin typeface="Times New Roman"/>
              </a:rPr>
              <a:t>R. Islam,  et al., </a:t>
            </a:r>
            <a:r>
              <a:rPr lang="fr-FR" sz="1200" smtClean="0">
                <a:solidFill>
                  <a:srgbClr val="000000"/>
                </a:solidFill>
                <a:latin typeface="Times New Roman"/>
              </a:rPr>
              <a:t>Science 340, 583 (2013)</a:t>
            </a:r>
          </a:p>
          <a:p>
            <a:pPr marL="0" lvl="1"/>
            <a:r>
              <a:rPr lang="fr-FR" sz="1200">
                <a:solidFill>
                  <a:srgbClr val="000000"/>
                </a:solidFill>
                <a:latin typeface="Times New Roman"/>
              </a:rPr>
              <a:t>P. Richerme, et al</a:t>
            </a:r>
            <a:r>
              <a:rPr lang="fr-FR" sz="1200" smtClean="0">
                <a:solidFill>
                  <a:srgbClr val="000000"/>
                </a:solidFill>
                <a:latin typeface="Times New Roman"/>
              </a:rPr>
              <a:t>., PRL 111, 100506 </a:t>
            </a:r>
            <a:r>
              <a:rPr lang="fr-FR" sz="1200">
                <a:solidFill>
                  <a:srgbClr val="000000"/>
                </a:solidFill>
                <a:latin typeface="Times New Roman"/>
              </a:rPr>
              <a:t>(</a:t>
            </a:r>
            <a:r>
              <a:rPr lang="fr-FR" sz="1200" smtClean="0">
                <a:solidFill>
                  <a:srgbClr val="000000"/>
                </a:solidFill>
                <a:latin typeface="Times New Roman"/>
              </a:rPr>
              <a:t>2013) </a:t>
            </a:r>
          </a:p>
          <a:p>
            <a:pPr marL="0" lvl="1"/>
            <a:r>
              <a:rPr lang="fr-FR" sz="1200">
                <a:solidFill>
                  <a:srgbClr val="000000"/>
                </a:solidFill>
                <a:latin typeface="Times New Roman"/>
              </a:rPr>
              <a:t>P. Richerme, et al., </a:t>
            </a:r>
            <a:r>
              <a:rPr lang="fr-FR" sz="1200" smtClean="0">
                <a:solidFill>
                  <a:srgbClr val="000000"/>
                </a:solidFill>
                <a:latin typeface="Times New Roman"/>
              </a:rPr>
              <a:t>PRA 88, 012334 </a:t>
            </a:r>
            <a:r>
              <a:rPr lang="fr-FR" sz="1200">
                <a:solidFill>
                  <a:srgbClr val="000000"/>
                </a:solidFill>
                <a:latin typeface="Times New Roman"/>
              </a:rPr>
              <a:t>(2013) </a:t>
            </a:r>
            <a:endParaRPr lang="en-US" sz="1200" dirty="0">
              <a:solidFill>
                <a:srgbClr val="000000"/>
              </a:solidFill>
              <a:latin typeface="Times New Roman"/>
            </a:endParaRPr>
          </a:p>
        </p:txBody>
      </p:sp>
      <p:sp>
        <p:nvSpPr>
          <p:cNvPr id="29" name="Text Box 1311"/>
          <p:cNvSpPr txBox="1">
            <a:spLocks noChangeArrowheads="1"/>
          </p:cNvSpPr>
          <p:nvPr/>
        </p:nvSpPr>
        <p:spPr bwMode="auto">
          <a:xfrm>
            <a:off x="7656154" y="3630451"/>
            <a:ext cx="1099660" cy="646331"/>
          </a:xfrm>
          <a:prstGeom prst="rect">
            <a:avLst/>
          </a:prstGeom>
          <a:noFill/>
          <a:ln w="9525">
            <a:noFill/>
            <a:miter lim="800000"/>
            <a:headEnd/>
            <a:tailEnd/>
          </a:ln>
        </p:spPr>
        <p:txBody>
          <a:bodyPr wrap="none" lIns="0" tIns="0" rIns="0" bIns="0">
            <a:spAutoFit/>
          </a:bodyPr>
          <a:lstStyle/>
          <a:p>
            <a:pPr defTabSz="4649788"/>
            <a:r>
              <a:rPr lang="en-US" altLang="ko-KR" sz="1400" dirty="0" smtClean="0">
                <a:solidFill>
                  <a:srgbClr val="000000"/>
                </a:solidFill>
                <a:latin typeface="Times New Roman" panose="02020603050405020304" pitchFamily="18" charset="0"/>
                <a:ea typeface="굴림" charset="-127"/>
                <a:cs typeface="Times New Roman" panose="02020603050405020304" pitchFamily="18" charset="0"/>
              </a:rPr>
              <a:t>from S. Lloyd</a:t>
            </a:r>
            <a:r>
              <a:rPr lang="en-US" altLang="ko-KR" sz="1400">
                <a:solidFill>
                  <a:srgbClr val="000000"/>
                </a:solidFill>
                <a:latin typeface="Times New Roman" panose="02020603050405020304" pitchFamily="18" charset="0"/>
                <a:ea typeface="굴림" charset="-127"/>
                <a:cs typeface="Times New Roman" panose="02020603050405020304" pitchFamily="18" charset="0"/>
              </a:rPr>
              <a:t>, </a:t>
            </a:r>
            <a:endParaRPr lang="en-US" altLang="ko-KR" sz="1400" smtClean="0">
              <a:solidFill>
                <a:srgbClr val="000000"/>
              </a:solidFill>
              <a:latin typeface="Times New Roman" panose="02020603050405020304" pitchFamily="18" charset="0"/>
              <a:ea typeface="굴림" charset="-127"/>
              <a:cs typeface="Times New Roman" panose="02020603050405020304" pitchFamily="18" charset="0"/>
            </a:endParaRPr>
          </a:p>
          <a:p>
            <a:pPr defTabSz="4649788"/>
            <a:r>
              <a:rPr lang="en-US" altLang="ko-KR" sz="1400" smtClean="0">
                <a:solidFill>
                  <a:srgbClr val="000000"/>
                </a:solidFill>
                <a:latin typeface="Times New Roman" panose="02020603050405020304" pitchFamily="18" charset="0"/>
                <a:ea typeface="굴림" charset="-127"/>
                <a:cs typeface="Times New Roman" panose="02020603050405020304" pitchFamily="18" charset="0"/>
              </a:rPr>
              <a:t>Science </a:t>
            </a:r>
            <a:r>
              <a:rPr lang="en-US" altLang="ko-KR" sz="1400" b="1" dirty="0" smtClean="0">
                <a:solidFill>
                  <a:srgbClr val="000000"/>
                </a:solidFill>
                <a:latin typeface="Times New Roman" panose="02020603050405020304" pitchFamily="18" charset="0"/>
                <a:ea typeface="굴림" charset="-127"/>
                <a:cs typeface="Times New Roman" panose="02020603050405020304" pitchFamily="18" charset="0"/>
              </a:rPr>
              <a:t>319</a:t>
            </a:r>
            <a:r>
              <a:rPr lang="en-US" altLang="ko-KR" sz="1400">
                <a:solidFill>
                  <a:srgbClr val="000000"/>
                </a:solidFill>
                <a:latin typeface="Times New Roman" panose="02020603050405020304" pitchFamily="18" charset="0"/>
                <a:ea typeface="굴림" charset="-127"/>
                <a:cs typeface="Times New Roman" panose="02020603050405020304" pitchFamily="18" charset="0"/>
              </a:rPr>
              <a:t>, </a:t>
            </a:r>
            <a:endParaRPr lang="en-US" altLang="ko-KR" sz="1400" smtClean="0">
              <a:solidFill>
                <a:srgbClr val="000000"/>
              </a:solidFill>
              <a:latin typeface="Times New Roman" panose="02020603050405020304" pitchFamily="18" charset="0"/>
              <a:ea typeface="굴림" charset="-127"/>
              <a:cs typeface="Times New Roman" panose="02020603050405020304" pitchFamily="18" charset="0"/>
            </a:endParaRPr>
          </a:p>
          <a:p>
            <a:pPr defTabSz="4649788"/>
            <a:r>
              <a:rPr lang="en-US" altLang="ko-KR" sz="1400" smtClean="0">
                <a:solidFill>
                  <a:srgbClr val="000000"/>
                </a:solidFill>
                <a:latin typeface="Times New Roman" panose="02020603050405020304" pitchFamily="18" charset="0"/>
                <a:ea typeface="굴림" charset="-127"/>
                <a:cs typeface="Times New Roman" panose="02020603050405020304" pitchFamily="18" charset="0"/>
              </a:rPr>
              <a:t>1209 </a:t>
            </a:r>
            <a:r>
              <a:rPr lang="en-US" altLang="ko-KR" sz="1400" dirty="0" smtClean="0">
                <a:solidFill>
                  <a:srgbClr val="000000"/>
                </a:solidFill>
                <a:latin typeface="Times New Roman" panose="02020603050405020304" pitchFamily="18" charset="0"/>
                <a:ea typeface="굴림" charset="-127"/>
                <a:cs typeface="Times New Roman" panose="02020603050405020304" pitchFamily="18" charset="0"/>
              </a:rPr>
              <a:t>(2008</a:t>
            </a:r>
            <a:r>
              <a:rPr lang="en-US" altLang="ko-KR" sz="1400" dirty="0">
                <a:solidFill>
                  <a:srgbClr val="000000"/>
                </a:solidFill>
                <a:latin typeface="Times New Roman" panose="02020603050405020304" pitchFamily="18" charset="0"/>
                <a:ea typeface="굴림" charset="-127"/>
                <a:cs typeface="Times New Roman" panose="02020603050405020304" pitchFamily="18" charset="0"/>
              </a:rPr>
              <a:t>)</a:t>
            </a:r>
          </a:p>
        </p:txBody>
      </p:sp>
    </p:spTree>
    <p:extLst>
      <p:ext uri="{BB962C8B-B14F-4D97-AF65-F5344CB8AC3E}">
        <p14:creationId xmlns:p14="http://schemas.microsoft.com/office/powerpoint/2010/main" val="269165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90600" y="609600"/>
            <a:ext cx="6973888" cy="954107"/>
          </a:xfrm>
          <a:prstGeom prst="rect">
            <a:avLst/>
          </a:prstGeom>
          <a:noFill/>
          <a:ln w="9525">
            <a:noFill/>
            <a:miter lim="800000"/>
            <a:headEnd/>
            <a:tailEnd/>
          </a:ln>
        </p:spPr>
        <p:txBody>
          <a:bodyPr>
            <a:spAutoFit/>
          </a:bodyPr>
          <a:lstStyle/>
          <a:p>
            <a:pPr marL="284163" indent="-284163"/>
            <a:r>
              <a:rPr lang="en-US" sz="2800" b="1">
                <a:solidFill>
                  <a:srgbClr val="FF0000"/>
                </a:solidFill>
                <a:latin typeface="Calibri" panose="020F0502020204030204" pitchFamily="34" charset="0"/>
              </a:rPr>
              <a:t>GOOD NEWS…</a:t>
            </a:r>
          </a:p>
          <a:p>
            <a:pPr marL="284163" indent="-284163"/>
            <a:r>
              <a:rPr lang="en-US" sz="2800">
                <a:solidFill>
                  <a:srgbClr val="000000"/>
                </a:solidFill>
                <a:latin typeface="Calibri" panose="020F0502020204030204" pitchFamily="34" charset="0"/>
              </a:rPr>
              <a:t>quantum parallel processing on </a:t>
            </a:r>
            <a:r>
              <a:rPr lang="en-US" sz="2800" i="1">
                <a:solidFill>
                  <a:srgbClr val="000000"/>
                </a:solidFill>
                <a:latin typeface="Calibri" panose="020F0502020204030204" pitchFamily="34" charset="0"/>
              </a:rPr>
              <a:t>2</a:t>
            </a:r>
            <a:r>
              <a:rPr lang="en-US" sz="2800" i="1" baseline="30000">
                <a:solidFill>
                  <a:srgbClr val="000000"/>
                </a:solidFill>
                <a:latin typeface="Calibri" panose="020F0502020204030204" pitchFamily="34" charset="0"/>
              </a:rPr>
              <a:t>N</a:t>
            </a:r>
            <a:r>
              <a:rPr lang="en-US" sz="2800">
                <a:solidFill>
                  <a:srgbClr val="000000"/>
                </a:solidFill>
                <a:latin typeface="Calibri" panose="020F0502020204030204" pitchFamily="34" charset="0"/>
              </a:rPr>
              <a:t> inputs</a:t>
            </a:r>
          </a:p>
        </p:txBody>
      </p:sp>
      <p:grpSp>
        <p:nvGrpSpPr>
          <p:cNvPr id="17411" name="Group 3"/>
          <p:cNvGrpSpPr>
            <a:grpSpLocks/>
          </p:cNvGrpSpPr>
          <p:nvPr/>
        </p:nvGrpSpPr>
        <p:grpSpPr bwMode="auto">
          <a:xfrm>
            <a:off x="6180040" y="1988865"/>
            <a:ext cx="152400" cy="1485900"/>
            <a:chOff x="4656" y="2616"/>
            <a:chExt cx="96" cy="936"/>
          </a:xfrm>
        </p:grpSpPr>
        <p:sp>
          <p:nvSpPr>
            <p:cNvPr id="17490" name="Oval 4"/>
            <p:cNvSpPr>
              <a:spLocks noChangeArrowheads="1"/>
            </p:cNvSpPr>
            <p:nvPr/>
          </p:nvSpPr>
          <p:spPr bwMode="auto">
            <a:xfrm>
              <a:off x="4656" y="2616"/>
              <a:ext cx="96" cy="96"/>
            </a:xfrm>
            <a:prstGeom prst="ellipse">
              <a:avLst/>
            </a:prstGeom>
            <a:solidFill>
              <a:srgbClr val="4D4D4D"/>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1" name="Oval 5"/>
            <p:cNvSpPr>
              <a:spLocks noChangeArrowheads="1"/>
            </p:cNvSpPr>
            <p:nvPr/>
          </p:nvSpPr>
          <p:spPr bwMode="auto">
            <a:xfrm>
              <a:off x="4656" y="2736"/>
              <a:ext cx="96" cy="96"/>
            </a:xfrm>
            <a:prstGeom prst="ellipse">
              <a:avLst/>
            </a:prstGeom>
            <a:solidFill>
              <a:srgbClr val="777777"/>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2" name="Oval 6"/>
            <p:cNvSpPr>
              <a:spLocks noChangeArrowheads="1"/>
            </p:cNvSpPr>
            <p:nvPr/>
          </p:nvSpPr>
          <p:spPr bwMode="auto">
            <a:xfrm>
              <a:off x="4656" y="2856"/>
              <a:ext cx="96" cy="96"/>
            </a:xfrm>
            <a:prstGeom prst="ellipse">
              <a:avLst/>
            </a:prstGeom>
            <a:solidFill>
              <a:srgbClr val="292929"/>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3" name="Oval 7"/>
            <p:cNvSpPr>
              <a:spLocks noChangeArrowheads="1"/>
            </p:cNvSpPr>
            <p:nvPr/>
          </p:nvSpPr>
          <p:spPr bwMode="auto">
            <a:xfrm>
              <a:off x="4656" y="2976"/>
              <a:ext cx="96" cy="96"/>
            </a:xfrm>
            <a:prstGeom prst="ellipse">
              <a:avLst/>
            </a:prstGeom>
            <a:solidFill>
              <a:srgbClr val="C0C0C0"/>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4" name="Oval 8"/>
            <p:cNvSpPr>
              <a:spLocks noChangeArrowheads="1"/>
            </p:cNvSpPr>
            <p:nvPr/>
          </p:nvSpPr>
          <p:spPr bwMode="auto">
            <a:xfrm>
              <a:off x="4656" y="3096"/>
              <a:ext cx="96" cy="96"/>
            </a:xfrm>
            <a:prstGeom prst="ellipse">
              <a:avLst/>
            </a:prstGeom>
            <a:solidFill>
              <a:srgbClr val="969696"/>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5" name="Oval 9"/>
            <p:cNvSpPr>
              <a:spLocks noChangeArrowheads="1"/>
            </p:cNvSpPr>
            <p:nvPr/>
          </p:nvSpPr>
          <p:spPr bwMode="auto">
            <a:xfrm>
              <a:off x="4656" y="3216"/>
              <a:ext cx="96" cy="96"/>
            </a:xfrm>
            <a:prstGeom prst="ellipse">
              <a:avLst/>
            </a:prstGeom>
            <a:solidFill>
              <a:srgbClr val="333333"/>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6" name="Oval 10"/>
            <p:cNvSpPr>
              <a:spLocks noChangeArrowheads="1"/>
            </p:cNvSpPr>
            <p:nvPr/>
          </p:nvSpPr>
          <p:spPr bwMode="auto">
            <a:xfrm>
              <a:off x="4656" y="3336"/>
              <a:ext cx="96" cy="96"/>
            </a:xfrm>
            <a:prstGeom prst="ellipse">
              <a:avLst/>
            </a:prstGeom>
            <a:solidFill>
              <a:srgbClr val="B2B2B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97" name="Oval 11"/>
            <p:cNvSpPr>
              <a:spLocks noChangeArrowheads="1"/>
            </p:cNvSpPr>
            <p:nvPr/>
          </p:nvSpPr>
          <p:spPr bwMode="auto">
            <a:xfrm>
              <a:off x="4656" y="3456"/>
              <a:ext cx="96" cy="96"/>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grpSp>
      <p:sp>
        <p:nvSpPr>
          <p:cNvPr id="17412" name="Rectangle 12"/>
          <p:cNvSpPr>
            <a:spLocks noChangeArrowheads="1"/>
          </p:cNvSpPr>
          <p:nvPr/>
        </p:nvSpPr>
        <p:spPr bwMode="auto">
          <a:xfrm>
            <a:off x="1047750" y="1582738"/>
            <a:ext cx="4876335" cy="1446550"/>
          </a:xfrm>
          <a:prstGeom prst="rect">
            <a:avLst/>
          </a:prstGeom>
          <a:noFill/>
          <a:ln w="9525">
            <a:noFill/>
            <a:miter lim="800000"/>
            <a:headEnd/>
            <a:tailEnd/>
          </a:ln>
        </p:spPr>
        <p:txBody>
          <a:bodyPr wrap="none">
            <a:spAutoFit/>
          </a:bodyPr>
          <a:lstStyle/>
          <a:p>
            <a:pPr defTabSz="515938"/>
            <a:r>
              <a:rPr lang="en-US" sz="2400">
                <a:solidFill>
                  <a:srgbClr val="3333CC"/>
                </a:solidFill>
                <a:latin typeface="Calibri" panose="020F0502020204030204" pitchFamily="34" charset="0"/>
                <a:sym typeface="Symbol" pitchFamily="18" charset="2"/>
              </a:rPr>
              <a:t>Example: N=3 qubits</a:t>
            </a:r>
          </a:p>
          <a:p>
            <a:pPr defTabSz="515938"/>
            <a:endParaRPr lang="en-US" sz="2400">
              <a:solidFill>
                <a:srgbClr val="3333CC"/>
              </a:solidFill>
              <a:latin typeface="Calibri" panose="020F0502020204030204" pitchFamily="34" charset="0"/>
              <a:sym typeface="Symbol" pitchFamily="18" charset="2"/>
            </a:endParaRPr>
          </a:p>
          <a:p>
            <a:pPr defTabSz="515938"/>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0</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|000</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1</a:t>
            </a:r>
            <a:r>
              <a:rPr lang="en-US">
                <a:solidFill>
                  <a:srgbClr val="FF0000"/>
                </a:solidFill>
                <a:latin typeface="Times New Roman"/>
                <a:sym typeface="Symbol" pitchFamily="18" charset="2"/>
              </a:rPr>
              <a:t>|001</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2</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|010</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3</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|011</a:t>
            </a:r>
            <a:r>
              <a:rPr lang="en-US">
                <a:solidFill>
                  <a:srgbClr val="3333CC"/>
                </a:solidFill>
                <a:latin typeface="Times New Roman"/>
                <a:sym typeface="Symbol" pitchFamily="18" charset="2"/>
              </a:rPr>
              <a:t> </a:t>
            </a:r>
          </a:p>
          <a:p>
            <a:pPr defTabSz="515938"/>
            <a:r>
              <a:rPr lang="en-US">
                <a:solidFill>
                  <a:srgbClr val="3333CC"/>
                </a:solidFill>
                <a:latin typeface="Times New Roman"/>
                <a:sym typeface="Symbol" pitchFamily="18" charset="2"/>
              </a:rPr>
              <a:t>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4</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|100</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5</a:t>
            </a:r>
            <a:r>
              <a:rPr lang="en-US">
                <a:solidFill>
                  <a:srgbClr val="FF0000"/>
                </a:solidFill>
                <a:latin typeface="Times New Roman"/>
                <a:sym typeface="Symbol" pitchFamily="18" charset="2"/>
              </a:rPr>
              <a:t>|101</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6</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|110</a:t>
            </a:r>
            <a:r>
              <a:rPr lang="en-US">
                <a:solidFill>
                  <a:srgbClr val="3333CC"/>
                </a:solidFill>
                <a:latin typeface="Times New Roman"/>
                <a:sym typeface="Symbol" pitchFamily="18" charset="2"/>
              </a:rPr>
              <a:t> + </a:t>
            </a:r>
            <a:r>
              <a:rPr lang="en-US" i="1">
                <a:solidFill>
                  <a:srgbClr val="3333CC"/>
                </a:solidFill>
                <a:latin typeface="Times New Roman"/>
                <a:sym typeface="Symbol" pitchFamily="18" charset="2"/>
              </a:rPr>
              <a:t>a</a:t>
            </a:r>
            <a:r>
              <a:rPr lang="en-US" i="1" baseline="-25000">
                <a:solidFill>
                  <a:srgbClr val="3333CC"/>
                </a:solidFill>
                <a:latin typeface="Times New Roman"/>
                <a:sym typeface="Symbol" pitchFamily="18" charset="2"/>
              </a:rPr>
              <a:t>7</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|111 </a:t>
            </a:r>
            <a:r>
              <a:rPr lang="en-US">
                <a:solidFill>
                  <a:srgbClr val="3333CC"/>
                </a:solidFill>
                <a:latin typeface="Times New Roman"/>
                <a:sym typeface="Symbol" pitchFamily="18" charset="2"/>
              </a:rPr>
              <a:t>	</a:t>
            </a:r>
            <a:endParaRPr lang="en-US" baseline="-25000">
              <a:solidFill>
                <a:srgbClr val="3333CC"/>
              </a:solidFill>
              <a:latin typeface="Times New Roman"/>
              <a:sym typeface="Symbol" pitchFamily="18" charset="2"/>
            </a:endParaRPr>
          </a:p>
        </p:txBody>
      </p:sp>
      <p:grpSp>
        <p:nvGrpSpPr>
          <p:cNvPr id="17413" name="Group 13"/>
          <p:cNvGrpSpPr>
            <a:grpSpLocks/>
          </p:cNvGrpSpPr>
          <p:nvPr/>
        </p:nvGrpSpPr>
        <p:grpSpPr bwMode="auto">
          <a:xfrm>
            <a:off x="6335615" y="2063478"/>
            <a:ext cx="639763" cy="1320800"/>
            <a:chOff x="4070" y="1153"/>
            <a:chExt cx="810" cy="832"/>
          </a:xfrm>
        </p:grpSpPr>
        <p:sp>
          <p:nvSpPr>
            <p:cNvPr id="17482" name="Line 14"/>
            <p:cNvSpPr>
              <a:spLocks noChangeShapeType="1"/>
            </p:cNvSpPr>
            <p:nvPr/>
          </p:nvSpPr>
          <p:spPr bwMode="auto">
            <a:xfrm>
              <a:off x="4070" y="1153"/>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3" name="Line 15"/>
            <p:cNvSpPr>
              <a:spLocks noChangeShapeType="1"/>
            </p:cNvSpPr>
            <p:nvPr/>
          </p:nvSpPr>
          <p:spPr bwMode="auto">
            <a:xfrm>
              <a:off x="4070" y="1281"/>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4" name="Line 16"/>
            <p:cNvSpPr>
              <a:spLocks noChangeShapeType="1"/>
            </p:cNvSpPr>
            <p:nvPr/>
          </p:nvSpPr>
          <p:spPr bwMode="auto">
            <a:xfrm>
              <a:off x="4070" y="1393"/>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5" name="Line 17"/>
            <p:cNvSpPr>
              <a:spLocks noChangeShapeType="1"/>
            </p:cNvSpPr>
            <p:nvPr/>
          </p:nvSpPr>
          <p:spPr bwMode="auto">
            <a:xfrm>
              <a:off x="4070" y="1521"/>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6" name="Line 18"/>
            <p:cNvSpPr>
              <a:spLocks noChangeShapeType="1"/>
            </p:cNvSpPr>
            <p:nvPr/>
          </p:nvSpPr>
          <p:spPr bwMode="auto">
            <a:xfrm>
              <a:off x="4070" y="1633"/>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7" name="Line 19"/>
            <p:cNvSpPr>
              <a:spLocks noChangeShapeType="1"/>
            </p:cNvSpPr>
            <p:nvPr/>
          </p:nvSpPr>
          <p:spPr bwMode="auto">
            <a:xfrm>
              <a:off x="4070" y="1753"/>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8" name="Line 20"/>
            <p:cNvSpPr>
              <a:spLocks noChangeShapeType="1"/>
            </p:cNvSpPr>
            <p:nvPr/>
          </p:nvSpPr>
          <p:spPr bwMode="auto">
            <a:xfrm>
              <a:off x="4070" y="1873"/>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89" name="Line 21"/>
            <p:cNvSpPr>
              <a:spLocks noChangeShapeType="1"/>
            </p:cNvSpPr>
            <p:nvPr/>
          </p:nvSpPr>
          <p:spPr bwMode="auto">
            <a:xfrm>
              <a:off x="4070" y="1985"/>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grpSp>
      <p:grpSp>
        <p:nvGrpSpPr>
          <p:cNvPr id="17414" name="Group 22"/>
          <p:cNvGrpSpPr>
            <a:grpSpLocks/>
          </p:cNvGrpSpPr>
          <p:nvPr/>
        </p:nvGrpSpPr>
        <p:grpSpPr bwMode="auto">
          <a:xfrm>
            <a:off x="7704040" y="1988865"/>
            <a:ext cx="152400" cy="1485900"/>
            <a:chOff x="4656" y="2616"/>
            <a:chExt cx="96" cy="936"/>
          </a:xfrm>
        </p:grpSpPr>
        <p:sp>
          <p:nvSpPr>
            <p:cNvPr id="17474" name="Oval 23"/>
            <p:cNvSpPr>
              <a:spLocks noChangeArrowheads="1"/>
            </p:cNvSpPr>
            <p:nvPr/>
          </p:nvSpPr>
          <p:spPr bwMode="auto">
            <a:xfrm>
              <a:off x="4656" y="2616"/>
              <a:ext cx="96" cy="96"/>
            </a:xfrm>
            <a:prstGeom prst="ellipse">
              <a:avLst/>
            </a:prstGeom>
            <a:solidFill>
              <a:srgbClr val="4D4D4D"/>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75" name="Oval 24"/>
            <p:cNvSpPr>
              <a:spLocks noChangeArrowheads="1"/>
            </p:cNvSpPr>
            <p:nvPr/>
          </p:nvSpPr>
          <p:spPr bwMode="auto">
            <a:xfrm>
              <a:off x="4656" y="2736"/>
              <a:ext cx="96" cy="96"/>
            </a:xfrm>
            <a:prstGeom prst="ellipse">
              <a:avLst/>
            </a:prstGeom>
            <a:solidFill>
              <a:srgbClr val="777777"/>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76" name="Oval 25"/>
            <p:cNvSpPr>
              <a:spLocks noChangeArrowheads="1"/>
            </p:cNvSpPr>
            <p:nvPr/>
          </p:nvSpPr>
          <p:spPr bwMode="auto">
            <a:xfrm>
              <a:off x="4656" y="2856"/>
              <a:ext cx="96" cy="96"/>
            </a:xfrm>
            <a:prstGeom prst="ellipse">
              <a:avLst/>
            </a:prstGeom>
            <a:solidFill>
              <a:srgbClr val="292929"/>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77" name="Oval 26"/>
            <p:cNvSpPr>
              <a:spLocks noChangeArrowheads="1"/>
            </p:cNvSpPr>
            <p:nvPr/>
          </p:nvSpPr>
          <p:spPr bwMode="auto">
            <a:xfrm>
              <a:off x="4656" y="2976"/>
              <a:ext cx="96" cy="96"/>
            </a:xfrm>
            <a:prstGeom prst="ellipse">
              <a:avLst/>
            </a:prstGeom>
            <a:solidFill>
              <a:srgbClr val="C0C0C0"/>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78" name="Oval 27"/>
            <p:cNvSpPr>
              <a:spLocks noChangeArrowheads="1"/>
            </p:cNvSpPr>
            <p:nvPr/>
          </p:nvSpPr>
          <p:spPr bwMode="auto">
            <a:xfrm>
              <a:off x="4656" y="3096"/>
              <a:ext cx="96" cy="96"/>
            </a:xfrm>
            <a:prstGeom prst="ellipse">
              <a:avLst/>
            </a:prstGeom>
            <a:solidFill>
              <a:srgbClr val="969696"/>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79" name="Oval 28"/>
            <p:cNvSpPr>
              <a:spLocks noChangeArrowheads="1"/>
            </p:cNvSpPr>
            <p:nvPr/>
          </p:nvSpPr>
          <p:spPr bwMode="auto">
            <a:xfrm>
              <a:off x="4656" y="3216"/>
              <a:ext cx="96" cy="96"/>
            </a:xfrm>
            <a:prstGeom prst="ellipse">
              <a:avLst/>
            </a:prstGeom>
            <a:solidFill>
              <a:srgbClr val="333333"/>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80" name="Oval 29"/>
            <p:cNvSpPr>
              <a:spLocks noChangeArrowheads="1"/>
            </p:cNvSpPr>
            <p:nvPr/>
          </p:nvSpPr>
          <p:spPr bwMode="auto">
            <a:xfrm>
              <a:off x="4656" y="3336"/>
              <a:ext cx="96" cy="96"/>
            </a:xfrm>
            <a:prstGeom prst="ellipse">
              <a:avLst/>
            </a:prstGeom>
            <a:solidFill>
              <a:srgbClr val="B2B2B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7481" name="Oval 30"/>
            <p:cNvSpPr>
              <a:spLocks noChangeArrowheads="1"/>
            </p:cNvSpPr>
            <p:nvPr/>
          </p:nvSpPr>
          <p:spPr bwMode="auto">
            <a:xfrm>
              <a:off x="4656" y="3456"/>
              <a:ext cx="96" cy="96"/>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grpSp>
      <p:sp>
        <p:nvSpPr>
          <p:cNvPr id="17415" name="Rectangle 31"/>
          <p:cNvSpPr>
            <a:spLocks noChangeArrowheads="1"/>
          </p:cNvSpPr>
          <p:nvPr/>
        </p:nvSpPr>
        <p:spPr bwMode="auto">
          <a:xfrm>
            <a:off x="6500715" y="1888853"/>
            <a:ext cx="914400" cy="1630362"/>
          </a:xfrm>
          <a:prstGeom prst="rect">
            <a:avLst/>
          </a:prstGeom>
          <a:solidFill>
            <a:srgbClr val="FF99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9933"/>
            </a:extrusionClr>
          </a:sp3d>
        </p:spPr>
        <p:txBody>
          <a:bodyPr wrap="none" anchor="ctr">
            <a:flatTx/>
          </a:bodyPr>
          <a:lstStyle/>
          <a:p>
            <a:pPr algn="ctr"/>
            <a:r>
              <a:rPr lang="en-US" sz="3600" i="1">
                <a:solidFill>
                  <a:srgbClr val="000000"/>
                </a:solidFill>
                <a:latin typeface="Calibri" panose="020F0502020204030204" pitchFamily="34" charset="0"/>
              </a:rPr>
              <a:t>f(x)</a:t>
            </a:r>
          </a:p>
        </p:txBody>
      </p:sp>
      <p:grpSp>
        <p:nvGrpSpPr>
          <p:cNvPr id="17416" name="Group 32"/>
          <p:cNvGrpSpPr>
            <a:grpSpLocks/>
          </p:cNvGrpSpPr>
          <p:nvPr/>
        </p:nvGrpSpPr>
        <p:grpSpPr bwMode="auto">
          <a:xfrm>
            <a:off x="7497665" y="2055540"/>
            <a:ext cx="214313" cy="1320800"/>
            <a:chOff x="5533" y="1087"/>
            <a:chExt cx="810" cy="832"/>
          </a:xfrm>
        </p:grpSpPr>
        <p:sp>
          <p:nvSpPr>
            <p:cNvPr id="17466" name="Line 33"/>
            <p:cNvSpPr>
              <a:spLocks noChangeShapeType="1"/>
            </p:cNvSpPr>
            <p:nvPr/>
          </p:nvSpPr>
          <p:spPr bwMode="auto">
            <a:xfrm>
              <a:off x="5533" y="1087"/>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67" name="Line 34"/>
            <p:cNvSpPr>
              <a:spLocks noChangeShapeType="1"/>
            </p:cNvSpPr>
            <p:nvPr/>
          </p:nvSpPr>
          <p:spPr bwMode="auto">
            <a:xfrm>
              <a:off x="5533" y="1215"/>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68" name="Line 35"/>
            <p:cNvSpPr>
              <a:spLocks noChangeShapeType="1"/>
            </p:cNvSpPr>
            <p:nvPr/>
          </p:nvSpPr>
          <p:spPr bwMode="auto">
            <a:xfrm>
              <a:off x="5533" y="1327"/>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69" name="Line 36"/>
            <p:cNvSpPr>
              <a:spLocks noChangeShapeType="1"/>
            </p:cNvSpPr>
            <p:nvPr/>
          </p:nvSpPr>
          <p:spPr bwMode="auto">
            <a:xfrm>
              <a:off x="5533" y="1455"/>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70" name="Line 37"/>
            <p:cNvSpPr>
              <a:spLocks noChangeShapeType="1"/>
            </p:cNvSpPr>
            <p:nvPr/>
          </p:nvSpPr>
          <p:spPr bwMode="auto">
            <a:xfrm>
              <a:off x="5533" y="1567"/>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71" name="Line 38"/>
            <p:cNvSpPr>
              <a:spLocks noChangeShapeType="1"/>
            </p:cNvSpPr>
            <p:nvPr/>
          </p:nvSpPr>
          <p:spPr bwMode="auto">
            <a:xfrm>
              <a:off x="5533" y="1687"/>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72" name="Line 39"/>
            <p:cNvSpPr>
              <a:spLocks noChangeShapeType="1"/>
            </p:cNvSpPr>
            <p:nvPr/>
          </p:nvSpPr>
          <p:spPr bwMode="auto">
            <a:xfrm>
              <a:off x="5533" y="1807"/>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sp>
          <p:nvSpPr>
            <p:cNvPr id="17473" name="Line 40"/>
            <p:cNvSpPr>
              <a:spLocks noChangeShapeType="1"/>
            </p:cNvSpPr>
            <p:nvPr/>
          </p:nvSpPr>
          <p:spPr bwMode="auto">
            <a:xfrm>
              <a:off x="5533" y="1919"/>
              <a:ext cx="810" cy="0"/>
            </a:xfrm>
            <a:prstGeom prst="line">
              <a:avLst/>
            </a:prstGeom>
            <a:noFill/>
            <a:ln w="9525">
              <a:solidFill>
                <a:schemeClr val="tx1"/>
              </a:solidFill>
              <a:round/>
              <a:headEnd/>
              <a:tailEnd type="triangle" w="med" len="med"/>
            </a:ln>
          </p:spPr>
          <p:txBody>
            <a:bodyPr wrap="none"/>
            <a:lstStyle/>
            <a:p>
              <a:endParaRPr lang="en-US">
                <a:solidFill>
                  <a:srgbClr val="000000"/>
                </a:solidFill>
                <a:latin typeface="Calibri" panose="020F0502020204030204" pitchFamily="34" charset="0"/>
              </a:endParaRPr>
            </a:p>
          </p:txBody>
        </p:sp>
      </p:grpSp>
      <p:grpSp>
        <p:nvGrpSpPr>
          <p:cNvPr id="6" name="Group 41"/>
          <p:cNvGrpSpPr>
            <a:grpSpLocks/>
          </p:cNvGrpSpPr>
          <p:nvPr/>
        </p:nvGrpSpPr>
        <p:grpSpPr bwMode="auto">
          <a:xfrm>
            <a:off x="990600" y="4182693"/>
            <a:ext cx="7804150" cy="2557462"/>
            <a:chOff x="624" y="2567"/>
            <a:chExt cx="4916" cy="1611"/>
          </a:xfrm>
        </p:grpSpPr>
        <p:sp>
          <p:nvSpPr>
            <p:cNvPr id="17418" name="Rectangle 42"/>
            <p:cNvSpPr>
              <a:spLocks noChangeArrowheads="1"/>
            </p:cNvSpPr>
            <p:nvPr/>
          </p:nvSpPr>
          <p:spPr bwMode="auto">
            <a:xfrm>
              <a:off x="624" y="2567"/>
              <a:ext cx="4369" cy="601"/>
            </a:xfrm>
            <a:prstGeom prst="rect">
              <a:avLst/>
            </a:prstGeom>
            <a:noFill/>
            <a:ln w="9525">
              <a:noFill/>
              <a:miter lim="800000"/>
              <a:headEnd/>
              <a:tailEnd/>
            </a:ln>
          </p:spPr>
          <p:txBody>
            <a:bodyPr>
              <a:spAutoFit/>
            </a:bodyPr>
            <a:lstStyle/>
            <a:p>
              <a:r>
                <a:rPr lang="en-US" sz="2800" b="1">
                  <a:solidFill>
                    <a:srgbClr val="FF0000"/>
                  </a:solidFill>
                  <a:latin typeface="Calibri" panose="020F0502020204030204" pitchFamily="34" charset="0"/>
                  <a:sym typeface="Symbol" pitchFamily="18" charset="2"/>
                </a:rPr>
                <a:t>…BAD NEWS…</a:t>
              </a:r>
            </a:p>
            <a:p>
              <a:r>
                <a:rPr lang="en-US" sz="2800">
                  <a:solidFill>
                    <a:srgbClr val="000000"/>
                  </a:solidFill>
                  <a:latin typeface="Calibri" panose="020F0502020204030204" pitchFamily="34" charset="0"/>
                  <a:sym typeface="Symbol" pitchFamily="18" charset="2"/>
                </a:rPr>
                <a:t>Measurement gives random result</a:t>
              </a:r>
            </a:p>
          </p:txBody>
        </p:sp>
        <p:sp>
          <p:nvSpPr>
            <p:cNvPr id="17419" name="Rectangle 43"/>
            <p:cNvSpPr>
              <a:spLocks noChangeArrowheads="1"/>
            </p:cNvSpPr>
            <p:nvPr/>
          </p:nvSpPr>
          <p:spPr bwMode="auto">
            <a:xfrm>
              <a:off x="1164" y="3450"/>
              <a:ext cx="1178" cy="252"/>
            </a:xfrm>
            <a:prstGeom prst="rect">
              <a:avLst/>
            </a:prstGeom>
            <a:noFill/>
            <a:ln w="9525">
              <a:noFill/>
              <a:miter lim="800000"/>
              <a:headEnd/>
              <a:tailEnd/>
            </a:ln>
          </p:spPr>
          <p:txBody>
            <a:bodyPr wrap="none">
              <a:spAutoFit/>
            </a:bodyPr>
            <a:lstStyle/>
            <a:p>
              <a:pPr defTabSz="515938"/>
              <a:r>
                <a:rPr lang="en-US">
                  <a:solidFill>
                    <a:srgbClr val="3333CC"/>
                  </a:solidFill>
                  <a:latin typeface="Times New Roman"/>
                  <a:sym typeface="Symbol" pitchFamily="18" charset="2"/>
                </a:rPr>
                <a:t>e.g.,  </a:t>
              </a:r>
              <a:r>
                <a:rPr lang="en-US" baseline="-25000">
                  <a:solidFill>
                    <a:srgbClr val="3333CC"/>
                  </a:solidFill>
                  <a:latin typeface="Times New Roman"/>
                  <a:sym typeface="Symbol" pitchFamily="18" charset="2"/>
                </a:rPr>
                <a:t>  </a:t>
              </a:r>
              <a:r>
                <a:rPr lang="en-US">
                  <a:solidFill>
                    <a:srgbClr val="FF0000"/>
                  </a:solidFill>
                  <a:latin typeface="Times New Roman"/>
                  <a:sym typeface="Symbol" pitchFamily="18" charset="2"/>
                </a:rPr>
                <a:t>|101</a:t>
              </a:r>
              <a:endParaRPr lang="en-US" baseline="-25000">
                <a:solidFill>
                  <a:srgbClr val="FF0000"/>
                </a:solidFill>
                <a:latin typeface="Times New Roman"/>
                <a:sym typeface="Symbol" pitchFamily="18" charset="2"/>
              </a:endParaRPr>
            </a:p>
          </p:txBody>
        </p:sp>
        <p:sp>
          <p:nvSpPr>
            <p:cNvPr id="17420" name="Oval 44"/>
            <p:cNvSpPr>
              <a:spLocks noChangeArrowheads="1"/>
            </p:cNvSpPr>
            <p:nvPr/>
          </p:nvSpPr>
          <p:spPr bwMode="auto">
            <a:xfrm>
              <a:off x="5444" y="321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1" name="Oval 45"/>
            <p:cNvSpPr>
              <a:spLocks noChangeArrowheads="1"/>
            </p:cNvSpPr>
            <p:nvPr/>
          </p:nvSpPr>
          <p:spPr bwMode="auto">
            <a:xfrm>
              <a:off x="5444" y="333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2" name="Oval 46"/>
            <p:cNvSpPr>
              <a:spLocks noChangeArrowheads="1"/>
            </p:cNvSpPr>
            <p:nvPr/>
          </p:nvSpPr>
          <p:spPr bwMode="auto">
            <a:xfrm>
              <a:off x="5444" y="345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3" name="Oval 47"/>
            <p:cNvSpPr>
              <a:spLocks noChangeArrowheads="1"/>
            </p:cNvSpPr>
            <p:nvPr/>
          </p:nvSpPr>
          <p:spPr bwMode="auto">
            <a:xfrm>
              <a:off x="5444" y="357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4" name="Oval 48"/>
            <p:cNvSpPr>
              <a:spLocks noChangeArrowheads="1"/>
            </p:cNvSpPr>
            <p:nvPr/>
          </p:nvSpPr>
          <p:spPr bwMode="auto">
            <a:xfrm>
              <a:off x="5444" y="369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5" name="Oval 49"/>
            <p:cNvSpPr>
              <a:spLocks noChangeArrowheads="1"/>
            </p:cNvSpPr>
            <p:nvPr/>
          </p:nvSpPr>
          <p:spPr bwMode="auto">
            <a:xfrm>
              <a:off x="5444" y="3815"/>
              <a:ext cx="96" cy="96"/>
            </a:xfrm>
            <a:prstGeom prst="ellipse">
              <a:avLst/>
            </a:prstGeom>
            <a:solidFill>
              <a:schemeClr val="tx2"/>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6" name="Oval 50"/>
            <p:cNvSpPr>
              <a:spLocks noChangeArrowheads="1"/>
            </p:cNvSpPr>
            <p:nvPr/>
          </p:nvSpPr>
          <p:spPr bwMode="auto">
            <a:xfrm>
              <a:off x="5444" y="393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7" name="Oval 51"/>
            <p:cNvSpPr>
              <a:spLocks noChangeArrowheads="1"/>
            </p:cNvSpPr>
            <p:nvPr/>
          </p:nvSpPr>
          <p:spPr bwMode="auto">
            <a:xfrm>
              <a:off x="5444" y="4055"/>
              <a:ext cx="96" cy="96"/>
            </a:xfrm>
            <a:prstGeom prst="ellipse">
              <a:avLst/>
            </a:prstGeom>
            <a:solidFill>
              <a:srgbClr val="FFFFFF"/>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28" name="Line 52"/>
            <p:cNvSpPr>
              <a:spLocks noChangeShapeType="1"/>
            </p:cNvSpPr>
            <p:nvPr/>
          </p:nvSpPr>
          <p:spPr bwMode="auto">
            <a:xfrm>
              <a:off x="4964" y="3863"/>
              <a:ext cx="480" cy="0"/>
            </a:xfrm>
            <a:prstGeom prst="line">
              <a:avLst/>
            </a:prstGeom>
            <a:noFill/>
            <a:ln w="28575">
              <a:solidFill>
                <a:schemeClr val="hlink"/>
              </a:solidFill>
              <a:prstDash val="sysDot"/>
              <a:round/>
              <a:headEnd/>
              <a:tailEnd type="triangle" w="med" len="med"/>
            </a:ln>
          </p:spPr>
          <p:txBody>
            <a:bodyPr/>
            <a:lstStyle/>
            <a:p>
              <a:endParaRPr lang="en-US" sz="2800">
                <a:solidFill>
                  <a:srgbClr val="000000"/>
                </a:solidFill>
                <a:latin typeface="Calibri" panose="020F0502020204030204" pitchFamily="34" charset="0"/>
              </a:endParaRPr>
            </a:p>
          </p:txBody>
        </p:sp>
        <p:grpSp>
          <p:nvGrpSpPr>
            <p:cNvPr id="17429" name="Group 53"/>
            <p:cNvGrpSpPr>
              <a:grpSpLocks/>
            </p:cNvGrpSpPr>
            <p:nvPr/>
          </p:nvGrpSpPr>
          <p:grpSpPr bwMode="auto">
            <a:xfrm>
              <a:off x="3899" y="3214"/>
              <a:ext cx="96" cy="936"/>
              <a:chOff x="4656" y="2616"/>
              <a:chExt cx="96" cy="936"/>
            </a:xfrm>
          </p:grpSpPr>
          <p:sp>
            <p:nvSpPr>
              <p:cNvPr id="17458" name="Oval 54"/>
              <p:cNvSpPr>
                <a:spLocks noChangeArrowheads="1"/>
              </p:cNvSpPr>
              <p:nvPr/>
            </p:nvSpPr>
            <p:spPr bwMode="auto">
              <a:xfrm>
                <a:off x="4656" y="2616"/>
                <a:ext cx="96" cy="96"/>
              </a:xfrm>
              <a:prstGeom prst="ellipse">
                <a:avLst/>
              </a:prstGeom>
              <a:solidFill>
                <a:srgbClr val="4D4D4D"/>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59" name="Oval 55"/>
              <p:cNvSpPr>
                <a:spLocks noChangeArrowheads="1"/>
              </p:cNvSpPr>
              <p:nvPr/>
            </p:nvSpPr>
            <p:spPr bwMode="auto">
              <a:xfrm>
                <a:off x="4656" y="2736"/>
                <a:ext cx="96" cy="96"/>
              </a:xfrm>
              <a:prstGeom prst="ellipse">
                <a:avLst/>
              </a:prstGeom>
              <a:solidFill>
                <a:srgbClr val="777777"/>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0" name="Oval 56"/>
              <p:cNvSpPr>
                <a:spLocks noChangeArrowheads="1"/>
              </p:cNvSpPr>
              <p:nvPr/>
            </p:nvSpPr>
            <p:spPr bwMode="auto">
              <a:xfrm>
                <a:off x="4656" y="2856"/>
                <a:ext cx="96" cy="96"/>
              </a:xfrm>
              <a:prstGeom prst="ellipse">
                <a:avLst/>
              </a:prstGeom>
              <a:solidFill>
                <a:srgbClr val="292929"/>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1" name="Oval 57"/>
              <p:cNvSpPr>
                <a:spLocks noChangeArrowheads="1"/>
              </p:cNvSpPr>
              <p:nvPr/>
            </p:nvSpPr>
            <p:spPr bwMode="auto">
              <a:xfrm>
                <a:off x="4656" y="2976"/>
                <a:ext cx="96" cy="96"/>
              </a:xfrm>
              <a:prstGeom prst="ellipse">
                <a:avLst/>
              </a:prstGeom>
              <a:solidFill>
                <a:srgbClr val="C0C0C0"/>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2" name="Oval 58"/>
              <p:cNvSpPr>
                <a:spLocks noChangeArrowheads="1"/>
              </p:cNvSpPr>
              <p:nvPr/>
            </p:nvSpPr>
            <p:spPr bwMode="auto">
              <a:xfrm>
                <a:off x="4656" y="3096"/>
                <a:ext cx="96" cy="96"/>
              </a:xfrm>
              <a:prstGeom prst="ellipse">
                <a:avLst/>
              </a:prstGeom>
              <a:solidFill>
                <a:srgbClr val="969696"/>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3" name="Oval 59"/>
              <p:cNvSpPr>
                <a:spLocks noChangeArrowheads="1"/>
              </p:cNvSpPr>
              <p:nvPr/>
            </p:nvSpPr>
            <p:spPr bwMode="auto">
              <a:xfrm>
                <a:off x="4656" y="3216"/>
                <a:ext cx="96" cy="96"/>
              </a:xfrm>
              <a:prstGeom prst="ellipse">
                <a:avLst/>
              </a:prstGeom>
              <a:solidFill>
                <a:srgbClr val="333333"/>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4" name="Oval 60"/>
              <p:cNvSpPr>
                <a:spLocks noChangeArrowheads="1"/>
              </p:cNvSpPr>
              <p:nvPr/>
            </p:nvSpPr>
            <p:spPr bwMode="auto">
              <a:xfrm>
                <a:off x="4656" y="3336"/>
                <a:ext cx="96" cy="96"/>
              </a:xfrm>
              <a:prstGeom prst="ellipse">
                <a:avLst/>
              </a:prstGeom>
              <a:solidFill>
                <a:srgbClr val="B2B2B2"/>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65" name="Oval 61"/>
              <p:cNvSpPr>
                <a:spLocks noChangeArrowheads="1"/>
              </p:cNvSpPr>
              <p:nvPr/>
            </p:nvSpPr>
            <p:spPr bwMode="auto">
              <a:xfrm>
                <a:off x="4656" y="3456"/>
                <a:ext cx="96" cy="96"/>
              </a:xfrm>
              <a:prstGeom prst="ellipse">
                <a:avLst/>
              </a:prstGeom>
              <a:solidFill>
                <a:schemeClr val="tx2"/>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grpSp>
        <p:grpSp>
          <p:nvGrpSpPr>
            <p:cNvPr id="17430" name="Group 62"/>
            <p:cNvGrpSpPr>
              <a:grpSpLocks/>
            </p:cNvGrpSpPr>
            <p:nvPr/>
          </p:nvGrpSpPr>
          <p:grpSpPr bwMode="auto">
            <a:xfrm>
              <a:off x="3997" y="3261"/>
              <a:ext cx="403" cy="832"/>
              <a:chOff x="4070" y="1153"/>
              <a:chExt cx="810" cy="832"/>
            </a:xfrm>
          </p:grpSpPr>
          <p:sp>
            <p:nvSpPr>
              <p:cNvPr id="17450" name="Line 63"/>
              <p:cNvSpPr>
                <a:spLocks noChangeShapeType="1"/>
              </p:cNvSpPr>
              <p:nvPr/>
            </p:nvSpPr>
            <p:spPr bwMode="auto">
              <a:xfrm>
                <a:off x="4070" y="1153"/>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1" name="Line 64"/>
              <p:cNvSpPr>
                <a:spLocks noChangeShapeType="1"/>
              </p:cNvSpPr>
              <p:nvPr/>
            </p:nvSpPr>
            <p:spPr bwMode="auto">
              <a:xfrm>
                <a:off x="4070" y="1281"/>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2" name="Line 65"/>
              <p:cNvSpPr>
                <a:spLocks noChangeShapeType="1"/>
              </p:cNvSpPr>
              <p:nvPr/>
            </p:nvSpPr>
            <p:spPr bwMode="auto">
              <a:xfrm>
                <a:off x="4070" y="1393"/>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3" name="Line 66"/>
              <p:cNvSpPr>
                <a:spLocks noChangeShapeType="1"/>
              </p:cNvSpPr>
              <p:nvPr/>
            </p:nvSpPr>
            <p:spPr bwMode="auto">
              <a:xfrm>
                <a:off x="4070" y="1521"/>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4" name="Line 67"/>
              <p:cNvSpPr>
                <a:spLocks noChangeShapeType="1"/>
              </p:cNvSpPr>
              <p:nvPr/>
            </p:nvSpPr>
            <p:spPr bwMode="auto">
              <a:xfrm>
                <a:off x="4070" y="1633"/>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5" name="Line 68"/>
              <p:cNvSpPr>
                <a:spLocks noChangeShapeType="1"/>
              </p:cNvSpPr>
              <p:nvPr/>
            </p:nvSpPr>
            <p:spPr bwMode="auto">
              <a:xfrm>
                <a:off x="4070" y="1753"/>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6" name="Line 69"/>
              <p:cNvSpPr>
                <a:spLocks noChangeShapeType="1"/>
              </p:cNvSpPr>
              <p:nvPr/>
            </p:nvSpPr>
            <p:spPr bwMode="auto">
              <a:xfrm>
                <a:off x="4070" y="1873"/>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57" name="Line 70"/>
              <p:cNvSpPr>
                <a:spLocks noChangeShapeType="1"/>
              </p:cNvSpPr>
              <p:nvPr/>
            </p:nvSpPr>
            <p:spPr bwMode="auto">
              <a:xfrm>
                <a:off x="4070" y="1985"/>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grpSp>
        <p:grpSp>
          <p:nvGrpSpPr>
            <p:cNvPr id="17431" name="Group 71"/>
            <p:cNvGrpSpPr>
              <a:grpSpLocks/>
            </p:cNvGrpSpPr>
            <p:nvPr/>
          </p:nvGrpSpPr>
          <p:grpSpPr bwMode="auto">
            <a:xfrm>
              <a:off x="4859" y="3214"/>
              <a:ext cx="96" cy="936"/>
              <a:chOff x="4656" y="2616"/>
              <a:chExt cx="96" cy="936"/>
            </a:xfrm>
          </p:grpSpPr>
          <p:sp>
            <p:nvSpPr>
              <p:cNvPr id="17442" name="Oval 72"/>
              <p:cNvSpPr>
                <a:spLocks noChangeArrowheads="1"/>
              </p:cNvSpPr>
              <p:nvPr/>
            </p:nvSpPr>
            <p:spPr bwMode="auto">
              <a:xfrm>
                <a:off x="4656" y="2616"/>
                <a:ext cx="96" cy="96"/>
              </a:xfrm>
              <a:prstGeom prst="ellipse">
                <a:avLst/>
              </a:prstGeom>
              <a:solidFill>
                <a:srgbClr val="4D4D4D"/>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3" name="Oval 73"/>
              <p:cNvSpPr>
                <a:spLocks noChangeArrowheads="1"/>
              </p:cNvSpPr>
              <p:nvPr/>
            </p:nvSpPr>
            <p:spPr bwMode="auto">
              <a:xfrm>
                <a:off x="4656" y="2736"/>
                <a:ext cx="96" cy="96"/>
              </a:xfrm>
              <a:prstGeom prst="ellipse">
                <a:avLst/>
              </a:prstGeom>
              <a:solidFill>
                <a:srgbClr val="777777"/>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4" name="Oval 74"/>
              <p:cNvSpPr>
                <a:spLocks noChangeArrowheads="1"/>
              </p:cNvSpPr>
              <p:nvPr/>
            </p:nvSpPr>
            <p:spPr bwMode="auto">
              <a:xfrm>
                <a:off x="4656" y="2856"/>
                <a:ext cx="96" cy="96"/>
              </a:xfrm>
              <a:prstGeom prst="ellipse">
                <a:avLst/>
              </a:prstGeom>
              <a:solidFill>
                <a:srgbClr val="292929"/>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5" name="Oval 75"/>
              <p:cNvSpPr>
                <a:spLocks noChangeArrowheads="1"/>
              </p:cNvSpPr>
              <p:nvPr/>
            </p:nvSpPr>
            <p:spPr bwMode="auto">
              <a:xfrm>
                <a:off x="4656" y="2976"/>
                <a:ext cx="96" cy="96"/>
              </a:xfrm>
              <a:prstGeom prst="ellipse">
                <a:avLst/>
              </a:prstGeom>
              <a:solidFill>
                <a:srgbClr val="C0C0C0"/>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6" name="Oval 76"/>
              <p:cNvSpPr>
                <a:spLocks noChangeArrowheads="1"/>
              </p:cNvSpPr>
              <p:nvPr/>
            </p:nvSpPr>
            <p:spPr bwMode="auto">
              <a:xfrm>
                <a:off x="4656" y="3096"/>
                <a:ext cx="96" cy="96"/>
              </a:xfrm>
              <a:prstGeom prst="ellipse">
                <a:avLst/>
              </a:prstGeom>
              <a:solidFill>
                <a:srgbClr val="969696"/>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7" name="Oval 77"/>
              <p:cNvSpPr>
                <a:spLocks noChangeArrowheads="1"/>
              </p:cNvSpPr>
              <p:nvPr/>
            </p:nvSpPr>
            <p:spPr bwMode="auto">
              <a:xfrm>
                <a:off x="4656" y="3216"/>
                <a:ext cx="96" cy="96"/>
              </a:xfrm>
              <a:prstGeom prst="ellipse">
                <a:avLst/>
              </a:prstGeom>
              <a:solidFill>
                <a:srgbClr val="333333"/>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8" name="Oval 78"/>
              <p:cNvSpPr>
                <a:spLocks noChangeArrowheads="1"/>
              </p:cNvSpPr>
              <p:nvPr/>
            </p:nvSpPr>
            <p:spPr bwMode="auto">
              <a:xfrm>
                <a:off x="4656" y="3336"/>
                <a:ext cx="96" cy="96"/>
              </a:xfrm>
              <a:prstGeom prst="ellipse">
                <a:avLst/>
              </a:prstGeom>
              <a:solidFill>
                <a:srgbClr val="B2B2B2"/>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sp>
            <p:nvSpPr>
              <p:cNvPr id="17449" name="Oval 79"/>
              <p:cNvSpPr>
                <a:spLocks noChangeArrowheads="1"/>
              </p:cNvSpPr>
              <p:nvPr/>
            </p:nvSpPr>
            <p:spPr bwMode="auto">
              <a:xfrm>
                <a:off x="4656" y="3456"/>
                <a:ext cx="96" cy="96"/>
              </a:xfrm>
              <a:prstGeom prst="ellipse">
                <a:avLst/>
              </a:prstGeom>
              <a:solidFill>
                <a:schemeClr val="tx2"/>
              </a:solidFill>
              <a:ln w="9525">
                <a:solidFill>
                  <a:schemeClr val="tx2"/>
                </a:solidFill>
                <a:round/>
                <a:headEnd/>
                <a:tailEnd/>
              </a:ln>
            </p:spPr>
            <p:txBody>
              <a:bodyPr wrap="none" anchor="ctr"/>
              <a:lstStyle/>
              <a:p>
                <a:pPr algn="ctr"/>
                <a:endParaRPr lang="en-US" sz="2800">
                  <a:solidFill>
                    <a:srgbClr val="000000"/>
                  </a:solidFill>
                  <a:latin typeface="Calibri" panose="020F0502020204030204" pitchFamily="34" charset="0"/>
                </a:endParaRPr>
              </a:p>
            </p:txBody>
          </p:sp>
        </p:grpSp>
        <p:sp>
          <p:nvSpPr>
            <p:cNvPr id="17432" name="Rectangle 80"/>
            <p:cNvSpPr>
              <a:spLocks noChangeArrowheads="1"/>
            </p:cNvSpPr>
            <p:nvPr/>
          </p:nvSpPr>
          <p:spPr bwMode="auto">
            <a:xfrm>
              <a:off x="4101" y="3151"/>
              <a:ext cx="576" cy="1027"/>
            </a:xfrm>
            <a:prstGeom prst="rect">
              <a:avLst/>
            </a:prstGeom>
            <a:solidFill>
              <a:srgbClr val="FF99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9933"/>
              </a:extrusionClr>
            </a:sp3d>
          </p:spPr>
          <p:txBody>
            <a:bodyPr wrap="none" anchor="ctr">
              <a:flatTx/>
            </a:bodyPr>
            <a:lstStyle/>
            <a:p>
              <a:pPr algn="ctr"/>
              <a:r>
                <a:rPr lang="en-US" sz="3600" i="1">
                  <a:solidFill>
                    <a:srgbClr val="000000"/>
                  </a:solidFill>
                  <a:latin typeface="Calibri" panose="020F0502020204030204" pitchFamily="34" charset="0"/>
                </a:rPr>
                <a:t>f(x)</a:t>
              </a:r>
            </a:p>
          </p:txBody>
        </p:sp>
        <p:grpSp>
          <p:nvGrpSpPr>
            <p:cNvPr id="17433" name="Group 81"/>
            <p:cNvGrpSpPr>
              <a:grpSpLocks/>
            </p:cNvGrpSpPr>
            <p:nvPr/>
          </p:nvGrpSpPr>
          <p:grpSpPr bwMode="auto">
            <a:xfrm>
              <a:off x="4729" y="3256"/>
              <a:ext cx="135" cy="832"/>
              <a:chOff x="5533" y="1087"/>
              <a:chExt cx="810" cy="832"/>
            </a:xfrm>
          </p:grpSpPr>
          <p:sp>
            <p:nvSpPr>
              <p:cNvPr id="17434" name="Line 82"/>
              <p:cNvSpPr>
                <a:spLocks noChangeShapeType="1"/>
              </p:cNvSpPr>
              <p:nvPr/>
            </p:nvSpPr>
            <p:spPr bwMode="auto">
              <a:xfrm>
                <a:off x="5533" y="1087"/>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35" name="Line 83"/>
              <p:cNvSpPr>
                <a:spLocks noChangeShapeType="1"/>
              </p:cNvSpPr>
              <p:nvPr/>
            </p:nvSpPr>
            <p:spPr bwMode="auto">
              <a:xfrm>
                <a:off x="5533" y="1215"/>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36" name="Line 84"/>
              <p:cNvSpPr>
                <a:spLocks noChangeShapeType="1"/>
              </p:cNvSpPr>
              <p:nvPr/>
            </p:nvSpPr>
            <p:spPr bwMode="auto">
              <a:xfrm>
                <a:off x="5533" y="1327"/>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37" name="Line 85"/>
              <p:cNvSpPr>
                <a:spLocks noChangeShapeType="1"/>
              </p:cNvSpPr>
              <p:nvPr/>
            </p:nvSpPr>
            <p:spPr bwMode="auto">
              <a:xfrm>
                <a:off x="5533" y="1455"/>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38" name="Line 86"/>
              <p:cNvSpPr>
                <a:spLocks noChangeShapeType="1"/>
              </p:cNvSpPr>
              <p:nvPr/>
            </p:nvSpPr>
            <p:spPr bwMode="auto">
              <a:xfrm>
                <a:off x="5533" y="1567"/>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39" name="Line 87"/>
              <p:cNvSpPr>
                <a:spLocks noChangeShapeType="1"/>
              </p:cNvSpPr>
              <p:nvPr/>
            </p:nvSpPr>
            <p:spPr bwMode="auto">
              <a:xfrm>
                <a:off x="5533" y="1687"/>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40" name="Line 88"/>
              <p:cNvSpPr>
                <a:spLocks noChangeShapeType="1"/>
              </p:cNvSpPr>
              <p:nvPr/>
            </p:nvSpPr>
            <p:spPr bwMode="auto">
              <a:xfrm>
                <a:off x="5533" y="1807"/>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sp>
            <p:nvSpPr>
              <p:cNvPr id="17441" name="Line 89"/>
              <p:cNvSpPr>
                <a:spLocks noChangeShapeType="1"/>
              </p:cNvSpPr>
              <p:nvPr/>
            </p:nvSpPr>
            <p:spPr bwMode="auto">
              <a:xfrm>
                <a:off x="5533" y="1919"/>
                <a:ext cx="810" cy="0"/>
              </a:xfrm>
              <a:prstGeom prst="line">
                <a:avLst/>
              </a:prstGeom>
              <a:noFill/>
              <a:ln w="9525">
                <a:solidFill>
                  <a:schemeClr val="tx1"/>
                </a:solidFill>
                <a:round/>
                <a:headEnd/>
                <a:tailEnd type="triangle" w="med" len="med"/>
              </a:ln>
            </p:spPr>
            <p:txBody>
              <a:bodyPr wrap="none"/>
              <a:lstStyle/>
              <a:p>
                <a:endParaRPr lang="en-US" sz="2800">
                  <a:solidFill>
                    <a:srgbClr val="000000"/>
                  </a:solidFill>
                  <a:latin typeface="Calibri" panose="020F0502020204030204" pitchFamily="34" charset="0"/>
                </a:endParaRPr>
              </a:p>
            </p:txBody>
          </p:sp>
        </p:grpSp>
      </p:grpSp>
      <p:sp>
        <p:nvSpPr>
          <p:cNvPr id="2" name="TextBox 1"/>
          <p:cNvSpPr txBox="1"/>
          <p:nvPr/>
        </p:nvSpPr>
        <p:spPr>
          <a:xfrm>
            <a:off x="1883576" y="3169955"/>
            <a:ext cx="3668697" cy="707886"/>
          </a:xfrm>
          <a:prstGeom prst="rect">
            <a:avLst/>
          </a:prstGeom>
          <a:solidFill>
            <a:srgbClr val="FFFF00"/>
          </a:solidFill>
        </p:spPr>
        <p:txBody>
          <a:bodyPr wrap="none" rtlCol="0">
            <a:spAutoFit/>
          </a:bodyPr>
          <a:lstStyle/>
          <a:p>
            <a:pPr defTabSz="515938"/>
            <a:r>
              <a:rPr lang="en-US" b="1" smtClean="0">
                <a:solidFill>
                  <a:srgbClr val="00CC99">
                    <a:lumMod val="75000"/>
                  </a:srgbClr>
                </a:solidFill>
                <a:latin typeface="Calibri" panose="020F0502020204030204" pitchFamily="34" charset="0"/>
                <a:sym typeface="Symbol" pitchFamily="18" charset="2"/>
              </a:rPr>
              <a:t>N=300 qubits: more information </a:t>
            </a:r>
          </a:p>
          <a:p>
            <a:pPr defTabSz="515938"/>
            <a:r>
              <a:rPr lang="en-US" b="1" smtClean="0">
                <a:solidFill>
                  <a:srgbClr val="00CC99">
                    <a:lumMod val="75000"/>
                  </a:srgbClr>
                </a:solidFill>
                <a:latin typeface="Calibri" panose="020F0502020204030204" pitchFamily="34" charset="0"/>
                <a:sym typeface="Symbol" pitchFamily="18" charset="2"/>
              </a:rPr>
              <a:t>than particles in the universe!</a:t>
            </a:r>
            <a:endParaRPr lang="en-US" b="1">
              <a:solidFill>
                <a:srgbClr val="00CC99">
                  <a:lumMod val="75000"/>
                </a:srgbClr>
              </a:solidFill>
              <a:latin typeface="Calibri" panose="020F0502020204030204" pitchFamily="34" charset="0"/>
              <a:sym typeface="Symbol" pitchFamily="18" charset="2"/>
            </a:endParaRPr>
          </a:p>
        </p:txBody>
      </p:sp>
    </p:spTree>
    <p:extLst>
      <p:ext uri="{BB962C8B-B14F-4D97-AF65-F5344CB8AC3E}">
        <p14:creationId xmlns:p14="http://schemas.microsoft.com/office/powerpoint/2010/main" val="10103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3534" y="3657600"/>
            <a:ext cx="2677784" cy="400110"/>
          </a:xfrm>
          <a:prstGeom prst="rect">
            <a:avLst/>
          </a:prstGeom>
          <a:noFill/>
        </p:spPr>
        <p:txBody>
          <a:bodyPr wrap="none" rtlCol="0">
            <a:spAutoFit/>
          </a:bodyPr>
          <a:lstStyle/>
          <a:p>
            <a:r>
              <a:rPr lang="en-US" sz="2000" dirty="0">
                <a:solidFill>
                  <a:prstClr val="white"/>
                </a:solidFill>
                <a:latin typeface="+mj-lt"/>
              </a:rPr>
              <a:t>AFM ground state order</a:t>
            </a:r>
          </a:p>
        </p:txBody>
      </p:sp>
      <p:sp>
        <p:nvSpPr>
          <p:cNvPr id="26" name="TextBox 25"/>
          <p:cNvSpPr txBox="1"/>
          <p:nvPr/>
        </p:nvSpPr>
        <p:spPr>
          <a:xfrm>
            <a:off x="7303379" y="3674515"/>
            <a:ext cx="1336007" cy="400110"/>
          </a:xfrm>
          <a:prstGeom prst="rect">
            <a:avLst/>
          </a:prstGeom>
          <a:noFill/>
        </p:spPr>
        <p:txBody>
          <a:bodyPr wrap="none" rtlCol="0">
            <a:spAutoFit/>
          </a:bodyPr>
          <a:lstStyle/>
          <a:p>
            <a:r>
              <a:rPr lang="en-US" sz="2000" smtClean="0">
                <a:solidFill>
                  <a:srgbClr val="FFFFFF"/>
                </a:solidFill>
                <a:latin typeface="+mj-lt"/>
              </a:rPr>
              <a:t>222 events</a:t>
            </a:r>
            <a:endParaRPr lang="en-US" sz="2000" dirty="0">
              <a:solidFill>
                <a:srgbClr val="FFFFFF"/>
              </a:solidFill>
              <a:latin typeface="+mj-lt"/>
            </a:endParaRPr>
          </a:p>
        </p:txBody>
      </p:sp>
      <p:pic>
        <p:nvPicPr>
          <p:cNvPr id="28" name="Picture 27" descr="Ions on Fire1.jpg"/>
          <p:cNvPicPr>
            <a:picLocks noChangeAspect="1"/>
          </p:cNvPicPr>
          <p:nvPr/>
        </p:nvPicPr>
        <p:blipFill>
          <a:blip r:embed="rId3" cstate="print"/>
          <a:srcRect l="3028" t="50922" r="5963" b="27511"/>
          <a:stretch>
            <a:fillRect/>
          </a:stretch>
        </p:blipFill>
        <p:spPr>
          <a:xfrm>
            <a:off x="304800" y="4045826"/>
            <a:ext cx="8321879" cy="721453"/>
          </a:xfrm>
          <a:prstGeom prst="rect">
            <a:avLst/>
          </a:prstGeom>
        </p:spPr>
      </p:pic>
      <p:grpSp>
        <p:nvGrpSpPr>
          <p:cNvPr id="53" name="Group 52"/>
          <p:cNvGrpSpPr/>
          <p:nvPr/>
        </p:nvGrpSpPr>
        <p:grpSpPr>
          <a:xfrm>
            <a:off x="262449" y="4019040"/>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dirty="0" err="1">
                <a:solidFill>
                  <a:prstClr val="white"/>
                </a:solidFill>
                <a:effectLst>
                  <a:outerShdw blurRad="38100" dist="38100" dir="2700000" sx="1000" sy="1000" algn="tl">
                    <a:srgbClr val="000000"/>
                  </a:outerShdw>
                </a:effectLst>
                <a:latin typeface="+mj-lt"/>
                <a:ea typeface="굴림" pitchFamily="34" charset="-127"/>
              </a:rPr>
              <a:t>Antiferromagnetic</a:t>
            </a:r>
            <a:r>
              <a:rPr lang="en-US" altLang="ko-KR" sz="3200" dirty="0">
                <a:solidFill>
                  <a:prstClr val="white"/>
                </a:solidFill>
                <a:effectLst>
                  <a:outerShdw blurRad="38100" dist="38100" dir="2700000" sx="1000" sy="1000" algn="tl">
                    <a:srgbClr val="000000"/>
                  </a:outerShdw>
                </a:effectLst>
                <a:latin typeface="+mj-lt"/>
                <a:ea typeface="굴림" pitchFamily="34" charset="-127"/>
              </a:rPr>
              <a:t> </a:t>
            </a:r>
            <a:r>
              <a:rPr lang="en-US" altLang="ko-KR" sz="3200" dirty="0" err="1">
                <a:solidFill>
                  <a:prstClr val="white"/>
                </a:solidFill>
                <a:effectLst>
                  <a:outerShdw blurRad="38100" dist="38100" dir="2700000" sx="1000" sy="1000" algn="tl">
                    <a:srgbClr val="000000"/>
                  </a:outerShdw>
                </a:effectLst>
                <a:latin typeface="+mj-lt"/>
                <a:ea typeface="굴림" pitchFamily="34" charset="-127"/>
              </a:rPr>
              <a:t>Néel</a:t>
            </a:r>
            <a:r>
              <a:rPr lang="en-US" altLang="ko-KR" sz="3200" dirty="0">
                <a:solidFill>
                  <a:prstClr val="white"/>
                </a:solidFill>
                <a:effectLst>
                  <a:outerShdw blurRad="38100" dist="38100" dir="2700000" sx="1000" sy="1000" algn="tl">
                    <a:srgbClr val="000000"/>
                  </a:outerShdw>
                </a:effectLst>
                <a:latin typeface="+mj-lt"/>
                <a:ea typeface="굴림" pitchFamily="34" charset="-127"/>
              </a:rPr>
              <a:t> order of N=10 spins</a:t>
            </a:r>
            <a:endParaRPr lang="de-DE" altLang="ko-KR" sz="3200" dirty="0">
              <a:solidFill>
                <a:prstClr val="black"/>
              </a:solidFill>
              <a:effectLst>
                <a:outerShdw blurRad="38100" dist="38100" dir="2700000" sx="1000" sy="1000" algn="tl">
                  <a:srgbClr val="000000"/>
                </a:outerShdw>
              </a:effectLst>
              <a:latin typeface="+mj-lt"/>
              <a:ea typeface="굴림" pitchFamily="34" charset="-127"/>
            </a:endParaRPr>
          </a:p>
        </p:txBody>
      </p:sp>
      <p:sp>
        <p:nvSpPr>
          <p:cNvPr id="18" name="TextBox 17"/>
          <p:cNvSpPr txBox="1"/>
          <p:nvPr/>
        </p:nvSpPr>
        <p:spPr>
          <a:xfrm>
            <a:off x="0" y="6150114"/>
            <a:ext cx="6026727" cy="707886"/>
          </a:xfrm>
          <a:prstGeom prst="rect">
            <a:avLst/>
          </a:prstGeom>
          <a:noFill/>
        </p:spPr>
        <p:txBody>
          <a:bodyPr wrap="square" rtlCol="0">
            <a:spAutoFit/>
          </a:bodyPr>
          <a:lstStyle/>
          <a:p>
            <a:r>
              <a:rPr lang="en-US" sz="2000" dirty="0">
                <a:solidFill>
                  <a:prstClr val="white"/>
                </a:solidFill>
                <a:latin typeface="+mj-lt"/>
              </a:rPr>
              <a:t>                           441 events out of 2600  =  17</a:t>
            </a:r>
            <a:r>
              <a:rPr lang="en-US" sz="2000" b="1" dirty="0">
                <a:solidFill>
                  <a:prstClr val="white"/>
                </a:solidFill>
                <a:latin typeface="+mj-lt"/>
              </a:rPr>
              <a:t>%</a:t>
            </a:r>
            <a:r>
              <a:rPr lang="en-US" sz="2000" dirty="0">
                <a:solidFill>
                  <a:prstClr val="white"/>
                </a:solidFill>
                <a:latin typeface="+mj-lt"/>
              </a:rPr>
              <a:t> </a:t>
            </a:r>
          </a:p>
          <a:p>
            <a:r>
              <a:rPr lang="en-US" sz="2000" dirty="0" err="1">
                <a:solidFill>
                  <a:prstClr val="white"/>
                </a:solidFill>
                <a:latin typeface="+mj-lt"/>
              </a:rPr>
              <a:t>Prob</a:t>
            </a:r>
            <a:r>
              <a:rPr lang="en-US" sz="2000" dirty="0">
                <a:solidFill>
                  <a:prstClr val="white"/>
                </a:solidFill>
                <a:latin typeface="+mj-lt"/>
              </a:rPr>
              <a:t> of any state at random =2 x (1/2</a:t>
            </a:r>
            <a:r>
              <a:rPr lang="en-US" sz="2000" baseline="30000" dirty="0">
                <a:solidFill>
                  <a:prstClr val="white"/>
                </a:solidFill>
                <a:latin typeface="+mj-lt"/>
              </a:rPr>
              <a:t>10</a:t>
            </a:r>
            <a:r>
              <a:rPr lang="en-US" sz="2000" dirty="0">
                <a:solidFill>
                  <a:prstClr val="white"/>
                </a:solidFill>
                <a:latin typeface="+mj-lt"/>
              </a:rPr>
              <a:t>)  =  </a:t>
            </a:r>
            <a:r>
              <a:rPr lang="en-US" sz="2000" dirty="0" smtClean="0">
                <a:solidFill>
                  <a:prstClr val="white"/>
                </a:solidFill>
                <a:latin typeface="+mj-lt"/>
              </a:rPr>
              <a:t>0.2%</a:t>
            </a:r>
            <a:endParaRPr lang="en-US" sz="2000" dirty="0">
              <a:solidFill>
                <a:prstClr val="white"/>
              </a:solidFill>
              <a:latin typeface="+mj-lt"/>
            </a:endParaRPr>
          </a:p>
        </p:txBody>
      </p:sp>
      <p:sp>
        <p:nvSpPr>
          <p:cNvPr id="25" name="TextBox 24"/>
          <p:cNvSpPr txBox="1"/>
          <p:nvPr/>
        </p:nvSpPr>
        <p:spPr>
          <a:xfrm>
            <a:off x="7301345" y="4874607"/>
            <a:ext cx="1336007" cy="400110"/>
          </a:xfrm>
          <a:prstGeom prst="rect">
            <a:avLst/>
          </a:prstGeom>
          <a:noFill/>
        </p:spPr>
        <p:txBody>
          <a:bodyPr wrap="none" rtlCol="0">
            <a:spAutoFit/>
          </a:bodyPr>
          <a:lstStyle/>
          <a:p>
            <a:r>
              <a:rPr lang="en-US" sz="2000" dirty="0">
                <a:solidFill>
                  <a:srgbClr val="FFFFFF"/>
                </a:solidFill>
                <a:latin typeface="+mj-lt"/>
              </a:rPr>
              <a:t>219 events</a:t>
            </a:r>
          </a:p>
        </p:txBody>
      </p:sp>
      <p:pic>
        <p:nvPicPr>
          <p:cNvPr id="29" name="Picture 28" descr="Ions on Fire1.jpg"/>
          <p:cNvPicPr>
            <a:picLocks noChangeAspect="1"/>
          </p:cNvPicPr>
          <p:nvPr/>
        </p:nvPicPr>
        <p:blipFill>
          <a:blip r:embed="rId3" cstate="print"/>
          <a:srcRect l="3028" t="75257" r="6055" b="2010"/>
          <a:stretch>
            <a:fillRect/>
          </a:stretch>
        </p:blipFill>
        <p:spPr>
          <a:xfrm>
            <a:off x="304800" y="5220943"/>
            <a:ext cx="8313490" cy="760407"/>
          </a:xfrm>
          <a:prstGeom prst="rect">
            <a:avLst/>
          </a:prstGeom>
        </p:spPr>
      </p:pic>
      <p:grpSp>
        <p:nvGrpSpPr>
          <p:cNvPr id="64" name="Group 63"/>
          <p:cNvGrpSpPr/>
          <p:nvPr/>
        </p:nvGrpSpPr>
        <p:grpSpPr>
          <a:xfrm>
            <a:off x="270344" y="5205310"/>
            <a:ext cx="8309113" cy="747422"/>
            <a:chOff x="270344" y="1796995"/>
            <a:chExt cx="8309113" cy="747422"/>
          </a:xfrm>
        </p:grpSpPr>
        <p:sp>
          <p:nvSpPr>
            <p:cNvPr id="65" name="Rectangle 64"/>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6" name="Straight Connector 65"/>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249383" y="850909"/>
            <a:ext cx="8332555" cy="1130291"/>
            <a:chOff x="249383" y="2051456"/>
            <a:chExt cx="8332555" cy="1130291"/>
          </a:xfrm>
        </p:grpSpPr>
        <p:sp>
          <p:nvSpPr>
            <p:cNvPr id="77" name="TextBox 76"/>
            <p:cNvSpPr txBox="1"/>
            <p:nvPr/>
          </p:nvSpPr>
          <p:spPr>
            <a:xfrm>
              <a:off x="249383" y="2051456"/>
              <a:ext cx="1487971" cy="400110"/>
            </a:xfrm>
            <a:prstGeom prst="rect">
              <a:avLst/>
            </a:prstGeom>
            <a:noFill/>
          </p:spPr>
          <p:txBody>
            <a:bodyPr wrap="none" rtlCol="0">
              <a:spAutoFit/>
            </a:bodyPr>
            <a:lstStyle/>
            <a:p>
              <a:r>
                <a:rPr lang="en-US" sz="2000" dirty="0">
                  <a:solidFill>
                    <a:prstClr val="white"/>
                  </a:solidFill>
                  <a:latin typeface="+mj-lt"/>
                </a:rPr>
                <a:t>All in state </a:t>
              </a:r>
              <a:r>
                <a:rPr lang="en-US" sz="2000" dirty="0">
                  <a:solidFill>
                    <a:prstClr val="white"/>
                  </a:solidFill>
                  <a:latin typeface="+mj-lt"/>
                  <a:sym typeface="Symbol"/>
                </a:rPr>
                <a:t></a:t>
              </a:r>
              <a:endParaRPr lang="en-US" sz="2000" dirty="0">
                <a:solidFill>
                  <a:prstClr val="white"/>
                </a:solidFill>
                <a:latin typeface="+mj-lt"/>
              </a:endParaRPr>
            </a:p>
          </p:txBody>
        </p:sp>
        <p:pic>
          <p:nvPicPr>
            <p:cNvPr id="81" name="Picture 80" descr="Ions on Fire1.jpg"/>
            <p:cNvPicPr>
              <a:picLocks noChangeAspect="1"/>
            </p:cNvPicPr>
            <p:nvPr/>
          </p:nvPicPr>
          <p:blipFill>
            <a:blip r:embed="rId3" cstate="print"/>
            <a:srcRect l="2936" t="1278" r="6147" b="77406"/>
            <a:stretch>
              <a:fillRect/>
            </a:stretch>
          </p:blipFill>
          <p:spPr>
            <a:xfrm>
              <a:off x="268448" y="2466363"/>
              <a:ext cx="8313490" cy="713065"/>
            </a:xfrm>
            <a:prstGeom prst="rect">
              <a:avLst/>
            </a:prstGeom>
          </p:spPr>
        </p:pic>
        <p:grpSp>
          <p:nvGrpSpPr>
            <p:cNvPr id="83" name="Group 82"/>
            <p:cNvGrpSpPr/>
            <p:nvPr/>
          </p:nvGrpSpPr>
          <p:grpSpPr>
            <a:xfrm>
              <a:off x="270344" y="2434325"/>
              <a:ext cx="8309113" cy="747422"/>
              <a:chOff x="270344" y="1796995"/>
              <a:chExt cx="8309113" cy="747422"/>
            </a:xfrm>
          </p:grpSpPr>
          <p:sp>
            <p:nvSpPr>
              <p:cNvPr id="84" name="Rectangle 8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5" name="Straight Connector 8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94" name="Group 93"/>
          <p:cNvGrpSpPr/>
          <p:nvPr/>
        </p:nvGrpSpPr>
        <p:grpSpPr>
          <a:xfrm>
            <a:off x="251221" y="2114490"/>
            <a:ext cx="8328236" cy="1085910"/>
            <a:chOff x="251221" y="2114490"/>
            <a:chExt cx="8328236" cy="1085910"/>
          </a:xfrm>
        </p:grpSpPr>
        <p:sp>
          <p:nvSpPr>
            <p:cNvPr id="95" name="TextBox 94"/>
            <p:cNvSpPr txBox="1"/>
            <p:nvPr/>
          </p:nvSpPr>
          <p:spPr>
            <a:xfrm>
              <a:off x="251221" y="2114490"/>
              <a:ext cx="1545680" cy="400110"/>
            </a:xfrm>
            <a:prstGeom prst="rect">
              <a:avLst/>
            </a:prstGeom>
            <a:noFill/>
          </p:spPr>
          <p:txBody>
            <a:bodyPr wrap="none" rtlCol="0">
              <a:spAutoFit/>
            </a:bodyPr>
            <a:lstStyle/>
            <a:p>
              <a:r>
                <a:rPr lang="en-US" sz="2000" dirty="0">
                  <a:solidFill>
                    <a:prstClr val="white"/>
                  </a:solidFill>
                  <a:latin typeface="+mj-lt"/>
                </a:rPr>
                <a:t>All in state  </a:t>
              </a:r>
              <a:r>
                <a:rPr lang="en-US" sz="2000" dirty="0">
                  <a:solidFill>
                    <a:prstClr val="white"/>
                  </a:solidFill>
                  <a:latin typeface="+mj-lt"/>
                  <a:sym typeface="Symbol"/>
                </a:rPr>
                <a:t></a:t>
              </a:r>
              <a:endParaRPr lang="en-US" sz="2000" dirty="0">
                <a:solidFill>
                  <a:prstClr val="white"/>
                </a:solidFill>
                <a:latin typeface="+mj-lt"/>
              </a:endParaRPr>
            </a:p>
          </p:txBody>
        </p:sp>
        <p:grpSp>
          <p:nvGrpSpPr>
            <p:cNvPr id="96" name="Group 95"/>
            <p:cNvGrpSpPr/>
            <p:nvPr/>
          </p:nvGrpSpPr>
          <p:grpSpPr>
            <a:xfrm>
              <a:off x="270344" y="2452978"/>
              <a:ext cx="8309113" cy="747422"/>
              <a:chOff x="270344" y="1796995"/>
              <a:chExt cx="8309113" cy="747422"/>
            </a:xfrm>
          </p:grpSpPr>
          <p:sp>
            <p:nvSpPr>
              <p:cNvPr id="97" name="Rectangle 96"/>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8" name="Straight Connector 97"/>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107" name="TextBox 106"/>
          <p:cNvSpPr txBox="1"/>
          <p:nvPr/>
        </p:nvSpPr>
        <p:spPr>
          <a:xfrm>
            <a:off x="3352800" y="609600"/>
            <a:ext cx="2087431" cy="400110"/>
          </a:xfrm>
          <a:prstGeom prst="rect">
            <a:avLst/>
          </a:prstGeom>
          <a:noFill/>
        </p:spPr>
        <p:txBody>
          <a:bodyPr wrap="none" rtlCol="0">
            <a:spAutoFit/>
          </a:bodyPr>
          <a:lstStyle/>
          <a:p>
            <a:r>
              <a:rPr lang="en-US" sz="2000" dirty="0">
                <a:solidFill>
                  <a:srgbClr val="FFFFFF"/>
                </a:solidFill>
                <a:latin typeface="+mj-lt"/>
              </a:rPr>
              <a:t>2600 </a:t>
            </a:r>
            <a:r>
              <a:rPr lang="en-US" sz="2000" dirty="0" smtClean="0">
                <a:solidFill>
                  <a:srgbClr val="FFFFFF"/>
                </a:solidFill>
                <a:latin typeface="+mj-lt"/>
              </a:rPr>
              <a:t>runs, </a:t>
            </a:r>
            <a:r>
              <a:rPr lang="en-US" sz="2000" dirty="0" smtClean="0">
                <a:solidFill>
                  <a:srgbClr val="FFFFFF"/>
                </a:solidFill>
                <a:latin typeface="Symbol" pitchFamily="18" charset="2"/>
              </a:rPr>
              <a:t>a</a:t>
            </a:r>
            <a:r>
              <a:rPr lang="en-US" sz="2000" dirty="0" smtClean="0">
                <a:solidFill>
                  <a:srgbClr val="FFFFFF"/>
                </a:solidFill>
                <a:latin typeface="+mj-lt"/>
              </a:rPr>
              <a:t>=1.12</a:t>
            </a:r>
            <a:endParaRPr lang="en-US" sz="2000" dirty="0">
              <a:solidFill>
                <a:srgbClr val="FFFFFF"/>
              </a:solidFill>
              <a:latin typeface="+mj-lt"/>
            </a:endParaRPr>
          </a:p>
        </p:txBody>
      </p:sp>
    </p:spTree>
    <p:extLst>
      <p:ext uri="{BB962C8B-B14F-4D97-AF65-F5344CB8AC3E}">
        <p14:creationId xmlns:p14="http://schemas.microsoft.com/office/powerpoint/2010/main" val="37542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18"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0" y="0"/>
            <a:ext cx="9144000"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dirty="0">
                <a:solidFill>
                  <a:prstClr val="white"/>
                </a:solidFill>
                <a:effectLst>
                  <a:outerShdw blurRad="38100" dist="38100" dir="2700000" sx="1000" sy="1000" algn="tl">
                    <a:srgbClr val="000000"/>
                  </a:outerShdw>
                </a:effectLst>
                <a:latin typeface="+mj-lt"/>
                <a:ea typeface="굴림" pitchFamily="34" charset="-127"/>
              </a:rPr>
              <a:t>First Excited States</a:t>
            </a:r>
            <a:endParaRPr lang="de-DE" altLang="ko-KR" sz="3200" dirty="0">
              <a:solidFill>
                <a:prstClr val="black"/>
              </a:solidFill>
              <a:effectLst>
                <a:outerShdw blurRad="38100" dist="38100" dir="2700000" sx="1000" sy="1000" algn="tl">
                  <a:srgbClr val="000000"/>
                </a:outerShdw>
              </a:effectLst>
              <a:latin typeface="+mj-lt"/>
              <a:ea typeface="굴림" pitchFamily="34" charset="-127"/>
            </a:endParaRPr>
          </a:p>
        </p:txBody>
      </p:sp>
      <p:sp>
        <p:nvSpPr>
          <p:cNvPr id="6" name="TextBox 5"/>
          <p:cNvSpPr txBox="1"/>
          <p:nvPr/>
        </p:nvSpPr>
        <p:spPr>
          <a:xfrm>
            <a:off x="3281064" y="750449"/>
            <a:ext cx="2433936" cy="461665"/>
          </a:xfrm>
          <a:prstGeom prst="rect">
            <a:avLst/>
          </a:prstGeom>
          <a:noFill/>
        </p:spPr>
        <p:txBody>
          <a:bodyPr wrap="none" rtlCol="0">
            <a:spAutoFit/>
          </a:bodyPr>
          <a:lstStyle/>
          <a:p>
            <a:r>
              <a:rPr lang="en-US" sz="2400" dirty="0" smtClean="0">
                <a:solidFill>
                  <a:schemeClr val="bg1"/>
                </a:solidFill>
                <a:latin typeface="+mj-lt"/>
              </a:rPr>
              <a:t>(Pop. ~1-2% each)</a:t>
            </a:r>
            <a:endParaRPr lang="en-US" sz="2400" dirty="0">
              <a:solidFill>
                <a:schemeClr val="bg1"/>
              </a:solidFill>
              <a:latin typeface="+mj-lt"/>
            </a:endParaRPr>
          </a:p>
        </p:txBody>
      </p:sp>
      <p:grpSp>
        <p:nvGrpSpPr>
          <p:cNvPr id="2" name="Group 1"/>
          <p:cNvGrpSpPr/>
          <p:nvPr/>
        </p:nvGrpSpPr>
        <p:grpSpPr>
          <a:xfrm>
            <a:off x="75982" y="1436694"/>
            <a:ext cx="8532171" cy="5042379"/>
            <a:chOff x="71501" y="1436694"/>
            <a:chExt cx="8532171" cy="5042379"/>
          </a:xfrm>
        </p:grpSpPr>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028" t="6098" r="6876" b="4779"/>
            <a:stretch/>
          </p:blipFill>
          <p:spPr>
            <a:xfrm>
              <a:off x="71501" y="4281778"/>
              <a:ext cx="8532171" cy="747422"/>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2552" t="5203" r="7642" b="7076"/>
            <a:stretch/>
          </p:blipFill>
          <p:spPr>
            <a:xfrm>
              <a:off x="256306" y="2849874"/>
              <a:ext cx="8347366" cy="747423"/>
            </a:xfrm>
            <a:prstGeom prst="rect">
              <a:avLst/>
            </a:prstGeom>
          </p:spPr>
        </p:pic>
        <p:grpSp>
          <p:nvGrpSpPr>
            <p:cNvPr id="5" name="Group 40"/>
            <p:cNvGrpSpPr/>
            <p:nvPr/>
          </p:nvGrpSpPr>
          <p:grpSpPr>
            <a:xfrm>
              <a:off x="270344" y="2849875"/>
              <a:ext cx="8309113" cy="747422"/>
              <a:chOff x="270344" y="1796995"/>
              <a:chExt cx="8309113" cy="747422"/>
            </a:xfrm>
          </p:grpSpPr>
          <p:sp>
            <p:nvSpPr>
              <p:cNvPr id="42" name="Rectangle 41"/>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3" name="Straight Connector 42"/>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65" name="Picture 64"/>
            <p:cNvPicPr>
              <a:picLocks noChangeAspect="1"/>
            </p:cNvPicPr>
            <p:nvPr/>
          </p:nvPicPr>
          <p:blipFill rotWithShape="1">
            <a:blip r:embed="rId5" cstate="print">
              <a:extLst>
                <a:ext uri="{28A0092B-C50C-407E-A947-70E740481C1C}">
                  <a14:useLocalDpi xmlns:a14="http://schemas.microsoft.com/office/drawing/2010/main" val="0"/>
                </a:ext>
              </a:extLst>
            </a:blip>
            <a:srcRect l="1953" t="3730" r="7507" b="8772"/>
            <a:stretch/>
          </p:blipFill>
          <p:spPr>
            <a:xfrm>
              <a:off x="256307" y="5739602"/>
              <a:ext cx="8347365" cy="739471"/>
            </a:xfrm>
            <a:prstGeom prst="rect">
              <a:avLst/>
            </a:prstGeom>
          </p:spPr>
        </p:pic>
        <p:grpSp>
          <p:nvGrpSpPr>
            <p:cNvPr id="7" name="Group 40"/>
            <p:cNvGrpSpPr/>
            <p:nvPr/>
          </p:nvGrpSpPr>
          <p:grpSpPr>
            <a:xfrm>
              <a:off x="270344" y="5731651"/>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1812" t="5441" r="5969" b="5439"/>
            <a:stretch/>
          </p:blipFill>
          <p:spPr>
            <a:xfrm>
              <a:off x="256306" y="1462575"/>
              <a:ext cx="8347365" cy="739471"/>
            </a:xfrm>
            <a:prstGeom prst="rect">
              <a:avLst/>
            </a:prstGeom>
          </p:spPr>
        </p:pic>
        <p:grpSp>
          <p:nvGrpSpPr>
            <p:cNvPr id="8" name="Group 40"/>
            <p:cNvGrpSpPr/>
            <p:nvPr/>
          </p:nvGrpSpPr>
          <p:grpSpPr>
            <a:xfrm>
              <a:off x="270344" y="1436694"/>
              <a:ext cx="8309113" cy="747422"/>
              <a:chOff x="270344" y="1796995"/>
              <a:chExt cx="8309113" cy="747422"/>
            </a:xfrm>
          </p:grpSpPr>
          <p:sp>
            <p:nvSpPr>
              <p:cNvPr id="18" name="Rectangle 17"/>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 name="Group 40"/>
            <p:cNvGrpSpPr/>
            <p:nvPr/>
          </p:nvGrpSpPr>
          <p:grpSpPr>
            <a:xfrm>
              <a:off x="270344" y="4281778"/>
              <a:ext cx="8309113" cy="747422"/>
              <a:chOff x="270344" y="1796995"/>
              <a:chExt cx="8309113" cy="747422"/>
            </a:xfrm>
          </p:grpSpPr>
          <p:sp>
            <p:nvSpPr>
              <p:cNvPr id="30" name="Rectangle 29"/>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103" name="Lightning Bolt 102"/>
          <p:cNvSpPr/>
          <p:nvPr/>
        </p:nvSpPr>
        <p:spPr>
          <a:xfrm rot="2198305">
            <a:off x="3213490" y="130228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ightning Bolt 109"/>
          <p:cNvSpPr/>
          <p:nvPr/>
        </p:nvSpPr>
        <p:spPr>
          <a:xfrm rot="2198305">
            <a:off x="3213485" y="272934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Lightning Bolt 116"/>
          <p:cNvSpPr/>
          <p:nvPr/>
        </p:nvSpPr>
        <p:spPr>
          <a:xfrm rot="2198305">
            <a:off x="4667302" y="4156347"/>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ghtning Bolt 124"/>
          <p:cNvSpPr/>
          <p:nvPr/>
        </p:nvSpPr>
        <p:spPr>
          <a:xfrm rot="2198305">
            <a:off x="4667303" y="5624943"/>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187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9" name="Group 68"/>
          <p:cNvGrpSpPr/>
          <p:nvPr/>
        </p:nvGrpSpPr>
        <p:grpSpPr>
          <a:xfrm>
            <a:off x="180109" y="1436694"/>
            <a:ext cx="8451273" cy="793887"/>
            <a:chOff x="180109" y="2517384"/>
            <a:chExt cx="8451273" cy="793887"/>
          </a:xfrm>
        </p:grpSpPr>
        <p:pic>
          <p:nvPicPr>
            <p:cNvPr id="68" name="Picture 67" descr="Ions on Fire with Excited States.jpg"/>
            <p:cNvPicPr>
              <a:picLocks noChangeAspect="1"/>
            </p:cNvPicPr>
            <p:nvPr/>
          </p:nvPicPr>
          <p:blipFill>
            <a:blip r:embed="rId3" cstate="print"/>
            <a:srcRect l="1061" t="50312" r="6515" b="38260"/>
            <a:stretch>
              <a:fillRect/>
            </a:stretch>
          </p:blipFill>
          <p:spPr>
            <a:xfrm>
              <a:off x="180109" y="2549272"/>
              <a:ext cx="8451273" cy="761999"/>
            </a:xfrm>
            <a:prstGeom prst="rect">
              <a:avLst/>
            </a:prstGeom>
          </p:spPr>
        </p:pic>
        <p:grpSp>
          <p:nvGrpSpPr>
            <p:cNvPr id="17" name="Group 40"/>
            <p:cNvGrpSpPr/>
            <p:nvPr/>
          </p:nvGrpSpPr>
          <p:grpSpPr>
            <a:xfrm>
              <a:off x="270344" y="2517384"/>
              <a:ext cx="8309113" cy="747422"/>
              <a:chOff x="270344" y="1796995"/>
              <a:chExt cx="8309113" cy="747422"/>
            </a:xfrm>
          </p:grpSpPr>
          <p:sp>
            <p:nvSpPr>
              <p:cNvPr id="18" name="Rectangle 17"/>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249382" y="4290763"/>
            <a:ext cx="8354291" cy="779994"/>
            <a:chOff x="249382" y="4747978"/>
            <a:chExt cx="8354291" cy="779994"/>
          </a:xfrm>
        </p:grpSpPr>
        <p:pic>
          <p:nvPicPr>
            <p:cNvPr id="66" name="Picture 65" descr="Ions on Fire with Excited States.jpg"/>
            <p:cNvPicPr>
              <a:picLocks noChangeAspect="1"/>
            </p:cNvPicPr>
            <p:nvPr/>
          </p:nvPicPr>
          <p:blipFill>
            <a:blip r:embed="rId3" cstate="print"/>
            <a:srcRect l="1818" t="75247" r="6818" b="13117"/>
            <a:stretch>
              <a:fillRect/>
            </a:stretch>
          </p:blipFill>
          <p:spPr>
            <a:xfrm>
              <a:off x="249382" y="4752118"/>
              <a:ext cx="8354291" cy="775854"/>
            </a:xfrm>
            <a:prstGeom prst="rect">
              <a:avLst/>
            </a:prstGeom>
          </p:spPr>
        </p:pic>
        <p:grpSp>
          <p:nvGrpSpPr>
            <p:cNvPr id="29" name="Group 40"/>
            <p:cNvGrpSpPr/>
            <p:nvPr/>
          </p:nvGrpSpPr>
          <p:grpSpPr>
            <a:xfrm>
              <a:off x="270344" y="4747978"/>
              <a:ext cx="8309113" cy="747422"/>
              <a:chOff x="270344" y="1796995"/>
              <a:chExt cx="8309113" cy="747422"/>
            </a:xfrm>
          </p:grpSpPr>
          <p:sp>
            <p:nvSpPr>
              <p:cNvPr id="30" name="Rectangle 29"/>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0" name="Group 69"/>
          <p:cNvGrpSpPr/>
          <p:nvPr/>
        </p:nvGrpSpPr>
        <p:grpSpPr>
          <a:xfrm>
            <a:off x="263236" y="2840173"/>
            <a:ext cx="8368146" cy="762000"/>
            <a:chOff x="263236" y="3754603"/>
            <a:chExt cx="8368146" cy="762000"/>
          </a:xfrm>
        </p:grpSpPr>
        <p:pic>
          <p:nvPicPr>
            <p:cNvPr id="67" name="Picture 66" descr="Ions on Fire with Excited States.jpg"/>
            <p:cNvPicPr>
              <a:picLocks noChangeAspect="1"/>
            </p:cNvPicPr>
            <p:nvPr/>
          </p:nvPicPr>
          <p:blipFill>
            <a:blip r:embed="rId3" cstate="print"/>
            <a:srcRect l="1970" t="62987" r="6515" b="25585"/>
            <a:stretch>
              <a:fillRect/>
            </a:stretch>
          </p:blipFill>
          <p:spPr>
            <a:xfrm>
              <a:off x="263236" y="3754603"/>
              <a:ext cx="8368146" cy="762000"/>
            </a:xfrm>
            <a:prstGeom prst="rect">
              <a:avLst/>
            </a:prstGeom>
          </p:spPr>
        </p:pic>
        <p:grpSp>
          <p:nvGrpSpPr>
            <p:cNvPr id="41" name="Group 40"/>
            <p:cNvGrpSpPr/>
            <p:nvPr/>
          </p:nvGrpSpPr>
          <p:grpSpPr>
            <a:xfrm>
              <a:off x="270344" y="3764305"/>
              <a:ext cx="8309113" cy="747422"/>
              <a:chOff x="270344" y="1796995"/>
              <a:chExt cx="8309113" cy="747422"/>
            </a:xfrm>
          </p:grpSpPr>
          <p:sp>
            <p:nvSpPr>
              <p:cNvPr id="42" name="Rectangle 41"/>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2" name="Group 71"/>
          <p:cNvGrpSpPr/>
          <p:nvPr/>
        </p:nvGrpSpPr>
        <p:grpSpPr>
          <a:xfrm>
            <a:off x="263236" y="5731651"/>
            <a:ext cx="8340437" cy="752270"/>
            <a:chOff x="263236" y="5731651"/>
            <a:chExt cx="8340437" cy="752270"/>
          </a:xfrm>
        </p:grpSpPr>
        <p:pic>
          <p:nvPicPr>
            <p:cNvPr id="65" name="Picture 64" descr="Ions on Fire with Excited States.jpg"/>
            <p:cNvPicPr>
              <a:picLocks noChangeAspect="1"/>
            </p:cNvPicPr>
            <p:nvPr/>
          </p:nvPicPr>
          <p:blipFill>
            <a:blip r:embed="rId3" cstate="print"/>
            <a:srcRect l="1970" t="87922" r="6818" b="1273"/>
            <a:stretch>
              <a:fillRect/>
            </a:stretch>
          </p:blipFill>
          <p:spPr>
            <a:xfrm>
              <a:off x="263236" y="5763485"/>
              <a:ext cx="8340437" cy="720436"/>
            </a:xfrm>
            <a:prstGeom prst="rect">
              <a:avLst/>
            </a:prstGeom>
          </p:spPr>
        </p:pic>
        <p:grpSp>
          <p:nvGrpSpPr>
            <p:cNvPr id="53" name="Group 40"/>
            <p:cNvGrpSpPr/>
            <p:nvPr/>
          </p:nvGrpSpPr>
          <p:grpSpPr>
            <a:xfrm>
              <a:off x="270344" y="5731651"/>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73" name="Lightning Bolt 72"/>
          <p:cNvSpPr/>
          <p:nvPr/>
        </p:nvSpPr>
        <p:spPr>
          <a:xfrm rot="2198305">
            <a:off x="1662545" y="130228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ightning Bolt 73"/>
          <p:cNvSpPr/>
          <p:nvPr/>
        </p:nvSpPr>
        <p:spPr>
          <a:xfrm rot="2198305">
            <a:off x="1662540" y="272934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ightning Bolt 74"/>
          <p:cNvSpPr/>
          <p:nvPr/>
        </p:nvSpPr>
        <p:spPr>
          <a:xfrm rot="2198305">
            <a:off x="6137562" y="4156347"/>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ightning Bolt 75"/>
          <p:cNvSpPr/>
          <p:nvPr/>
        </p:nvSpPr>
        <p:spPr>
          <a:xfrm rot="2198305">
            <a:off x="6137563" y="5624943"/>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smtClean="0">
                <a:solidFill>
                  <a:prstClr val="white"/>
                </a:solidFill>
                <a:effectLst>
                  <a:outerShdw blurRad="38100" dist="38100" dir="2700000" sx="1000" sy="1000" algn="tl">
                    <a:srgbClr val="000000"/>
                  </a:outerShdw>
                </a:effectLst>
                <a:latin typeface="+mj-lt"/>
                <a:ea typeface="굴림" pitchFamily="34" charset="-127"/>
              </a:rPr>
              <a:t>Second </a:t>
            </a:r>
            <a:r>
              <a:rPr lang="en-US" altLang="ko-KR" sz="3200" dirty="0">
                <a:solidFill>
                  <a:prstClr val="white"/>
                </a:solidFill>
                <a:effectLst>
                  <a:outerShdw blurRad="38100" dist="38100" dir="2700000" sx="1000" sy="1000" algn="tl">
                    <a:srgbClr val="000000"/>
                  </a:outerShdw>
                </a:effectLst>
                <a:latin typeface="+mj-lt"/>
                <a:ea typeface="굴림" pitchFamily="34" charset="-127"/>
              </a:rPr>
              <a:t>Excited States</a:t>
            </a:r>
            <a:endParaRPr lang="de-DE" altLang="ko-KR" sz="3200" dirty="0">
              <a:solidFill>
                <a:prstClr val="black"/>
              </a:solidFill>
              <a:effectLst>
                <a:outerShdw blurRad="38100" dist="38100" dir="2700000" sx="1000" sy="1000" algn="tl">
                  <a:srgbClr val="000000"/>
                </a:outerShdw>
              </a:effectLst>
              <a:latin typeface="+mj-lt"/>
              <a:ea typeface="굴림" pitchFamily="34" charset="-127"/>
            </a:endParaRPr>
          </a:p>
        </p:txBody>
      </p:sp>
      <p:sp>
        <p:nvSpPr>
          <p:cNvPr id="77" name="TextBox 76"/>
          <p:cNvSpPr txBox="1"/>
          <p:nvPr/>
        </p:nvSpPr>
        <p:spPr>
          <a:xfrm>
            <a:off x="3281064" y="750449"/>
            <a:ext cx="2183868" cy="461665"/>
          </a:xfrm>
          <a:prstGeom prst="rect">
            <a:avLst/>
          </a:prstGeom>
          <a:noFill/>
        </p:spPr>
        <p:txBody>
          <a:bodyPr wrap="none" rtlCol="0">
            <a:spAutoFit/>
          </a:bodyPr>
          <a:lstStyle/>
          <a:p>
            <a:r>
              <a:rPr lang="en-US" sz="2400" dirty="0" smtClean="0">
                <a:solidFill>
                  <a:schemeClr val="bg1"/>
                </a:solidFill>
                <a:latin typeface="+mj-lt"/>
              </a:rPr>
              <a:t>(Pop. </a:t>
            </a:r>
            <a:r>
              <a:rPr lang="en-US" sz="2400" smtClean="0">
                <a:solidFill>
                  <a:schemeClr val="bg1"/>
                </a:solidFill>
                <a:latin typeface="+mj-lt"/>
              </a:rPr>
              <a:t>~1% </a:t>
            </a:r>
            <a:r>
              <a:rPr lang="en-US" sz="2400" dirty="0" smtClean="0">
                <a:solidFill>
                  <a:schemeClr val="bg1"/>
                </a:solidFill>
                <a:latin typeface="+mj-lt"/>
              </a:rPr>
              <a:t>each)</a:t>
            </a:r>
            <a:endParaRPr lang="en-US" sz="2400" dirty="0">
              <a:solidFill>
                <a:schemeClr val="bg1"/>
              </a:solidFill>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152400"/>
            <a:ext cx="8229600" cy="563562"/>
          </a:xfrm>
        </p:spPr>
        <p:txBody>
          <a:bodyPr>
            <a:normAutofit fontScale="90000"/>
          </a:bodyPr>
          <a:lstStyle/>
          <a:p>
            <a:r>
              <a:rPr lang="en-US" dirty="0" smtClean="0"/>
              <a:t>Distribution of all 2</a:t>
            </a:r>
            <a:r>
              <a:rPr lang="en-US" baseline="30000" dirty="0" smtClean="0"/>
              <a:t>10</a:t>
            </a:r>
            <a:r>
              <a:rPr lang="en-US" dirty="0" smtClean="0"/>
              <a:t> = 1024 states</a:t>
            </a:r>
            <a:endParaRPr lang="en-US" dirty="0"/>
          </a:p>
        </p:txBody>
      </p:sp>
      <p:grpSp>
        <p:nvGrpSpPr>
          <p:cNvPr id="45" name="Group 44"/>
          <p:cNvGrpSpPr/>
          <p:nvPr/>
        </p:nvGrpSpPr>
        <p:grpSpPr>
          <a:xfrm>
            <a:off x="1729881" y="960709"/>
            <a:ext cx="5207188" cy="2646217"/>
            <a:chOff x="1314987" y="763581"/>
            <a:chExt cx="5207188" cy="2646217"/>
          </a:xfrm>
        </p:grpSpPr>
        <p:pic>
          <p:nvPicPr>
            <p:cNvPr id="46" name="Picture 45" descr="para 10-ion state histogram.png"/>
            <p:cNvPicPr>
              <a:picLocks noChangeAspect="1"/>
            </p:cNvPicPr>
            <p:nvPr/>
          </p:nvPicPr>
          <p:blipFill>
            <a:blip r:embed="rId3" cstate="print"/>
            <a:srcRect b="7709"/>
            <a:stretch>
              <a:fillRect/>
            </a:stretch>
          </p:blipFill>
          <p:spPr>
            <a:xfrm>
              <a:off x="1911111" y="763581"/>
              <a:ext cx="4611064" cy="2646217"/>
            </a:xfrm>
            <a:prstGeom prst="rect">
              <a:avLst/>
            </a:prstGeom>
          </p:spPr>
        </p:pic>
        <p:sp>
          <p:nvSpPr>
            <p:cNvPr id="49" name="TextBox 48"/>
            <p:cNvSpPr txBox="1"/>
            <p:nvPr/>
          </p:nvSpPr>
          <p:spPr>
            <a:xfrm rot="16200000">
              <a:off x="841588" y="1898073"/>
              <a:ext cx="1346907" cy="400110"/>
            </a:xfrm>
            <a:prstGeom prst="rect">
              <a:avLst/>
            </a:prstGeom>
            <a:noFill/>
          </p:spPr>
          <p:txBody>
            <a:bodyPr wrap="none" rtlCol="0">
              <a:spAutoFit/>
            </a:bodyPr>
            <a:lstStyle/>
            <a:p>
              <a:r>
                <a:rPr lang="en-US" sz="2000" dirty="0">
                  <a:solidFill>
                    <a:prstClr val="black"/>
                  </a:solidFill>
                  <a:latin typeface="+mj-lt"/>
                </a:rPr>
                <a:t>Probability</a:t>
              </a:r>
            </a:p>
          </p:txBody>
        </p:sp>
      </p:grpSp>
      <p:grpSp>
        <p:nvGrpSpPr>
          <p:cNvPr id="20" name="Group 19"/>
          <p:cNvGrpSpPr/>
          <p:nvPr/>
        </p:nvGrpSpPr>
        <p:grpSpPr>
          <a:xfrm>
            <a:off x="1771377" y="3752088"/>
            <a:ext cx="5550121" cy="3105912"/>
            <a:chOff x="1771377" y="3752088"/>
            <a:chExt cx="5550121" cy="3105912"/>
          </a:xfrm>
        </p:grpSpPr>
        <p:grpSp>
          <p:nvGrpSpPr>
            <p:cNvPr id="36" name="Group 35"/>
            <p:cNvGrpSpPr/>
            <p:nvPr/>
          </p:nvGrpSpPr>
          <p:grpSpPr>
            <a:xfrm>
              <a:off x="1771377" y="3871613"/>
              <a:ext cx="5550121" cy="2986387"/>
              <a:chOff x="1370404" y="3871613"/>
              <a:chExt cx="5550121" cy="2986387"/>
            </a:xfrm>
          </p:grpSpPr>
          <p:grpSp>
            <p:nvGrpSpPr>
              <p:cNvPr id="37" name="Group 36"/>
              <p:cNvGrpSpPr/>
              <p:nvPr/>
            </p:nvGrpSpPr>
            <p:grpSpPr>
              <a:xfrm>
                <a:off x="1370404" y="3871613"/>
                <a:ext cx="5550121" cy="2986387"/>
                <a:chOff x="1370404" y="3871613"/>
                <a:chExt cx="5550121" cy="2986387"/>
              </a:xfrm>
            </p:grpSpPr>
            <p:pic>
              <p:nvPicPr>
                <p:cNvPr id="39" name="Picture 38" descr="AFM 10-ion state histogram.png"/>
                <p:cNvPicPr>
                  <a:picLocks noChangeAspect="1"/>
                </p:cNvPicPr>
                <p:nvPr/>
              </p:nvPicPr>
              <p:blipFill>
                <a:blip r:embed="rId4" cstate="print"/>
                <a:srcRect b="7629"/>
                <a:stretch>
                  <a:fillRect/>
                </a:stretch>
              </p:blipFill>
              <p:spPr>
                <a:xfrm>
                  <a:off x="1911099" y="3871613"/>
                  <a:ext cx="4559022" cy="2641590"/>
                </a:xfrm>
                <a:prstGeom prst="rect">
                  <a:avLst/>
                </a:prstGeom>
              </p:spPr>
            </p:pic>
            <p:sp>
              <p:nvSpPr>
                <p:cNvPr id="40" name="TextBox 39"/>
                <p:cNvSpPr txBox="1"/>
                <p:nvPr/>
              </p:nvSpPr>
              <p:spPr>
                <a:xfrm>
                  <a:off x="2133637" y="6457890"/>
                  <a:ext cx="4786888" cy="400110"/>
                </a:xfrm>
                <a:prstGeom prst="rect">
                  <a:avLst/>
                </a:prstGeom>
                <a:noFill/>
              </p:spPr>
              <p:txBody>
                <a:bodyPr wrap="none" rtlCol="0">
                  <a:spAutoFit/>
                </a:bodyPr>
                <a:lstStyle/>
                <a:p>
                  <a:r>
                    <a:rPr lang="en-US" sz="2000" dirty="0">
                      <a:solidFill>
                        <a:prstClr val="black"/>
                      </a:solidFill>
                      <a:latin typeface="+mj-lt"/>
                      <a:cs typeface="Times New Roman" pitchFamily="18" charset="0"/>
                    </a:rPr>
                    <a:t>0               </a:t>
                  </a:r>
                  <a:r>
                    <a:rPr lang="en-US" sz="2000" dirty="0" smtClean="0">
                      <a:solidFill>
                        <a:prstClr val="black"/>
                      </a:solidFill>
                      <a:latin typeface="+mj-lt"/>
                      <a:cs typeface="Times New Roman" pitchFamily="18" charset="0"/>
                    </a:rPr>
                    <a:t>    </a:t>
                  </a:r>
                  <a:r>
                    <a:rPr lang="en-US" sz="2000" dirty="0">
                      <a:solidFill>
                        <a:prstClr val="black"/>
                      </a:solidFill>
                      <a:latin typeface="+mj-lt"/>
                      <a:cs typeface="Times New Roman" pitchFamily="18" charset="0"/>
                    </a:rPr>
                    <a:t>341               </a:t>
                  </a:r>
                  <a:r>
                    <a:rPr lang="en-US" sz="2000" dirty="0" smtClean="0">
                      <a:solidFill>
                        <a:prstClr val="black"/>
                      </a:solidFill>
                      <a:latin typeface="+mj-lt"/>
                      <a:cs typeface="Times New Roman" pitchFamily="18" charset="0"/>
                    </a:rPr>
                    <a:t>  </a:t>
                  </a:r>
                  <a:r>
                    <a:rPr lang="en-US" sz="2000" dirty="0">
                      <a:solidFill>
                        <a:prstClr val="black"/>
                      </a:solidFill>
                      <a:latin typeface="+mj-lt"/>
                      <a:cs typeface="Times New Roman" pitchFamily="18" charset="0"/>
                    </a:rPr>
                    <a:t>682             </a:t>
                  </a:r>
                  <a:r>
                    <a:rPr lang="en-US" sz="2000" dirty="0" smtClean="0">
                      <a:solidFill>
                        <a:prstClr val="black"/>
                      </a:solidFill>
                      <a:latin typeface="+mj-lt"/>
                      <a:cs typeface="Times New Roman" pitchFamily="18" charset="0"/>
                    </a:rPr>
                    <a:t>    1023</a:t>
                  </a:r>
                  <a:endParaRPr lang="en-US" sz="2000" dirty="0">
                    <a:solidFill>
                      <a:prstClr val="black"/>
                    </a:solidFill>
                    <a:latin typeface="+mj-lt"/>
                    <a:cs typeface="Times New Roman" pitchFamily="18" charset="0"/>
                  </a:endParaRPr>
                </a:p>
              </p:txBody>
            </p:sp>
            <p:sp>
              <p:nvSpPr>
                <p:cNvPr id="41" name="TextBox 40"/>
                <p:cNvSpPr txBox="1"/>
                <p:nvPr/>
              </p:nvSpPr>
              <p:spPr>
                <a:xfrm>
                  <a:off x="5474289" y="4343400"/>
                  <a:ext cx="1066318" cy="1938992"/>
                </a:xfrm>
                <a:prstGeom prst="rect">
                  <a:avLst/>
                </a:prstGeom>
                <a:noFill/>
              </p:spPr>
              <p:txBody>
                <a:bodyPr wrap="none" rtlCol="0">
                  <a:spAutoFit/>
                </a:bodyPr>
                <a:lstStyle/>
                <a:p>
                  <a:pPr algn="ctr"/>
                  <a:r>
                    <a:rPr lang="en-US" sz="2000" smtClean="0">
                      <a:solidFill>
                        <a:srgbClr val="C00000"/>
                      </a:solidFill>
                      <a:latin typeface="+mj-lt"/>
                    </a:rPr>
                    <a:t>Nominal</a:t>
                  </a:r>
                  <a:endParaRPr lang="en-US" sz="2000" dirty="0">
                    <a:solidFill>
                      <a:srgbClr val="C00000"/>
                    </a:solidFill>
                    <a:latin typeface="+mj-lt"/>
                  </a:endParaRPr>
                </a:p>
                <a:p>
                  <a:pPr algn="ctr"/>
                  <a:r>
                    <a:rPr lang="en-US" sz="2000" dirty="0">
                      <a:solidFill>
                        <a:srgbClr val="C00000"/>
                      </a:solidFill>
                      <a:latin typeface="+mj-lt"/>
                    </a:rPr>
                    <a:t>AFM</a:t>
                  </a:r>
                </a:p>
                <a:p>
                  <a:pPr algn="ctr"/>
                  <a:r>
                    <a:rPr lang="en-US" sz="2000" dirty="0" smtClean="0">
                      <a:solidFill>
                        <a:srgbClr val="C00000"/>
                      </a:solidFill>
                      <a:latin typeface="+mj-lt"/>
                    </a:rPr>
                    <a:t>state</a:t>
                  </a:r>
                </a:p>
                <a:p>
                  <a:pPr algn="ctr"/>
                  <a:endParaRPr lang="en-US" sz="2000" dirty="0" smtClean="0">
                    <a:solidFill>
                      <a:srgbClr val="C00000"/>
                    </a:solidFill>
                    <a:latin typeface="+mj-lt"/>
                  </a:endParaRPr>
                </a:p>
                <a:p>
                  <a:pPr algn="ctr"/>
                  <a:r>
                    <a:rPr lang="en-US" sz="2000" dirty="0" smtClean="0">
                      <a:solidFill>
                        <a:srgbClr val="C00000"/>
                      </a:solidFill>
                      <a:latin typeface="+mj-lt"/>
                    </a:rPr>
                    <a:t>B &lt;&lt; J</a:t>
                  </a:r>
                  <a:r>
                    <a:rPr lang="en-US" sz="2000" baseline="-25000" dirty="0" smtClean="0">
                      <a:solidFill>
                        <a:srgbClr val="C00000"/>
                      </a:solidFill>
                      <a:latin typeface="+mj-lt"/>
                    </a:rPr>
                    <a:t>0</a:t>
                  </a:r>
                </a:p>
                <a:p>
                  <a:pPr algn="ctr"/>
                  <a:endParaRPr lang="en-US" sz="2000" dirty="0">
                    <a:solidFill>
                      <a:srgbClr val="C00000"/>
                    </a:solidFill>
                    <a:latin typeface="+mj-lt"/>
                  </a:endParaRPr>
                </a:p>
              </p:txBody>
            </p:sp>
            <p:sp>
              <p:nvSpPr>
                <p:cNvPr id="42" name="TextBox 41"/>
                <p:cNvSpPr txBox="1"/>
                <p:nvPr/>
              </p:nvSpPr>
              <p:spPr>
                <a:xfrm>
                  <a:off x="3028027" y="3928646"/>
                  <a:ext cx="1210588" cy="338554"/>
                </a:xfrm>
                <a:prstGeom prst="rect">
                  <a:avLst/>
                </a:prstGeom>
                <a:noFill/>
              </p:spPr>
              <p:txBody>
                <a:bodyPr wrap="none" rtlCol="0">
                  <a:spAutoFit/>
                </a:bodyPr>
                <a:lstStyle/>
                <a:p>
                  <a:r>
                    <a:rPr lang="en-US" sz="1600" dirty="0">
                      <a:solidFill>
                        <a:prstClr val="black"/>
                      </a:solidFill>
                      <a:latin typeface="Times New Roman" pitchFamily="18" charset="0"/>
                      <a:cs typeface="Times New Roman" pitchFamily="18" charset="0"/>
                    </a:rPr>
                    <a:t>0101010101</a:t>
                  </a:r>
                </a:p>
              </p:txBody>
            </p:sp>
            <p:sp>
              <p:nvSpPr>
                <p:cNvPr id="43" name="TextBox 42"/>
                <p:cNvSpPr txBox="1"/>
                <p:nvPr/>
              </p:nvSpPr>
              <p:spPr>
                <a:xfrm>
                  <a:off x="4399627" y="3936246"/>
                  <a:ext cx="1210588" cy="338554"/>
                </a:xfrm>
                <a:prstGeom prst="rect">
                  <a:avLst/>
                </a:prstGeom>
                <a:noFill/>
              </p:spPr>
              <p:txBody>
                <a:bodyPr wrap="none" rtlCol="0">
                  <a:spAutoFit/>
                </a:bodyPr>
                <a:lstStyle/>
                <a:p>
                  <a:r>
                    <a:rPr lang="en-US" sz="1600" dirty="0">
                      <a:solidFill>
                        <a:prstClr val="black"/>
                      </a:solidFill>
                      <a:latin typeface="Times New Roman" pitchFamily="18" charset="0"/>
                      <a:cs typeface="Times New Roman" pitchFamily="18" charset="0"/>
                    </a:rPr>
                    <a:t>1010101010</a:t>
                  </a:r>
                </a:p>
              </p:txBody>
            </p:sp>
            <p:sp>
              <p:nvSpPr>
                <p:cNvPr id="44" name="TextBox 43"/>
                <p:cNvSpPr txBox="1"/>
                <p:nvPr/>
              </p:nvSpPr>
              <p:spPr>
                <a:xfrm rot="16200000">
                  <a:off x="915119" y="4904510"/>
                  <a:ext cx="1310680" cy="400110"/>
                </a:xfrm>
                <a:prstGeom prst="rect">
                  <a:avLst/>
                </a:prstGeom>
                <a:noFill/>
              </p:spPr>
              <p:txBody>
                <a:bodyPr wrap="none" rtlCol="0">
                  <a:spAutoFit/>
                </a:bodyPr>
                <a:lstStyle/>
                <a:p>
                  <a:r>
                    <a:rPr lang="en-US" sz="2000" dirty="0">
                      <a:solidFill>
                        <a:prstClr val="black"/>
                      </a:solidFill>
                      <a:latin typeface="+mj-lt"/>
                    </a:rPr>
                    <a:t>Probability</a:t>
                  </a:r>
                </a:p>
              </p:txBody>
            </p:sp>
          </p:grpSp>
          <p:sp>
            <p:nvSpPr>
              <p:cNvPr id="38" name="TextBox 37"/>
              <p:cNvSpPr txBox="1"/>
              <p:nvPr/>
            </p:nvSpPr>
            <p:spPr>
              <a:xfrm>
                <a:off x="1842671" y="4017819"/>
                <a:ext cx="405239" cy="2103140"/>
              </a:xfrm>
              <a:prstGeom prst="rect">
                <a:avLst/>
              </a:prstGeom>
              <a:solidFill>
                <a:srgbClr val="FFFFFF"/>
              </a:solidFill>
            </p:spPr>
            <p:txBody>
              <a:bodyPr wrap="none" lIns="0" tIns="0" rIns="45720" bIns="0" rtlCol="0">
                <a:spAutoFit/>
              </a:bodyPr>
              <a:lstStyle/>
              <a:p>
                <a:pPr>
                  <a:spcAft>
                    <a:spcPts val="1700"/>
                  </a:spcAft>
                </a:pPr>
                <a:r>
                  <a:rPr lang="en-US" sz="1600" dirty="0">
                    <a:solidFill>
                      <a:prstClr val="black"/>
                    </a:solidFill>
                    <a:latin typeface="Times New Roman" pitchFamily="18" charset="0"/>
                    <a:cs typeface="Times New Roman" pitchFamily="18" charset="0"/>
                  </a:rPr>
                  <a:t>0.10</a:t>
                </a:r>
              </a:p>
              <a:p>
                <a:pPr>
                  <a:spcAft>
                    <a:spcPts val="1700"/>
                  </a:spcAft>
                </a:pPr>
                <a:r>
                  <a:rPr lang="en-US" sz="1600" dirty="0">
                    <a:solidFill>
                      <a:prstClr val="black"/>
                    </a:solidFill>
                    <a:latin typeface="Times New Roman" pitchFamily="18" charset="0"/>
                    <a:cs typeface="Times New Roman" pitchFamily="18" charset="0"/>
                  </a:rPr>
                  <a:t>0.08</a:t>
                </a:r>
              </a:p>
              <a:p>
                <a:pPr>
                  <a:spcAft>
                    <a:spcPts val="1700"/>
                  </a:spcAft>
                </a:pPr>
                <a:r>
                  <a:rPr lang="en-US" sz="1600" dirty="0">
                    <a:solidFill>
                      <a:prstClr val="black"/>
                    </a:solidFill>
                    <a:latin typeface="Times New Roman" pitchFamily="18" charset="0"/>
                    <a:cs typeface="Times New Roman" pitchFamily="18" charset="0"/>
                  </a:rPr>
                  <a:t>0.06</a:t>
                </a:r>
              </a:p>
              <a:p>
                <a:pPr>
                  <a:spcAft>
                    <a:spcPts val="1700"/>
                  </a:spcAft>
                </a:pPr>
                <a:r>
                  <a:rPr lang="en-US" sz="1600" dirty="0">
                    <a:solidFill>
                      <a:prstClr val="black"/>
                    </a:solidFill>
                    <a:latin typeface="Times New Roman" pitchFamily="18" charset="0"/>
                    <a:cs typeface="Times New Roman" pitchFamily="18" charset="0"/>
                  </a:rPr>
                  <a:t>0.04</a:t>
                </a:r>
              </a:p>
              <a:p>
                <a:pPr>
                  <a:spcAft>
                    <a:spcPts val="1700"/>
                  </a:spcAft>
                </a:pPr>
                <a:r>
                  <a:rPr lang="en-US" sz="1600" dirty="0">
                    <a:solidFill>
                      <a:prstClr val="black"/>
                    </a:solidFill>
                    <a:latin typeface="Times New Roman" pitchFamily="18" charset="0"/>
                    <a:cs typeface="Times New Roman" pitchFamily="18" charset="0"/>
                  </a:rPr>
                  <a:t>0.02</a:t>
                </a:r>
              </a:p>
            </p:txBody>
          </p:sp>
        </p:grpSp>
        <p:pic>
          <p:nvPicPr>
            <p:cNvPr id="471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8712" y="3756212"/>
              <a:ext cx="2121688" cy="2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4846" y="3752088"/>
              <a:ext cx="2119526" cy="21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Box 17"/>
          <p:cNvSpPr txBox="1"/>
          <p:nvPr/>
        </p:nvSpPr>
        <p:spPr>
          <a:xfrm>
            <a:off x="5631021" y="1066800"/>
            <a:ext cx="1615955" cy="1631216"/>
          </a:xfrm>
          <a:prstGeom prst="rect">
            <a:avLst/>
          </a:prstGeom>
          <a:noFill/>
        </p:spPr>
        <p:txBody>
          <a:bodyPr wrap="none" rtlCol="0">
            <a:spAutoFit/>
          </a:bodyPr>
          <a:lstStyle/>
          <a:p>
            <a:pPr algn="ctr"/>
            <a:r>
              <a:rPr lang="en-US" sz="2000" smtClean="0">
                <a:solidFill>
                  <a:srgbClr val="C00000"/>
                </a:solidFill>
                <a:latin typeface="+mj-lt"/>
              </a:rPr>
              <a:t>Initial</a:t>
            </a:r>
            <a:endParaRPr lang="en-US" sz="2000" dirty="0">
              <a:solidFill>
                <a:srgbClr val="C00000"/>
              </a:solidFill>
              <a:latin typeface="+mj-lt"/>
            </a:endParaRPr>
          </a:p>
          <a:p>
            <a:pPr algn="ctr"/>
            <a:r>
              <a:rPr lang="en-US" sz="2000" dirty="0">
                <a:solidFill>
                  <a:srgbClr val="C00000"/>
                </a:solidFill>
                <a:latin typeface="+mj-lt"/>
              </a:rPr>
              <a:t>paramagnetic</a:t>
            </a:r>
          </a:p>
          <a:p>
            <a:pPr algn="ctr"/>
            <a:r>
              <a:rPr lang="en-US" sz="2000" dirty="0" smtClean="0">
                <a:solidFill>
                  <a:srgbClr val="C00000"/>
                </a:solidFill>
                <a:latin typeface="+mj-lt"/>
              </a:rPr>
              <a:t>state</a:t>
            </a:r>
          </a:p>
          <a:p>
            <a:pPr algn="ctr"/>
            <a:endParaRPr lang="en-US" sz="2000" dirty="0" smtClean="0">
              <a:solidFill>
                <a:srgbClr val="C00000"/>
              </a:solidFill>
              <a:latin typeface="+mj-lt"/>
            </a:endParaRPr>
          </a:p>
          <a:p>
            <a:pPr algn="ctr"/>
            <a:r>
              <a:rPr lang="en-US" sz="2000" dirty="0" smtClean="0">
                <a:solidFill>
                  <a:srgbClr val="C00000"/>
                </a:solidFill>
                <a:latin typeface="+mj-lt"/>
              </a:rPr>
              <a:t>B &gt;&gt; J</a:t>
            </a:r>
            <a:r>
              <a:rPr lang="en-US" sz="2000" baseline="-25000" dirty="0" smtClean="0">
                <a:solidFill>
                  <a:srgbClr val="C00000"/>
                </a:solidFill>
                <a:latin typeface="+mj-lt"/>
              </a:rPr>
              <a:t>0</a:t>
            </a:r>
            <a:endParaRPr lang="en-US" sz="2000" baseline="-25000" dirty="0">
              <a:solidFill>
                <a:srgbClr val="C00000"/>
              </a:solidFill>
              <a:latin typeface="+mj-lt"/>
            </a:endParaRPr>
          </a:p>
        </p:txBody>
      </p:sp>
      <p:sp>
        <p:nvSpPr>
          <p:cNvPr id="21" name="TextBox 20"/>
          <p:cNvSpPr txBox="1"/>
          <p:nvPr/>
        </p:nvSpPr>
        <p:spPr>
          <a:xfrm>
            <a:off x="7159161" y="6018218"/>
            <a:ext cx="1984839" cy="830997"/>
          </a:xfrm>
          <a:prstGeom prst="rect">
            <a:avLst/>
          </a:prstGeom>
          <a:noFill/>
        </p:spPr>
        <p:txBody>
          <a:bodyPr wrap="none" rtlCol="0">
            <a:spAutoFit/>
          </a:bodyPr>
          <a:lstStyle/>
          <a:p>
            <a:pPr algn="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R. Islam et al</a:t>
            </a:r>
            <a:r>
              <a:rPr lang="en-US" sz="1600" smtClean="0">
                <a:solidFill>
                  <a:prstClr val="black"/>
                </a:solidFill>
                <a:latin typeface="Times New Roman" pitchFamily="18" charset="0"/>
                <a:cs typeface="Times New Roman" pitchFamily="18" charset="0"/>
              </a:rPr>
              <a:t>., </a:t>
            </a:r>
          </a:p>
          <a:p>
            <a:pPr algn="r" eaLnBrk="1" fontAlgn="auto" hangingPunct="1">
              <a:spcBef>
                <a:spcPts val="0"/>
              </a:spcBef>
              <a:spcAft>
                <a:spcPts val="0"/>
              </a:spcAft>
            </a:pPr>
            <a:r>
              <a:rPr lang="en-US" sz="1600" smtClean="0">
                <a:solidFill>
                  <a:prstClr val="black"/>
                </a:solidFill>
                <a:latin typeface="Times New Roman" pitchFamily="18" charset="0"/>
                <a:cs typeface="Times New Roman" pitchFamily="18" charset="0"/>
              </a:rPr>
              <a:t>ArXiv 1210.0142</a:t>
            </a:r>
          </a:p>
          <a:p>
            <a:pPr algn="r" eaLnBrk="1" fontAlgn="auto" hangingPunct="1">
              <a:spcBef>
                <a:spcPts val="0"/>
              </a:spcBef>
              <a:spcAft>
                <a:spcPts val="0"/>
              </a:spcAft>
            </a:pPr>
            <a:r>
              <a:rPr lang="en-US" sz="1600" smtClean="0">
                <a:solidFill>
                  <a:prstClr val="black"/>
                </a:solidFill>
                <a:latin typeface="Times New Roman" pitchFamily="18" charset="0"/>
                <a:cs typeface="Times New Roman" pitchFamily="18" charset="0"/>
              </a:rPr>
              <a:t>(to appear in Science)</a:t>
            </a: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997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ion_structure_function.png"/>
          <p:cNvPicPr>
            <a:picLocks noChangeAspect="1"/>
          </p:cNvPicPr>
          <p:nvPr/>
        </p:nvPicPr>
        <p:blipFill>
          <a:blip r:embed="rId4" cstate="print"/>
          <a:srcRect t="56669" r="28934"/>
          <a:stretch>
            <a:fillRect/>
          </a:stretch>
        </p:blipFill>
        <p:spPr>
          <a:xfrm>
            <a:off x="400322" y="1127426"/>
            <a:ext cx="7856987" cy="5592024"/>
          </a:xfrm>
          <a:prstGeom prst="rect">
            <a:avLst/>
          </a:prstGeom>
        </p:spPr>
      </p:pic>
      <p:sp>
        <p:nvSpPr>
          <p:cNvPr id="5" name="TextBox 4"/>
          <p:cNvSpPr txBox="1"/>
          <p:nvPr/>
        </p:nvSpPr>
        <p:spPr>
          <a:xfrm>
            <a:off x="540328" y="304801"/>
            <a:ext cx="7850226" cy="523220"/>
          </a:xfrm>
          <a:prstGeom prst="rect">
            <a:avLst/>
          </a:prstGeom>
          <a:noFill/>
        </p:spPr>
        <p:txBody>
          <a:bodyPr wrap="none" rtlCol="0">
            <a:spAutoFit/>
          </a:bodyPr>
          <a:lstStyle/>
          <a:p>
            <a:r>
              <a:rPr lang="en-US" sz="2800" dirty="0" smtClean="0"/>
              <a:t>Distribution of states ordered by energy (N=10)</a:t>
            </a:r>
            <a:endParaRPr lang="en-US" sz="2800" dirty="0"/>
          </a:p>
        </p:txBody>
      </p:sp>
      <p:sp>
        <p:nvSpPr>
          <p:cNvPr id="9" name="TextBox 8"/>
          <p:cNvSpPr txBox="1"/>
          <p:nvPr/>
        </p:nvSpPr>
        <p:spPr>
          <a:xfrm>
            <a:off x="6761020" y="1911922"/>
            <a:ext cx="1523999" cy="1077218"/>
          </a:xfrm>
          <a:prstGeom prst="rect">
            <a:avLst/>
          </a:prstGeom>
          <a:solidFill>
            <a:srgbClr val="FFFFFF"/>
          </a:solidFill>
        </p:spPr>
        <p:txBody>
          <a:bodyPr wrap="square" rtlCol="0">
            <a:spAutoFit/>
          </a:bodyPr>
          <a:lstStyle/>
          <a:p>
            <a:r>
              <a:rPr lang="en-US" sz="2400" b="1" dirty="0" smtClean="0">
                <a:solidFill>
                  <a:srgbClr val="FF0000"/>
                </a:solidFill>
                <a:latin typeface="Symbol" pitchFamily="18" charset="2"/>
                <a:cs typeface="Times New Roman" pitchFamily="18" charset="0"/>
              </a:rPr>
              <a:t>a</a:t>
            </a:r>
            <a:r>
              <a:rPr lang="en-US" sz="2400" b="1" dirty="0" smtClean="0">
                <a:solidFill>
                  <a:srgbClr val="FF0000"/>
                </a:solidFill>
                <a:latin typeface="Times New Roman" pitchFamily="18" charset="0"/>
                <a:cs typeface="Times New Roman" pitchFamily="18" charset="0"/>
              </a:rPr>
              <a:t> = 1.12</a:t>
            </a:r>
          </a:p>
          <a:p>
            <a:endParaRPr lang="en-US" sz="1600" b="1" dirty="0" smtClean="0">
              <a:latin typeface="Times New Roman" pitchFamily="18" charset="0"/>
              <a:cs typeface="Times New Roman" pitchFamily="18" charset="0"/>
            </a:endParaRPr>
          </a:p>
          <a:p>
            <a:r>
              <a:rPr lang="en-US" sz="2400" b="1" dirty="0" smtClean="0">
                <a:solidFill>
                  <a:srgbClr val="0000FF"/>
                </a:solidFill>
                <a:latin typeface="Symbol" pitchFamily="18" charset="2"/>
                <a:cs typeface="Times New Roman" pitchFamily="18" charset="0"/>
              </a:rPr>
              <a:t>a</a:t>
            </a:r>
            <a:r>
              <a:rPr lang="en-US" sz="2400" b="1" dirty="0" smtClean="0">
                <a:solidFill>
                  <a:srgbClr val="0000FF"/>
                </a:solidFill>
                <a:latin typeface="Times New Roman" pitchFamily="18" charset="0"/>
                <a:cs typeface="Times New Roman" pitchFamily="18" charset="0"/>
              </a:rPr>
              <a:t> = 0.86</a:t>
            </a:r>
            <a:endParaRPr lang="en-US" sz="2400" b="1" dirty="0">
              <a:solidFill>
                <a:srgbClr val="0000FF"/>
              </a:solidFill>
              <a:latin typeface="Times New Roman" pitchFamily="18" charset="0"/>
              <a:cs typeface="Times New Roman" pitchFamily="18" charset="0"/>
            </a:endParaRPr>
          </a:p>
        </p:txBody>
      </p:sp>
      <p:graphicFrame>
        <p:nvGraphicFramePr>
          <p:cNvPr id="1764354" name="Object 2"/>
          <p:cNvGraphicFramePr>
            <a:graphicFrameLocks noChangeAspect="1"/>
          </p:cNvGraphicFramePr>
          <p:nvPr/>
        </p:nvGraphicFramePr>
        <p:xfrm>
          <a:off x="3116551" y="1953490"/>
          <a:ext cx="2157114" cy="1247488"/>
        </p:xfrm>
        <a:graphic>
          <a:graphicData uri="http://schemas.openxmlformats.org/presentationml/2006/ole">
            <mc:AlternateContent xmlns:mc="http://schemas.openxmlformats.org/markup-compatibility/2006">
              <mc:Choice xmlns:v="urn:schemas-microsoft-com:vml" Requires="v">
                <p:oleObj spid="_x0000_s1764388" name="Equation" r:id="rId5" imgW="812520" imgH="469800" progId="Equation.3">
                  <p:embed/>
                </p:oleObj>
              </mc:Choice>
              <mc:Fallback>
                <p:oleObj name="Equation" r:id="rId5" imgW="812520" imgH="469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6551" y="1953490"/>
                        <a:ext cx="2157114" cy="124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0" y="6519446"/>
            <a:ext cx="5939905" cy="338554"/>
          </a:xfrm>
          <a:prstGeom prst="rect">
            <a:avLst/>
          </a:prstGeom>
          <a:noFill/>
        </p:spPr>
        <p:txBody>
          <a:bodyPr wrap="square" rtlCol="0">
            <a:spAutoFit/>
          </a:bodyPr>
          <a:lstStyle/>
          <a:p>
            <a:pPr algn="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R. Islam et al</a:t>
            </a:r>
            <a:r>
              <a:rPr lang="en-US" sz="1600" smtClean="0">
                <a:solidFill>
                  <a:prstClr val="black"/>
                </a:solidFill>
                <a:latin typeface="Times New Roman" pitchFamily="18" charset="0"/>
                <a:cs typeface="Times New Roman" pitchFamily="18" charset="0"/>
              </a:rPr>
              <a:t>., ArXiv 1210.0142 (to appear in Science)</a:t>
            </a:r>
            <a:endParaRPr lang="en-US" sz="16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564776" y="323478"/>
            <a:ext cx="7601761" cy="646331"/>
          </a:xfrm>
          <a:prstGeom prst="rect">
            <a:avLst/>
          </a:prstGeom>
          <a:noFill/>
          <a:ln w="9525">
            <a:noFill/>
            <a:miter lim="800000"/>
            <a:headEnd/>
            <a:tailEnd/>
          </a:ln>
        </p:spPr>
        <p:txBody>
          <a:bodyPr wrap="none">
            <a:spAutoFit/>
          </a:bodyPr>
          <a:lstStyle/>
          <a:p>
            <a:r>
              <a:rPr lang="en-US" sz="3600" b="1" dirty="0" smtClean="0">
                <a:solidFill>
                  <a:srgbClr val="FF9933"/>
                </a:solidFill>
                <a:latin typeface="Verdana" pitchFamily="34" charset="0"/>
              </a:rPr>
              <a:t>Ion Trap Quantum Networks</a:t>
            </a:r>
            <a:endParaRPr lang="en-US" sz="3600" b="1" dirty="0">
              <a:solidFill>
                <a:srgbClr val="FF9933"/>
              </a:solidFill>
              <a:latin typeface="Verdana" pitchFamily="34" charset="0"/>
            </a:endParaRPr>
          </a:p>
        </p:txBody>
      </p:sp>
      <p:sp>
        <p:nvSpPr>
          <p:cNvPr id="39941" name="Line 5"/>
          <p:cNvSpPr>
            <a:spLocks noChangeShapeType="1"/>
          </p:cNvSpPr>
          <p:nvPr/>
        </p:nvSpPr>
        <p:spPr bwMode="auto">
          <a:xfrm>
            <a:off x="336176" y="1085478"/>
            <a:ext cx="8326438" cy="11113"/>
          </a:xfrm>
          <a:prstGeom prst="line">
            <a:avLst/>
          </a:prstGeom>
          <a:noFill/>
          <a:ln w="57150">
            <a:solidFill>
              <a:schemeClr val="bg2"/>
            </a:solidFill>
            <a:round/>
            <a:headEnd/>
            <a:tailEnd/>
          </a:ln>
        </p:spPr>
        <p:txBody>
          <a:bodyPr/>
          <a:lstStyle/>
          <a:p>
            <a:endParaRPr lang="en-US">
              <a:solidFill>
                <a:srgbClr val="000000"/>
              </a:solidFill>
            </a:endParaRPr>
          </a:p>
        </p:txBody>
      </p:sp>
      <p:pic>
        <p:nvPicPr>
          <p:cNvPr id="17" name="Picture 165" descr="ion metropolis.jpg"/>
          <p:cNvPicPr>
            <a:picLocks noChangeAspect="1"/>
          </p:cNvPicPr>
          <p:nvPr/>
        </p:nvPicPr>
        <p:blipFill>
          <a:blip r:embed="rId4" cstate="print"/>
          <a:srcRect l="346" t="16168" b="2222"/>
          <a:stretch>
            <a:fillRect/>
          </a:stretch>
        </p:blipFill>
        <p:spPr bwMode="auto">
          <a:xfrm>
            <a:off x="847165" y="3072467"/>
            <a:ext cx="2243137" cy="1682750"/>
          </a:xfrm>
          <a:prstGeom prst="rect">
            <a:avLst/>
          </a:prstGeom>
          <a:noFill/>
          <a:ln w="9525">
            <a:noFill/>
            <a:miter lim="800000"/>
            <a:headEnd/>
            <a:tailEnd/>
          </a:ln>
        </p:spPr>
      </p:pic>
      <p:pic>
        <p:nvPicPr>
          <p:cNvPr id="12" name="Picture 19" descr="ions 171.jpg"/>
          <p:cNvPicPr>
            <a:picLocks noChangeAspect="1"/>
          </p:cNvPicPr>
          <p:nvPr/>
        </p:nvPicPr>
        <p:blipFill>
          <a:blip r:embed="rId5" cstate="print"/>
          <a:srcRect l="13465" t="40304" r="9256" b="44651"/>
          <a:stretch>
            <a:fillRect/>
          </a:stretch>
        </p:blipFill>
        <p:spPr bwMode="auto">
          <a:xfrm>
            <a:off x="5773326" y="2009210"/>
            <a:ext cx="2899114" cy="221424"/>
          </a:xfrm>
          <a:prstGeom prst="rect">
            <a:avLst/>
          </a:prstGeom>
          <a:noFill/>
          <a:ln w="38100">
            <a:noFill/>
            <a:miter lim="800000"/>
            <a:headEnd/>
            <a:tailEnd/>
          </a:ln>
        </p:spPr>
      </p:pic>
      <p:grpSp>
        <p:nvGrpSpPr>
          <p:cNvPr id="3" name="Group 2"/>
          <p:cNvGrpSpPr/>
          <p:nvPr/>
        </p:nvGrpSpPr>
        <p:grpSpPr>
          <a:xfrm>
            <a:off x="4499395" y="4885766"/>
            <a:ext cx="4556876" cy="1882588"/>
            <a:chOff x="4430805" y="4939552"/>
            <a:chExt cx="4556876" cy="1882588"/>
          </a:xfrm>
        </p:grpSpPr>
        <p:pic>
          <p:nvPicPr>
            <p:cNvPr id="13" name="Picture 2" descr="figure1Boris"/>
            <p:cNvPicPr>
              <a:picLocks noChangeAspect="1" noChangeArrowheads="1"/>
            </p:cNvPicPr>
            <p:nvPr/>
          </p:nvPicPr>
          <p:blipFill rotWithShape="1">
            <a:blip r:embed="rId6" cstate="print">
              <a:clrChange>
                <a:clrFrom>
                  <a:srgbClr val="FFFFFE"/>
                </a:clrFrom>
                <a:clrTo>
                  <a:srgbClr val="FFFFFE">
                    <a:alpha val="0"/>
                  </a:srgbClr>
                </a:clrTo>
              </a:clrChange>
            </a:blip>
            <a:srcRect l="45235" t="11351" b="12733"/>
            <a:stretch/>
          </p:blipFill>
          <p:spPr bwMode="auto">
            <a:xfrm>
              <a:off x="4430805" y="4975412"/>
              <a:ext cx="4556875" cy="1757082"/>
            </a:xfrm>
            <a:prstGeom prst="rect">
              <a:avLst/>
            </a:prstGeom>
            <a:noFill/>
            <a:ln w="9525">
              <a:noFill/>
              <a:miter lim="800000"/>
              <a:headEnd/>
              <a:tailEnd/>
            </a:ln>
            <a:effectLst/>
          </p:spPr>
        </p:pic>
        <p:sp>
          <p:nvSpPr>
            <p:cNvPr id="2" name="Rectangle 1"/>
            <p:cNvSpPr/>
            <p:nvPr/>
          </p:nvSpPr>
          <p:spPr bwMode="auto">
            <a:xfrm>
              <a:off x="4430805" y="4939552"/>
              <a:ext cx="4556876" cy="1882588"/>
            </a:xfrm>
            <a:prstGeom prst="rect">
              <a:avLst/>
            </a:prstGeom>
            <a:noFill/>
            <a:ln w="1270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grpSp>
      <p:sp>
        <p:nvSpPr>
          <p:cNvPr id="11" name="Rectangle 10"/>
          <p:cNvSpPr>
            <a:spLocks noChangeArrowheads="1"/>
          </p:cNvSpPr>
          <p:nvPr/>
        </p:nvSpPr>
        <p:spPr bwMode="auto">
          <a:xfrm>
            <a:off x="336176" y="2923628"/>
            <a:ext cx="8458200" cy="1891267"/>
          </a:xfrm>
          <a:prstGeom prst="rect">
            <a:avLst/>
          </a:prstGeom>
          <a:noFill/>
          <a:ln w="25400" algn="ctr">
            <a:solidFill>
              <a:srgbClr val="FF0000"/>
            </a:solidFill>
            <a:round/>
            <a:headEnd/>
            <a:tailEnd/>
          </a:ln>
        </p:spPr>
        <p:txBody>
          <a:bodyPr/>
          <a:lstStyle/>
          <a:p>
            <a:endParaRPr lang="en-US">
              <a:solidFill>
                <a:srgbClr val="000000"/>
              </a:solidFill>
            </a:endParaRPr>
          </a:p>
        </p:txBody>
      </p:sp>
      <p:sp>
        <p:nvSpPr>
          <p:cNvPr id="39942" name="Text Box 6"/>
          <p:cNvSpPr txBox="1">
            <a:spLocks noChangeArrowheads="1"/>
          </p:cNvSpPr>
          <p:nvPr/>
        </p:nvSpPr>
        <p:spPr bwMode="auto">
          <a:xfrm>
            <a:off x="279400" y="1457513"/>
            <a:ext cx="7877175" cy="4832092"/>
          </a:xfrm>
          <a:prstGeom prst="rect">
            <a:avLst/>
          </a:prstGeom>
          <a:noFill/>
          <a:ln w="9525">
            <a:noFill/>
            <a:miter lim="800000"/>
            <a:headEnd/>
            <a:tailEnd/>
          </a:ln>
        </p:spPr>
        <p:txBody>
          <a:bodyPr>
            <a:spAutoFit/>
          </a:bodyPr>
          <a:lstStyle/>
          <a:p>
            <a:pPr marL="334963" indent="-334963">
              <a:buFontTx/>
              <a:buChar char="•"/>
              <a:tabLst>
                <a:tab pos="512763" algn="l"/>
              </a:tabLst>
            </a:pPr>
            <a:r>
              <a:rPr lang="en-US" sz="2800" dirty="0" smtClean="0">
                <a:solidFill>
                  <a:srgbClr val="FF9933"/>
                </a:solidFill>
                <a:latin typeface="Verdana" pitchFamily="34" charset="0"/>
              </a:rPr>
              <a:t>Local connections through the </a:t>
            </a:r>
          </a:p>
          <a:p>
            <a:pPr marL="334963" indent="-334963">
              <a:tabLst>
                <a:tab pos="512763" algn="l"/>
              </a:tabLst>
            </a:pPr>
            <a:r>
              <a:rPr lang="en-US" sz="2800" smtClean="0">
                <a:solidFill>
                  <a:srgbClr val="FF9933"/>
                </a:solidFill>
                <a:latin typeface="Verdana" pitchFamily="34" charset="0"/>
              </a:rPr>
              <a:t>	Coulomb </a:t>
            </a:r>
            <a:r>
              <a:rPr lang="en-US" sz="2800" dirty="0" smtClean="0">
                <a:solidFill>
                  <a:srgbClr val="FF9933"/>
                </a:solidFill>
                <a:latin typeface="Verdana" pitchFamily="34" charset="0"/>
              </a:rPr>
              <a:t>interaction</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535363" lvl="7" indent="-334963">
              <a:buFontTx/>
              <a:buChar char="•"/>
              <a:tabLst>
                <a:tab pos="512763" algn="l"/>
              </a:tabLst>
            </a:pPr>
            <a:r>
              <a:rPr lang="en-US" sz="2800" dirty="0" smtClean="0">
                <a:solidFill>
                  <a:srgbClr val="FF9933"/>
                </a:solidFill>
                <a:latin typeface="Verdana" pitchFamily="34" charset="0"/>
              </a:rPr>
              <a:t>Shuttling atoms through space</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a:solidFill>
                <a:srgbClr val="FF9933"/>
              </a:solidFill>
              <a:latin typeface="Verdana" pitchFamily="34" charset="0"/>
            </a:endParaRPr>
          </a:p>
          <a:p>
            <a:pPr marL="334963" indent="-334963">
              <a:buFontTx/>
              <a:buChar char="•"/>
              <a:tabLst>
                <a:tab pos="512763" algn="l"/>
              </a:tabLst>
            </a:pPr>
            <a:r>
              <a:rPr lang="en-US" sz="2800" dirty="0">
                <a:solidFill>
                  <a:srgbClr val="FF9933"/>
                </a:solidFill>
                <a:latin typeface="Verdana" pitchFamily="34" charset="0"/>
              </a:rPr>
              <a:t>Nonlocal </a:t>
            </a:r>
            <a:r>
              <a:rPr lang="en-US" sz="2800" dirty="0" smtClean="0">
                <a:solidFill>
                  <a:srgbClr val="FF9933"/>
                </a:solidFill>
                <a:latin typeface="Verdana" pitchFamily="34" charset="0"/>
              </a:rPr>
              <a:t>connections </a:t>
            </a:r>
          </a:p>
          <a:p>
            <a:pPr marL="334963" indent="-334963">
              <a:tabLst>
                <a:tab pos="512763" algn="l"/>
              </a:tabLst>
            </a:pPr>
            <a:r>
              <a:rPr lang="en-US" sz="2800" dirty="0" smtClean="0">
                <a:solidFill>
                  <a:srgbClr val="FF9933"/>
                </a:solidFill>
                <a:latin typeface="Verdana" pitchFamily="34" charset="0"/>
              </a:rPr>
              <a:t>	with photons</a:t>
            </a:r>
            <a:endParaRPr lang="en-US" sz="2800" dirty="0">
              <a:solidFill>
                <a:srgbClr val="FF9933"/>
              </a:solidFill>
              <a:latin typeface="Verdana" pitchFamily="34" charset="0"/>
            </a:endParaRPr>
          </a:p>
        </p:txBody>
      </p:sp>
    </p:spTree>
    <p:extLst>
      <p:ext uri="{BB962C8B-B14F-4D97-AF65-F5344CB8AC3E}">
        <p14:creationId xmlns:p14="http://schemas.microsoft.com/office/powerpoint/2010/main" val="184390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52400"/>
            <a:ext cx="4084638" cy="1485900"/>
            <a:chOff x="1380" y="1668"/>
            <a:chExt cx="2573" cy="936"/>
          </a:xfrm>
        </p:grpSpPr>
        <p:grpSp>
          <p:nvGrpSpPr>
            <p:cNvPr id="3" name="Group 3"/>
            <p:cNvGrpSpPr>
              <a:grpSpLocks/>
            </p:cNvGrpSpPr>
            <p:nvPr/>
          </p:nvGrpSpPr>
          <p:grpSpPr bwMode="auto">
            <a:xfrm>
              <a:off x="1500" y="1668"/>
              <a:ext cx="2453" cy="840"/>
              <a:chOff x="470" y="1231"/>
              <a:chExt cx="2453" cy="840"/>
            </a:xfrm>
          </p:grpSpPr>
          <p:sp>
            <p:nvSpPr>
              <p:cNvPr id="32905" name="Oval 4"/>
              <p:cNvSpPr>
                <a:spLocks noChangeArrowheads="1"/>
              </p:cNvSpPr>
              <p:nvPr/>
            </p:nvSpPr>
            <p:spPr bwMode="auto">
              <a:xfrm>
                <a:off x="494" y="1243"/>
                <a:ext cx="101"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6" name="Rectangle 5"/>
              <p:cNvSpPr>
                <a:spLocks noChangeArrowheads="1"/>
              </p:cNvSpPr>
              <p:nvPr/>
            </p:nvSpPr>
            <p:spPr bwMode="auto">
              <a:xfrm>
                <a:off x="541" y="1243"/>
                <a:ext cx="467" cy="2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07" name="Freeform 6"/>
              <p:cNvSpPr>
                <a:spLocks/>
              </p:cNvSpPr>
              <p:nvPr/>
            </p:nvSpPr>
            <p:spPr bwMode="auto">
              <a:xfrm>
                <a:off x="529" y="1231"/>
                <a:ext cx="491" cy="274"/>
              </a:xfrm>
              <a:custGeom>
                <a:avLst/>
                <a:gdLst>
                  <a:gd name="T0" fmla="*/ 12 w 491"/>
                  <a:gd name="T1" fmla="*/ 0 h 274"/>
                  <a:gd name="T2" fmla="*/ 6 w 491"/>
                  <a:gd name="T3" fmla="*/ 0 h 274"/>
                  <a:gd name="T4" fmla="*/ 6 w 491"/>
                  <a:gd name="T5" fmla="*/ 0 h 274"/>
                  <a:gd name="T6" fmla="*/ 6 w 491"/>
                  <a:gd name="T7" fmla="*/ 6 h 274"/>
                  <a:gd name="T8" fmla="*/ 0 w 491"/>
                  <a:gd name="T9" fmla="*/ 6 h 274"/>
                  <a:gd name="T10" fmla="*/ 0 w 491"/>
                  <a:gd name="T11" fmla="*/ 6 h 274"/>
                  <a:gd name="T12" fmla="*/ 0 w 491"/>
                  <a:gd name="T13" fmla="*/ 12 h 274"/>
                  <a:gd name="T14" fmla="*/ 0 w 491"/>
                  <a:gd name="T15" fmla="*/ 262 h 274"/>
                  <a:gd name="T16" fmla="*/ 0 w 491"/>
                  <a:gd name="T17" fmla="*/ 268 h 274"/>
                  <a:gd name="T18" fmla="*/ 0 w 491"/>
                  <a:gd name="T19" fmla="*/ 268 h 274"/>
                  <a:gd name="T20" fmla="*/ 6 w 491"/>
                  <a:gd name="T21" fmla="*/ 268 h 274"/>
                  <a:gd name="T22" fmla="*/ 6 w 491"/>
                  <a:gd name="T23" fmla="*/ 274 h 274"/>
                  <a:gd name="T24" fmla="*/ 6 w 491"/>
                  <a:gd name="T25" fmla="*/ 274 h 274"/>
                  <a:gd name="T26" fmla="*/ 485 w 491"/>
                  <a:gd name="T27" fmla="*/ 274 h 274"/>
                  <a:gd name="T28" fmla="*/ 485 w 491"/>
                  <a:gd name="T29" fmla="*/ 274 h 274"/>
                  <a:gd name="T30" fmla="*/ 491 w 491"/>
                  <a:gd name="T31" fmla="*/ 268 h 274"/>
                  <a:gd name="T32" fmla="*/ 491 w 491"/>
                  <a:gd name="T33" fmla="*/ 268 h 274"/>
                  <a:gd name="T34" fmla="*/ 491 w 491"/>
                  <a:gd name="T35" fmla="*/ 268 h 274"/>
                  <a:gd name="T36" fmla="*/ 491 w 491"/>
                  <a:gd name="T37" fmla="*/ 262 h 274"/>
                  <a:gd name="T38" fmla="*/ 491 w 491"/>
                  <a:gd name="T39" fmla="*/ 12 h 274"/>
                  <a:gd name="T40" fmla="*/ 491 w 491"/>
                  <a:gd name="T41" fmla="*/ 6 h 274"/>
                  <a:gd name="T42" fmla="*/ 491 w 491"/>
                  <a:gd name="T43" fmla="*/ 6 h 274"/>
                  <a:gd name="T44" fmla="*/ 491 w 491"/>
                  <a:gd name="T45" fmla="*/ 6 h 274"/>
                  <a:gd name="T46" fmla="*/ 485 w 491"/>
                  <a:gd name="T47" fmla="*/ 0 h 274"/>
                  <a:gd name="T48" fmla="*/ 485 w 491"/>
                  <a:gd name="T49" fmla="*/ 0 h 274"/>
                  <a:gd name="T50" fmla="*/ 479 w 491"/>
                  <a:gd name="T51" fmla="*/ 0 h 274"/>
                  <a:gd name="T52" fmla="*/ 12 w 491"/>
                  <a:gd name="T53" fmla="*/ 0 h 274"/>
                  <a:gd name="T54" fmla="*/ 12 w 491"/>
                  <a:gd name="T55" fmla="*/ 24 h 274"/>
                  <a:gd name="T56" fmla="*/ 479 w 491"/>
                  <a:gd name="T57" fmla="*/ 24 h 274"/>
                  <a:gd name="T58" fmla="*/ 467 w 491"/>
                  <a:gd name="T59" fmla="*/ 12 h 274"/>
                  <a:gd name="T60" fmla="*/ 467 w 491"/>
                  <a:gd name="T61" fmla="*/ 262 h 274"/>
                  <a:gd name="T62" fmla="*/ 479 w 491"/>
                  <a:gd name="T63" fmla="*/ 250 h 274"/>
                  <a:gd name="T64" fmla="*/ 12 w 491"/>
                  <a:gd name="T65" fmla="*/ 250 h 274"/>
                  <a:gd name="T66" fmla="*/ 24 w 491"/>
                  <a:gd name="T67" fmla="*/ 262 h 274"/>
                  <a:gd name="T68" fmla="*/ 24 w 491"/>
                  <a:gd name="T69" fmla="*/ 12 h 274"/>
                  <a:gd name="T70" fmla="*/ 12 w 491"/>
                  <a:gd name="T71" fmla="*/ 24 h 274"/>
                  <a:gd name="T72" fmla="*/ 12 w 491"/>
                  <a:gd name="T73" fmla="*/ 0 h 2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1"/>
                  <a:gd name="T112" fmla="*/ 0 h 274"/>
                  <a:gd name="T113" fmla="*/ 491 w 491"/>
                  <a:gd name="T114" fmla="*/ 274 h 2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1" h="274">
                    <a:moveTo>
                      <a:pt x="12" y="0"/>
                    </a:moveTo>
                    <a:lnTo>
                      <a:pt x="6" y="0"/>
                    </a:lnTo>
                    <a:lnTo>
                      <a:pt x="6" y="6"/>
                    </a:lnTo>
                    <a:lnTo>
                      <a:pt x="0" y="6"/>
                    </a:lnTo>
                    <a:lnTo>
                      <a:pt x="0" y="12"/>
                    </a:lnTo>
                    <a:lnTo>
                      <a:pt x="0" y="262"/>
                    </a:lnTo>
                    <a:lnTo>
                      <a:pt x="0" y="268"/>
                    </a:lnTo>
                    <a:lnTo>
                      <a:pt x="6" y="268"/>
                    </a:lnTo>
                    <a:lnTo>
                      <a:pt x="6" y="274"/>
                    </a:lnTo>
                    <a:lnTo>
                      <a:pt x="485" y="274"/>
                    </a:lnTo>
                    <a:lnTo>
                      <a:pt x="491" y="268"/>
                    </a:lnTo>
                    <a:lnTo>
                      <a:pt x="491" y="262"/>
                    </a:lnTo>
                    <a:lnTo>
                      <a:pt x="491" y="12"/>
                    </a:lnTo>
                    <a:lnTo>
                      <a:pt x="491" y="6"/>
                    </a:lnTo>
                    <a:lnTo>
                      <a:pt x="485" y="0"/>
                    </a:lnTo>
                    <a:lnTo>
                      <a:pt x="479" y="0"/>
                    </a:lnTo>
                    <a:lnTo>
                      <a:pt x="12" y="0"/>
                    </a:lnTo>
                    <a:lnTo>
                      <a:pt x="12" y="24"/>
                    </a:lnTo>
                    <a:lnTo>
                      <a:pt x="479" y="24"/>
                    </a:lnTo>
                    <a:lnTo>
                      <a:pt x="467" y="12"/>
                    </a:lnTo>
                    <a:lnTo>
                      <a:pt x="467" y="262"/>
                    </a:lnTo>
                    <a:lnTo>
                      <a:pt x="479" y="250"/>
                    </a:lnTo>
                    <a:lnTo>
                      <a:pt x="12" y="250"/>
                    </a:lnTo>
                    <a:lnTo>
                      <a:pt x="24" y="262"/>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08" name="Oval 7"/>
              <p:cNvSpPr>
                <a:spLocks noChangeArrowheads="1"/>
              </p:cNvSpPr>
              <p:nvPr/>
            </p:nvSpPr>
            <p:spPr bwMode="auto">
              <a:xfrm>
                <a:off x="517" y="1249"/>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09" name="Oval 8"/>
              <p:cNvSpPr>
                <a:spLocks noChangeArrowheads="1"/>
              </p:cNvSpPr>
              <p:nvPr/>
            </p:nvSpPr>
            <p:spPr bwMode="auto">
              <a:xfrm>
                <a:off x="960" y="1243"/>
                <a:ext cx="102"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0" name="Oval 9"/>
              <p:cNvSpPr>
                <a:spLocks noChangeArrowheads="1"/>
              </p:cNvSpPr>
              <p:nvPr/>
            </p:nvSpPr>
            <p:spPr bwMode="auto">
              <a:xfrm>
                <a:off x="1038" y="1243"/>
                <a:ext cx="96"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1" name="Rectangle 10"/>
              <p:cNvSpPr>
                <a:spLocks noChangeArrowheads="1"/>
              </p:cNvSpPr>
              <p:nvPr/>
            </p:nvSpPr>
            <p:spPr bwMode="auto">
              <a:xfrm>
                <a:off x="1086" y="1243"/>
                <a:ext cx="1244" cy="2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12" name="Freeform 11"/>
              <p:cNvSpPr>
                <a:spLocks/>
              </p:cNvSpPr>
              <p:nvPr/>
            </p:nvSpPr>
            <p:spPr bwMode="auto">
              <a:xfrm>
                <a:off x="1074" y="1231"/>
                <a:ext cx="1268" cy="274"/>
              </a:xfrm>
              <a:custGeom>
                <a:avLst/>
                <a:gdLst>
                  <a:gd name="T0" fmla="*/ 12 w 1268"/>
                  <a:gd name="T1" fmla="*/ 0 h 274"/>
                  <a:gd name="T2" fmla="*/ 6 w 1268"/>
                  <a:gd name="T3" fmla="*/ 0 h 274"/>
                  <a:gd name="T4" fmla="*/ 6 w 1268"/>
                  <a:gd name="T5" fmla="*/ 0 h 274"/>
                  <a:gd name="T6" fmla="*/ 6 w 1268"/>
                  <a:gd name="T7" fmla="*/ 6 h 274"/>
                  <a:gd name="T8" fmla="*/ 0 w 1268"/>
                  <a:gd name="T9" fmla="*/ 6 h 274"/>
                  <a:gd name="T10" fmla="*/ 0 w 1268"/>
                  <a:gd name="T11" fmla="*/ 6 h 274"/>
                  <a:gd name="T12" fmla="*/ 0 w 1268"/>
                  <a:gd name="T13" fmla="*/ 12 h 274"/>
                  <a:gd name="T14" fmla="*/ 0 w 1268"/>
                  <a:gd name="T15" fmla="*/ 262 h 274"/>
                  <a:gd name="T16" fmla="*/ 0 w 1268"/>
                  <a:gd name="T17" fmla="*/ 268 h 274"/>
                  <a:gd name="T18" fmla="*/ 0 w 1268"/>
                  <a:gd name="T19" fmla="*/ 268 h 274"/>
                  <a:gd name="T20" fmla="*/ 6 w 1268"/>
                  <a:gd name="T21" fmla="*/ 268 h 274"/>
                  <a:gd name="T22" fmla="*/ 6 w 1268"/>
                  <a:gd name="T23" fmla="*/ 274 h 274"/>
                  <a:gd name="T24" fmla="*/ 6 w 1268"/>
                  <a:gd name="T25" fmla="*/ 274 h 274"/>
                  <a:gd name="T26" fmla="*/ 1262 w 1268"/>
                  <a:gd name="T27" fmla="*/ 274 h 274"/>
                  <a:gd name="T28" fmla="*/ 1262 w 1268"/>
                  <a:gd name="T29" fmla="*/ 274 h 274"/>
                  <a:gd name="T30" fmla="*/ 1268 w 1268"/>
                  <a:gd name="T31" fmla="*/ 268 h 274"/>
                  <a:gd name="T32" fmla="*/ 1268 w 1268"/>
                  <a:gd name="T33" fmla="*/ 268 h 274"/>
                  <a:gd name="T34" fmla="*/ 1268 w 1268"/>
                  <a:gd name="T35" fmla="*/ 268 h 274"/>
                  <a:gd name="T36" fmla="*/ 1268 w 1268"/>
                  <a:gd name="T37" fmla="*/ 262 h 274"/>
                  <a:gd name="T38" fmla="*/ 1268 w 1268"/>
                  <a:gd name="T39" fmla="*/ 12 h 274"/>
                  <a:gd name="T40" fmla="*/ 1268 w 1268"/>
                  <a:gd name="T41" fmla="*/ 6 h 274"/>
                  <a:gd name="T42" fmla="*/ 1268 w 1268"/>
                  <a:gd name="T43" fmla="*/ 6 h 274"/>
                  <a:gd name="T44" fmla="*/ 1268 w 1268"/>
                  <a:gd name="T45" fmla="*/ 6 h 274"/>
                  <a:gd name="T46" fmla="*/ 1262 w 1268"/>
                  <a:gd name="T47" fmla="*/ 0 h 274"/>
                  <a:gd name="T48" fmla="*/ 1262 w 1268"/>
                  <a:gd name="T49" fmla="*/ 0 h 274"/>
                  <a:gd name="T50" fmla="*/ 1256 w 1268"/>
                  <a:gd name="T51" fmla="*/ 0 h 274"/>
                  <a:gd name="T52" fmla="*/ 12 w 1268"/>
                  <a:gd name="T53" fmla="*/ 0 h 274"/>
                  <a:gd name="T54" fmla="*/ 12 w 1268"/>
                  <a:gd name="T55" fmla="*/ 24 h 274"/>
                  <a:gd name="T56" fmla="*/ 1256 w 1268"/>
                  <a:gd name="T57" fmla="*/ 24 h 274"/>
                  <a:gd name="T58" fmla="*/ 1244 w 1268"/>
                  <a:gd name="T59" fmla="*/ 12 h 274"/>
                  <a:gd name="T60" fmla="*/ 1244 w 1268"/>
                  <a:gd name="T61" fmla="*/ 262 h 274"/>
                  <a:gd name="T62" fmla="*/ 1256 w 1268"/>
                  <a:gd name="T63" fmla="*/ 250 h 274"/>
                  <a:gd name="T64" fmla="*/ 12 w 1268"/>
                  <a:gd name="T65" fmla="*/ 250 h 274"/>
                  <a:gd name="T66" fmla="*/ 24 w 1268"/>
                  <a:gd name="T67" fmla="*/ 262 h 274"/>
                  <a:gd name="T68" fmla="*/ 24 w 1268"/>
                  <a:gd name="T69" fmla="*/ 12 h 274"/>
                  <a:gd name="T70" fmla="*/ 12 w 1268"/>
                  <a:gd name="T71" fmla="*/ 24 h 274"/>
                  <a:gd name="T72" fmla="*/ 12 w 1268"/>
                  <a:gd name="T73" fmla="*/ 0 h 2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8"/>
                  <a:gd name="T112" fmla="*/ 0 h 274"/>
                  <a:gd name="T113" fmla="*/ 1268 w 1268"/>
                  <a:gd name="T114" fmla="*/ 274 h 2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8" h="274">
                    <a:moveTo>
                      <a:pt x="12" y="0"/>
                    </a:moveTo>
                    <a:lnTo>
                      <a:pt x="6" y="0"/>
                    </a:lnTo>
                    <a:lnTo>
                      <a:pt x="6" y="6"/>
                    </a:lnTo>
                    <a:lnTo>
                      <a:pt x="0" y="6"/>
                    </a:lnTo>
                    <a:lnTo>
                      <a:pt x="0" y="12"/>
                    </a:lnTo>
                    <a:lnTo>
                      <a:pt x="0" y="262"/>
                    </a:lnTo>
                    <a:lnTo>
                      <a:pt x="0" y="268"/>
                    </a:lnTo>
                    <a:lnTo>
                      <a:pt x="6" y="268"/>
                    </a:lnTo>
                    <a:lnTo>
                      <a:pt x="6" y="274"/>
                    </a:lnTo>
                    <a:lnTo>
                      <a:pt x="1262" y="274"/>
                    </a:lnTo>
                    <a:lnTo>
                      <a:pt x="1268" y="268"/>
                    </a:lnTo>
                    <a:lnTo>
                      <a:pt x="1268" y="262"/>
                    </a:lnTo>
                    <a:lnTo>
                      <a:pt x="1268" y="12"/>
                    </a:lnTo>
                    <a:lnTo>
                      <a:pt x="1268" y="6"/>
                    </a:lnTo>
                    <a:lnTo>
                      <a:pt x="1262" y="0"/>
                    </a:lnTo>
                    <a:lnTo>
                      <a:pt x="1256" y="0"/>
                    </a:lnTo>
                    <a:lnTo>
                      <a:pt x="12" y="0"/>
                    </a:lnTo>
                    <a:lnTo>
                      <a:pt x="12" y="24"/>
                    </a:lnTo>
                    <a:lnTo>
                      <a:pt x="1256" y="24"/>
                    </a:lnTo>
                    <a:lnTo>
                      <a:pt x="1244" y="12"/>
                    </a:lnTo>
                    <a:lnTo>
                      <a:pt x="1244" y="262"/>
                    </a:lnTo>
                    <a:lnTo>
                      <a:pt x="1256" y="250"/>
                    </a:lnTo>
                    <a:lnTo>
                      <a:pt x="12" y="250"/>
                    </a:lnTo>
                    <a:lnTo>
                      <a:pt x="24" y="262"/>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13" name="Oval 12"/>
              <p:cNvSpPr>
                <a:spLocks noChangeArrowheads="1"/>
              </p:cNvSpPr>
              <p:nvPr/>
            </p:nvSpPr>
            <p:spPr bwMode="auto">
              <a:xfrm>
                <a:off x="1062" y="1249"/>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14" name="Oval 13"/>
              <p:cNvSpPr>
                <a:spLocks noChangeArrowheads="1"/>
              </p:cNvSpPr>
              <p:nvPr/>
            </p:nvSpPr>
            <p:spPr bwMode="auto">
              <a:xfrm>
                <a:off x="2276" y="1243"/>
                <a:ext cx="102"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5" name="Oval 14"/>
              <p:cNvSpPr>
                <a:spLocks noChangeArrowheads="1"/>
              </p:cNvSpPr>
              <p:nvPr/>
            </p:nvSpPr>
            <p:spPr bwMode="auto">
              <a:xfrm>
                <a:off x="2354" y="124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6" name="Rectangle 15"/>
              <p:cNvSpPr>
                <a:spLocks noChangeArrowheads="1"/>
              </p:cNvSpPr>
              <p:nvPr/>
            </p:nvSpPr>
            <p:spPr bwMode="auto">
              <a:xfrm>
                <a:off x="2402" y="1249"/>
                <a:ext cx="473"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17" name="Freeform 16"/>
              <p:cNvSpPr>
                <a:spLocks/>
              </p:cNvSpPr>
              <p:nvPr/>
            </p:nvSpPr>
            <p:spPr bwMode="auto">
              <a:xfrm>
                <a:off x="2390" y="1237"/>
                <a:ext cx="497" cy="268"/>
              </a:xfrm>
              <a:custGeom>
                <a:avLst/>
                <a:gdLst>
                  <a:gd name="T0" fmla="*/ 12 w 497"/>
                  <a:gd name="T1" fmla="*/ 0 h 268"/>
                  <a:gd name="T2" fmla="*/ 6 w 497"/>
                  <a:gd name="T3" fmla="*/ 0 h 268"/>
                  <a:gd name="T4" fmla="*/ 6 w 497"/>
                  <a:gd name="T5" fmla="*/ 0 h 268"/>
                  <a:gd name="T6" fmla="*/ 6 w 497"/>
                  <a:gd name="T7" fmla="*/ 6 h 268"/>
                  <a:gd name="T8" fmla="*/ 0 w 497"/>
                  <a:gd name="T9" fmla="*/ 6 h 268"/>
                  <a:gd name="T10" fmla="*/ 0 w 497"/>
                  <a:gd name="T11" fmla="*/ 6 h 268"/>
                  <a:gd name="T12" fmla="*/ 0 w 497"/>
                  <a:gd name="T13" fmla="*/ 262 h 268"/>
                  <a:gd name="T14" fmla="*/ 0 w 497"/>
                  <a:gd name="T15" fmla="*/ 262 h 268"/>
                  <a:gd name="T16" fmla="*/ 6 w 497"/>
                  <a:gd name="T17" fmla="*/ 268 h 268"/>
                  <a:gd name="T18" fmla="*/ 6 w 497"/>
                  <a:gd name="T19" fmla="*/ 268 h 268"/>
                  <a:gd name="T20" fmla="*/ 6 w 497"/>
                  <a:gd name="T21" fmla="*/ 268 h 268"/>
                  <a:gd name="T22" fmla="*/ 12 w 497"/>
                  <a:gd name="T23" fmla="*/ 268 h 268"/>
                  <a:gd name="T24" fmla="*/ 485 w 497"/>
                  <a:gd name="T25" fmla="*/ 268 h 268"/>
                  <a:gd name="T26" fmla="*/ 491 w 497"/>
                  <a:gd name="T27" fmla="*/ 268 h 268"/>
                  <a:gd name="T28" fmla="*/ 491 w 497"/>
                  <a:gd name="T29" fmla="*/ 268 h 268"/>
                  <a:gd name="T30" fmla="*/ 491 w 497"/>
                  <a:gd name="T31" fmla="*/ 268 h 268"/>
                  <a:gd name="T32" fmla="*/ 497 w 497"/>
                  <a:gd name="T33" fmla="*/ 262 h 268"/>
                  <a:gd name="T34" fmla="*/ 497 w 497"/>
                  <a:gd name="T35" fmla="*/ 262 h 268"/>
                  <a:gd name="T36" fmla="*/ 497 w 497"/>
                  <a:gd name="T37" fmla="*/ 6 h 268"/>
                  <a:gd name="T38" fmla="*/ 497 w 497"/>
                  <a:gd name="T39" fmla="*/ 6 h 268"/>
                  <a:gd name="T40" fmla="*/ 491 w 497"/>
                  <a:gd name="T41" fmla="*/ 6 h 268"/>
                  <a:gd name="T42" fmla="*/ 491 w 497"/>
                  <a:gd name="T43" fmla="*/ 0 h 268"/>
                  <a:gd name="T44" fmla="*/ 491 w 497"/>
                  <a:gd name="T45" fmla="*/ 0 h 268"/>
                  <a:gd name="T46" fmla="*/ 485 w 497"/>
                  <a:gd name="T47" fmla="*/ 0 h 268"/>
                  <a:gd name="T48" fmla="*/ 12 w 497"/>
                  <a:gd name="T49" fmla="*/ 0 h 268"/>
                  <a:gd name="T50" fmla="*/ 12 w 497"/>
                  <a:gd name="T51" fmla="*/ 24 h 268"/>
                  <a:gd name="T52" fmla="*/ 485 w 497"/>
                  <a:gd name="T53" fmla="*/ 24 h 268"/>
                  <a:gd name="T54" fmla="*/ 473 w 497"/>
                  <a:gd name="T55" fmla="*/ 12 h 268"/>
                  <a:gd name="T56" fmla="*/ 473 w 497"/>
                  <a:gd name="T57" fmla="*/ 256 h 268"/>
                  <a:gd name="T58" fmla="*/ 485 w 497"/>
                  <a:gd name="T59" fmla="*/ 244 h 268"/>
                  <a:gd name="T60" fmla="*/ 12 w 497"/>
                  <a:gd name="T61" fmla="*/ 244 h 268"/>
                  <a:gd name="T62" fmla="*/ 24 w 497"/>
                  <a:gd name="T63" fmla="*/ 256 h 268"/>
                  <a:gd name="T64" fmla="*/ 24 w 497"/>
                  <a:gd name="T65" fmla="*/ 12 h 268"/>
                  <a:gd name="T66" fmla="*/ 12 w 497"/>
                  <a:gd name="T67" fmla="*/ 24 h 268"/>
                  <a:gd name="T68" fmla="*/ 12 w 497"/>
                  <a:gd name="T69" fmla="*/ 0 h 2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7"/>
                  <a:gd name="T106" fmla="*/ 0 h 268"/>
                  <a:gd name="T107" fmla="*/ 497 w 497"/>
                  <a:gd name="T108" fmla="*/ 268 h 2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7" h="268">
                    <a:moveTo>
                      <a:pt x="12" y="0"/>
                    </a:moveTo>
                    <a:lnTo>
                      <a:pt x="6" y="0"/>
                    </a:lnTo>
                    <a:lnTo>
                      <a:pt x="6" y="6"/>
                    </a:lnTo>
                    <a:lnTo>
                      <a:pt x="0" y="6"/>
                    </a:lnTo>
                    <a:lnTo>
                      <a:pt x="0" y="262"/>
                    </a:lnTo>
                    <a:lnTo>
                      <a:pt x="6" y="268"/>
                    </a:lnTo>
                    <a:lnTo>
                      <a:pt x="12" y="268"/>
                    </a:lnTo>
                    <a:lnTo>
                      <a:pt x="485" y="268"/>
                    </a:lnTo>
                    <a:lnTo>
                      <a:pt x="491" y="268"/>
                    </a:lnTo>
                    <a:lnTo>
                      <a:pt x="497" y="262"/>
                    </a:lnTo>
                    <a:lnTo>
                      <a:pt x="497" y="6"/>
                    </a:lnTo>
                    <a:lnTo>
                      <a:pt x="491" y="6"/>
                    </a:lnTo>
                    <a:lnTo>
                      <a:pt x="491" y="0"/>
                    </a:lnTo>
                    <a:lnTo>
                      <a:pt x="485" y="0"/>
                    </a:lnTo>
                    <a:lnTo>
                      <a:pt x="12" y="0"/>
                    </a:lnTo>
                    <a:lnTo>
                      <a:pt x="12" y="24"/>
                    </a:lnTo>
                    <a:lnTo>
                      <a:pt x="485" y="24"/>
                    </a:lnTo>
                    <a:lnTo>
                      <a:pt x="473" y="12"/>
                    </a:lnTo>
                    <a:lnTo>
                      <a:pt x="473" y="256"/>
                    </a:lnTo>
                    <a:lnTo>
                      <a:pt x="485" y="244"/>
                    </a:lnTo>
                    <a:lnTo>
                      <a:pt x="12" y="244"/>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18" name="Oval 17"/>
              <p:cNvSpPr>
                <a:spLocks noChangeArrowheads="1"/>
              </p:cNvSpPr>
              <p:nvPr/>
            </p:nvSpPr>
            <p:spPr bwMode="auto">
              <a:xfrm>
                <a:off x="2378" y="1255"/>
                <a:ext cx="54"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19" name="Oval 18"/>
              <p:cNvSpPr>
                <a:spLocks noChangeArrowheads="1"/>
              </p:cNvSpPr>
              <p:nvPr/>
            </p:nvSpPr>
            <p:spPr bwMode="auto">
              <a:xfrm>
                <a:off x="2821" y="124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0" name="Oval 19"/>
              <p:cNvSpPr>
                <a:spLocks noChangeArrowheads="1"/>
              </p:cNvSpPr>
              <p:nvPr/>
            </p:nvSpPr>
            <p:spPr bwMode="auto">
              <a:xfrm>
                <a:off x="470" y="1809"/>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1" name="Rectangle 20"/>
              <p:cNvSpPr>
                <a:spLocks noChangeArrowheads="1"/>
              </p:cNvSpPr>
              <p:nvPr/>
            </p:nvSpPr>
            <p:spPr bwMode="auto">
              <a:xfrm>
                <a:off x="517" y="1809"/>
                <a:ext cx="467"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22" name="Freeform 21"/>
              <p:cNvSpPr>
                <a:spLocks/>
              </p:cNvSpPr>
              <p:nvPr/>
            </p:nvSpPr>
            <p:spPr bwMode="auto">
              <a:xfrm>
                <a:off x="506" y="1797"/>
                <a:ext cx="490" cy="268"/>
              </a:xfrm>
              <a:custGeom>
                <a:avLst/>
                <a:gdLst>
                  <a:gd name="T0" fmla="*/ 11 w 490"/>
                  <a:gd name="T1" fmla="*/ 0 h 268"/>
                  <a:gd name="T2" fmla="*/ 5 w 490"/>
                  <a:gd name="T3" fmla="*/ 0 h 268"/>
                  <a:gd name="T4" fmla="*/ 5 w 490"/>
                  <a:gd name="T5" fmla="*/ 6 h 268"/>
                  <a:gd name="T6" fmla="*/ 0 w 490"/>
                  <a:gd name="T7" fmla="*/ 6 h 268"/>
                  <a:gd name="T8" fmla="*/ 0 w 490"/>
                  <a:gd name="T9" fmla="*/ 12 h 268"/>
                  <a:gd name="T10" fmla="*/ 0 w 490"/>
                  <a:gd name="T11" fmla="*/ 256 h 268"/>
                  <a:gd name="T12" fmla="*/ 0 w 490"/>
                  <a:gd name="T13" fmla="*/ 262 h 268"/>
                  <a:gd name="T14" fmla="*/ 5 w 490"/>
                  <a:gd name="T15" fmla="*/ 268 h 268"/>
                  <a:gd name="T16" fmla="*/ 5 w 490"/>
                  <a:gd name="T17" fmla="*/ 268 h 268"/>
                  <a:gd name="T18" fmla="*/ 11 w 490"/>
                  <a:gd name="T19" fmla="*/ 268 h 268"/>
                  <a:gd name="T20" fmla="*/ 478 w 490"/>
                  <a:gd name="T21" fmla="*/ 268 h 268"/>
                  <a:gd name="T22" fmla="*/ 484 w 490"/>
                  <a:gd name="T23" fmla="*/ 268 h 268"/>
                  <a:gd name="T24" fmla="*/ 490 w 490"/>
                  <a:gd name="T25" fmla="*/ 268 h 268"/>
                  <a:gd name="T26" fmla="*/ 490 w 490"/>
                  <a:gd name="T27" fmla="*/ 262 h 268"/>
                  <a:gd name="T28" fmla="*/ 490 w 490"/>
                  <a:gd name="T29" fmla="*/ 256 h 268"/>
                  <a:gd name="T30" fmla="*/ 490 w 490"/>
                  <a:gd name="T31" fmla="*/ 12 h 268"/>
                  <a:gd name="T32" fmla="*/ 490 w 490"/>
                  <a:gd name="T33" fmla="*/ 6 h 268"/>
                  <a:gd name="T34" fmla="*/ 490 w 490"/>
                  <a:gd name="T35" fmla="*/ 6 h 268"/>
                  <a:gd name="T36" fmla="*/ 484 w 490"/>
                  <a:gd name="T37" fmla="*/ 0 h 268"/>
                  <a:gd name="T38" fmla="*/ 478 w 490"/>
                  <a:gd name="T39" fmla="*/ 0 h 268"/>
                  <a:gd name="T40" fmla="*/ 11 w 490"/>
                  <a:gd name="T41" fmla="*/ 0 h 268"/>
                  <a:gd name="T42" fmla="*/ 11 w 490"/>
                  <a:gd name="T43" fmla="*/ 24 h 268"/>
                  <a:gd name="T44" fmla="*/ 478 w 490"/>
                  <a:gd name="T45" fmla="*/ 24 h 268"/>
                  <a:gd name="T46" fmla="*/ 466 w 490"/>
                  <a:gd name="T47" fmla="*/ 12 h 268"/>
                  <a:gd name="T48" fmla="*/ 466 w 490"/>
                  <a:gd name="T49" fmla="*/ 256 h 268"/>
                  <a:gd name="T50" fmla="*/ 478 w 490"/>
                  <a:gd name="T51" fmla="*/ 245 h 268"/>
                  <a:gd name="T52" fmla="*/ 11 w 490"/>
                  <a:gd name="T53" fmla="*/ 245 h 268"/>
                  <a:gd name="T54" fmla="*/ 23 w 490"/>
                  <a:gd name="T55" fmla="*/ 256 h 268"/>
                  <a:gd name="T56" fmla="*/ 23 w 490"/>
                  <a:gd name="T57" fmla="*/ 12 h 268"/>
                  <a:gd name="T58" fmla="*/ 11 w 490"/>
                  <a:gd name="T59" fmla="*/ 24 h 268"/>
                  <a:gd name="T60" fmla="*/ 11 w 490"/>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8"/>
                  <a:gd name="T95" fmla="*/ 490 w 490"/>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8">
                    <a:moveTo>
                      <a:pt x="11" y="0"/>
                    </a:moveTo>
                    <a:lnTo>
                      <a:pt x="5" y="0"/>
                    </a:lnTo>
                    <a:lnTo>
                      <a:pt x="5" y="6"/>
                    </a:lnTo>
                    <a:lnTo>
                      <a:pt x="0" y="6"/>
                    </a:lnTo>
                    <a:lnTo>
                      <a:pt x="0" y="12"/>
                    </a:lnTo>
                    <a:lnTo>
                      <a:pt x="0" y="256"/>
                    </a:lnTo>
                    <a:lnTo>
                      <a:pt x="0" y="262"/>
                    </a:lnTo>
                    <a:lnTo>
                      <a:pt x="5" y="268"/>
                    </a:lnTo>
                    <a:lnTo>
                      <a:pt x="11" y="268"/>
                    </a:lnTo>
                    <a:lnTo>
                      <a:pt x="478" y="268"/>
                    </a:lnTo>
                    <a:lnTo>
                      <a:pt x="484" y="268"/>
                    </a:lnTo>
                    <a:lnTo>
                      <a:pt x="490" y="268"/>
                    </a:lnTo>
                    <a:lnTo>
                      <a:pt x="490" y="262"/>
                    </a:lnTo>
                    <a:lnTo>
                      <a:pt x="490" y="256"/>
                    </a:lnTo>
                    <a:lnTo>
                      <a:pt x="490" y="12"/>
                    </a:lnTo>
                    <a:lnTo>
                      <a:pt x="490" y="6"/>
                    </a:lnTo>
                    <a:lnTo>
                      <a:pt x="484" y="0"/>
                    </a:lnTo>
                    <a:lnTo>
                      <a:pt x="478" y="0"/>
                    </a:lnTo>
                    <a:lnTo>
                      <a:pt x="11" y="0"/>
                    </a:lnTo>
                    <a:lnTo>
                      <a:pt x="11" y="24"/>
                    </a:lnTo>
                    <a:lnTo>
                      <a:pt x="478" y="24"/>
                    </a:lnTo>
                    <a:lnTo>
                      <a:pt x="466" y="12"/>
                    </a:lnTo>
                    <a:lnTo>
                      <a:pt x="466" y="256"/>
                    </a:lnTo>
                    <a:lnTo>
                      <a:pt x="478" y="245"/>
                    </a:lnTo>
                    <a:lnTo>
                      <a:pt x="11" y="245"/>
                    </a:lnTo>
                    <a:lnTo>
                      <a:pt x="23" y="256"/>
                    </a:lnTo>
                    <a:lnTo>
                      <a:pt x="23" y="12"/>
                    </a:lnTo>
                    <a:lnTo>
                      <a:pt x="11" y="24"/>
                    </a:lnTo>
                    <a:lnTo>
                      <a:pt x="11" y="0"/>
                    </a:lnTo>
                    <a:close/>
                  </a:path>
                </a:pathLst>
              </a:custGeom>
              <a:solidFill>
                <a:srgbClr val="000000"/>
              </a:solidFill>
              <a:ln w="9525">
                <a:noFill/>
                <a:round/>
                <a:headEnd/>
                <a:tailEnd/>
              </a:ln>
            </p:spPr>
            <p:txBody>
              <a:bodyPr/>
              <a:lstStyle/>
              <a:p>
                <a:endParaRPr lang="en-US">
                  <a:solidFill>
                    <a:srgbClr val="000000"/>
                  </a:solidFill>
                </a:endParaRPr>
              </a:p>
            </p:txBody>
          </p:sp>
          <p:sp>
            <p:nvSpPr>
              <p:cNvPr id="32923" name="Oval 22"/>
              <p:cNvSpPr>
                <a:spLocks noChangeArrowheads="1"/>
              </p:cNvSpPr>
              <p:nvPr/>
            </p:nvSpPr>
            <p:spPr bwMode="auto">
              <a:xfrm>
                <a:off x="494" y="1815"/>
                <a:ext cx="47"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24" name="Oval 23"/>
              <p:cNvSpPr>
                <a:spLocks noChangeArrowheads="1"/>
              </p:cNvSpPr>
              <p:nvPr/>
            </p:nvSpPr>
            <p:spPr bwMode="auto">
              <a:xfrm>
                <a:off x="936"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5" name="Oval 24"/>
              <p:cNvSpPr>
                <a:spLocks noChangeArrowheads="1"/>
              </p:cNvSpPr>
              <p:nvPr/>
            </p:nvSpPr>
            <p:spPr bwMode="auto">
              <a:xfrm>
                <a:off x="1008"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6" name="Rectangle 25"/>
              <p:cNvSpPr>
                <a:spLocks noChangeArrowheads="1"/>
              </p:cNvSpPr>
              <p:nvPr/>
            </p:nvSpPr>
            <p:spPr bwMode="auto">
              <a:xfrm>
                <a:off x="1062" y="1809"/>
                <a:ext cx="1244"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27" name="Freeform 26"/>
              <p:cNvSpPr>
                <a:spLocks/>
              </p:cNvSpPr>
              <p:nvPr/>
            </p:nvSpPr>
            <p:spPr bwMode="auto">
              <a:xfrm>
                <a:off x="1050" y="1797"/>
                <a:ext cx="1268" cy="268"/>
              </a:xfrm>
              <a:custGeom>
                <a:avLst/>
                <a:gdLst>
                  <a:gd name="T0" fmla="*/ 12 w 1268"/>
                  <a:gd name="T1" fmla="*/ 0 h 268"/>
                  <a:gd name="T2" fmla="*/ 6 w 1268"/>
                  <a:gd name="T3" fmla="*/ 0 h 268"/>
                  <a:gd name="T4" fmla="*/ 6 w 1268"/>
                  <a:gd name="T5" fmla="*/ 6 h 268"/>
                  <a:gd name="T6" fmla="*/ 0 w 1268"/>
                  <a:gd name="T7" fmla="*/ 6 h 268"/>
                  <a:gd name="T8" fmla="*/ 0 w 1268"/>
                  <a:gd name="T9" fmla="*/ 12 h 268"/>
                  <a:gd name="T10" fmla="*/ 0 w 1268"/>
                  <a:gd name="T11" fmla="*/ 256 h 268"/>
                  <a:gd name="T12" fmla="*/ 0 w 1268"/>
                  <a:gd name="T13" fmla="*/ 262 h 268"/>
                  <a:gd name="T14" fmla="*/ 6 w 1268"/>
                  <a:gd name="T15" fmla="*/ 268 h 268"/>
                  <a:gd name="T16" fmla="*/ 6 w 1268"/>
                  <a:gd name="T17" fmla="*/ 268 h 268"/>
                  <a:gd name="T18" fmla="*/ 12 w 1268"/>
                  <a:gd name="T19" fmla="*/ 268 h 268"/>
                  <a:gd name="T20" fmla="*/ 1256 w 1268"/>
                  <a:gd name="T21" fmla="*/ 268 h 268"/>
                  <a:gd name="T22" fmla="*/ 1262 w 1268"/>
                  <a:gd name="T23" fmla="*/ 268 h 268"/>
                  <a:gd name="T24" fmla="*/ 1268 w 1268"/>
                  <a:gd name="T25" fmla="*/ 268 h 268"/>
                  <a:gd name="T26" fmla="*/ 1268 w 1268"/>
                  <a:gd name="T27" fmla="*/ 262 h 268"/>
                  <a:gd name="T28" fmla="*/ 1268 w 1268"/>
                  <a:gd name="T29" fmla="*/ 256 h 268"/>
                  <a:gd name="T30" fmla="*/ 1268 w 1268"/>
                  <a:gd name="T31" fmla="*/ 12 h 268"/>
                  <a:gd name="T32" fmla="*/ 1268 w 1268"/>
                  <a:gd name="T33" fmla="*/ 6 h 268"/>
                  <a:gd name="T34" fmla="*/ 1268 w 1268"/>
                  <a:gd name="T35" fmla="*/ 6 h 268"/>
                  <a:gd name="T36" fmla="*/ 1262 w 1268"/>
                  <a:gd name="T37" fmla="*/ 0 h 268"/>
                  <a:gd name="T38" fmla="*/ 1256 w 1268"/>
                  <a:gd name="T39" fmla="*/ 0 h 268"/>
                  <a:gd name="T40" fmla="*/ 12 w 1268"/>
                  <a:gd name="T41" fmla="*/ 0 h 268"/>
                  <a:gd name="T42" fmla="*/ 12 w 1268"/>
                  <a:gd name="T43" fmla="*/ 24 h 268"/>
                  <a:gd name="T44" fmla="*/ 1256 w 1268"/>
                  <a:gd name="T45" fmla="*/ 24 h 268"/>
                  <a:gd name="T46" fmla="*/ 1244 w 1268"/>
                  <a:gd name="T47" fmla="*/ 12 h 268"/>
                  <a:gd name="T48" fmla="*/ 1244 w 1268"/>
                  <a:gd name="T49" fmla="*/ 256 h 268"/>
                  <a:gd name="T50" fmla="*/ 1256 w 1268"/>
                  <a:gd name="T51" fmla="*/ 245 h 268"/>
                  <a:gd name="T52" fmla="*/ 12 w 1268"/>
                  <a:gd name="T53" fmla="*/ 245 h 268"/>
                  <a:gd name="T54" fmla="*/ 24 w 1268"/>
                  <a:gd name="T55" fmla="*/ 256 h 268"/>
                  <a:gd name="T56" fmla="*/ 24 w 1268"/>
                  <a:gd name="T57" fmla="*/ 12 h 268"/>
                  <a:gd name="T58" fmla="*/ 12 w 1268"/>
                  <a:gd name="T59" fmla="*/ 24 h 268"/>
                  <a:gd name="T60" fmla="*/ 12 w 1268"/>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8"/>
                  <a:gd name="T94" fmla="*/ 0 h 268"/>
                  <a:gd name="T95" fmla="*/ 1268 w 1268"/>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8" h="268">
                    <a:moveTo>
                      <a:pt x="12" y="0"/>
                    </a:moveTo>
                    <a:lnTo>
                      <a:pt x="6" y="0"/>
                    </a:lnTo>
                    <a:lnTo>
                      <a:pt x="6" y="6"/>
                    </a:lnTo>
                    <a:lnTo>
                      <a:pt x="0" y="6"/>
                    </a:lnTo>
                    <a:lnTo>
                      <a:pt x="0" y="12"/>
                    </a:lnTo>
                    <a:lnTo>
                      <a:pt x="0" y="256"/>
                    </a:lnTo>
                    <a:lnTo>
                      <a:pt x="0" y="262"/>
                    </a:lnTo>
                    <a:lnTo>
                      <a:pt x="6" y="268"/>
                    </a:lnTo>
                    <a:lnTo>
                      <a:pt x="12" y="268"/>
                    </a:lnTo>
                    <a:lnTo>
                      <a:pt x="1256" y="268"/>
                    </a:lnTo>
                    <a:lnTo>
                      <a:pt x="1262" y="268"/>
                    </a:lnTo>
                    <a:lnTo>
                      <a:pt x="1268" y="268"/>
                    </a:lnTo>
                    <a:lnTo>
                      <a:pt x="1268" y="262"/>
                    </a:lnTo>
                    <a:lnTo>
                      <a:pt x="1268" y="256"/>
                    </a:lnTo>
                    <a:lnTo>
                      <a:pt x="1268" y="12"/>
                    </a:lnTo>
                    <a:lnTo>
                      <a:pt x="1268" y="6"/>
                    </a:lnTo>
                    <a:lnTo>
                      <a:pt x="1262" y="0"/>
                    </a:lnTo>
                    <a:lnTo>
                      <a:pt x="1256" y="0"/>
                    </a:lnTo>
                    <a:lnTo>
                      <a:pt x="12" y="0"/>
                    </a:lnTo>
                    <a:lnTo>
                      <a:pt x="12" y="24"/>
                    </a:lnTo>
                    <a:lnTo>
                      <a:pt x="1256" y="24"/>
                    </a:lnTo>
                    <a:lnTo>
                      <a:pt x="1244" y="12"/>
                    </a:lnTo>
                    <a:lnTo>
                      <a:pt x="1244" y="256"/>
                    </a:lnTo>
                    <a:lnTo>
                      <a:pt x="1256"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28" name="Oval 27"/>
              <p:cNvSpPr>
                <a:spLocks noChangeArrowheads="1"/>
              </p:cNvSpPr>
              <p:nvPr/>
            </p:nvSpPr>
            <p:spPr bwMode="auto">
              <a:xfrm>
                <a:off x="1038" y="1815"/>
                <a:ext cx="48"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29" name="Oval 28"/>
              <p:cNvSpPr>
                <a:spLocks noChangeArrowheads="1"/>
              </p:cNvSpPr>
              <p:nvPr/>
            </p:nvSpPr>
            <p:spPr bwMode="auto">
              <a:xfrm>
                <a:off x="2252"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0" name="Oval 29"/>
              <p:cNvSpPr>
                <a:spLocks noChangeArrowheads="1"/>
              </p:cNvSpPr>
              <p:nvPr/>
            </p:nvSpPr>
            <p:spPr bwMode="auto">
              <a:xfrm>
                <a:off x="2330" y="1815"/>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1" name="Rectangle 30"/>
              <p:cNvSpPr>
                <a:spLocks noChangeArrowheads="1"/>
              </p:cNvSpPr>
              <p:nvPr/>
            </p:nvSpPr>
            <p:spPr bwMode="auto">
              <a:xfrm>
                <a:off x="2378" y="1815"/>
                <a:ext cx="473"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32" name="Freeform 31"/>
              <p:cNvSpPr>
                <a:spLocks/>
              </p:cNvSpPr>
              <p:nvPr/>
            </p:nvSpPr>
            <p:spPr bwMode="auto">
              <a:xfrm>
                <a:off x="2366" y="1803"/>
                <a:ext cx="497" cy="268"/>
              </a:xfrm>
              <a:custGeom>
                <a:avLst/>
                <a:gdLst>
                  <a:gd name="T0" fmla="*/ 12 w 497"/>
                  <a:gd name="T1" fmla="*/ 0 h 268"/>
                  <a:gd name="T2" fmla="*/ 6 w 497"/>
                  <a:gd name="T3" fmla="*/ 0 h 268"/>
                  <a:gd name="T4" fmla="*/ 6 w 497"/>
                  <a:gd name="T5" fmla="*/ 0 h 268"/>
                  <a:gd name="T6" fmla="*/ 6 w 497"/>
                  <a:gd name="T7" fmla="*/ 6 h 268"/>
                  <a:gd name="T8" fmla="*/ 0 w 497"/>
                  <a:gd name="T9" fmla="*/ 6 h 268"/>
                  <a:gd name="T10" fmla="*/ 0 w 497"/>
                  <a:gd name="T11" fmla="*/ 6 h 268"/>
                  <a:gd name="T12" fmla="*/ 0 w 497"/>
                  <a:gd name="T13" fmla="*/ 262 h 268"/>
                  <a:gd name="T14" fmla="*/ 0 w 497"/>
                  <a:gd name="T15" fmla="*/ 262 h 268"/>
                  <a:gd name="T16" fmla="*/ 6 w 497"/>
                  <a:gd name="T17" fmla="*/ 268 h 268"/>
                  <a:gd name="T18" fmla="*/ 6 w 497"/>
                  <a:gd name="T19" fmla="*/ 268 h 268"/>
                  <a:gd name="T20" fmla="*/ 6 w 497"/>
                  <a:gd name="T21" fmla="*/ 268 h 268"/>
                  <a:gd name="T22" fmla="*/ 12 w 497"/>
                  <a:gd name="T23" fmla="*/ 268 h 268"/>
                  <a:gd name="T24" fmla="*/ 485 w 497"/>
                  <a:gd name="T25" fmla="*/ 268 h 268"/>
                  <a:gd name="T26" fmla="*/ 491 w 497"/>
                  <a:gd name="T27" fmla="*/ 268 h 268"/>
                  <a:gd name="T28" fmla="*/ 491 w 497"/>
                  <a:gd name="T29" fmla="*/ 268 h 268"/>
                  <a:gd name="T30" fmla="*/ 491 w 497"/>
                  <a:gd name="T31" fmla="*/ 268 h 268"/>
                  <a:gd name="T32" fmla="*/ 497 w 497"/>
                  <a:gd name="T33" fmla="*/ 262 h 268"/>
                  <a:gd name="T34" fmla="*/ 497 w 497"/>
                  <a:gd name="T35" fmla="*/ 262 h 268"/>
                  <a:gd name="T36" fmla="*/ 497 w 497"/>
                  <a:gd name="T37" fmla="*/ 6 h 268"/>
                  <a:gd name="T38" fmla="*/ 497 w 497"/>
                  <a:gd name="T39" fmla="*/ 6 h 268"/>
                  <a:gd name="T40" fmla="*/ 491 w 497"/>
                  <a:gd name="T41" fmla="*/ 6 h 268"/>
                  <a:gd name="T42" fmla="*/ 491 w 497"/>
                  <a:gd name="T43" fmla="*/ 0 h 268"/>
                  <a:gd name="T44" fmla="*/ 491 w 497"/>
                  <a:gd name="T45" fmla="*/ 0 h 268"/>
                  <a:gd name="T46" fmla="*/ 485 w 497"/>
                  <a:gd name="T47" fmla="*/ 0 h 268"/>
                  <a:gd name="T48" fmla="*/ 12 w 497"/>
                  <a:gd name="T49" fmla="*/ 0 h 268"/>
                  <a:gd name="T50" fmla="*/ 12 w 497"/>
                  <a:gd name="T51" fmla="*/ 24 h 268"/>
                  <a:gd name="T52" fmla="*/ 485 w 497"/>
                  <a:gd name="T53" fmla="*/ 24 h 268"/>
                  <a:gd name="T54" fmla="*/ 473 w 497"/>
                  <a:gd name="T55" fmla="*/ 12 h 268"/>
                  <a:gd name="T56" fmla="*/ 473 w 497"/>
                  <a:gd name="T57" fmla="*/ 256 h 268"/>
                  <a:gd name="T58" fmla="*/ 485 w 497"/>
                  <a:gd name="T59" fmla="*/ 244 h 268"/>
                  <a:gd name="T60" fmla="*/ 12 w 497"/>
                  <a:gd name="T61" fmla="*/ 244 h 268"/>
                  <a:gd name="T62" fmla="*/ 24 w 497"/>
                  <a:gd name="T63" fmla="*/ 256 h 268"/>
                  <a:gd name="T64" fmla="*/ 24 w 497"/>
                  <a:gd name="T65" fmla="*/ 12 h 268"/>
                  <a:gd name="T66" fmla="*/ 12 w 497"/>
                  <a:gd name="T67" fmla="*/ 24 h 268"/>
                  <a:gd name="T68" fmla="*/ 12 w 497"/>
                  <a:gd name="T69" fmla="*/ 0 h 2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7"/>
                  <a:gd name="T106" fmla="*/ 0 h 268"/>
                  <a:gd name="T107" fmla="*/ 497 w 497"/>
                  <a:gd name="T108" fmla="*/ 268 h 2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7" h="268">
                    <a:moveTo>
                      <a:pt x="12" y="0"/>
                    </a:moveTo>
                    <a:lnTo>
                      <a:pt x="6" y="0"/>
                    </a:lnTo>
                    <a:lnTo>
                      <a:pt x="6" y="6"/>
                    </a:lnTo>
                    <a:lnTo>
                      <a:pt x="0" y="6"/>
                    </a:lnTo>
                    <a:lnTo>
                      <a:pt x="0" y="262"/>
                    </a:lnTo>
                    <a:lnTo>
                      <a:pt x="6" y="268"/>
                    </a:lnTo>
                    <a:lnTo>
                      <a:pt x="12" y="268"/>
                    </a:lnTo>
                    <a:lnTo>
                      <a:pt x="485" y="268"/>
                    </a:lnTo>
                    <a:lnTo>
                      <a:pt x="491" y="268"/>
                    </a:lnTo>
                    <a:lnTo>
                      <a:pt x="497" y="262"/>
                    </a:lnTo>
                    <a:lnTo>
                      <a:pt x="497" y="6"/>
                    </a:lnTo>
                    <a:lnTo>
                      <a:pt x="491" y="6"/>
                    </a:lnTo>
                    <a:lnTo>
                      <a:pt x="491" y="0"/>
                    </a:lnTo>
                    <a:lnTo>
                      <a:pt x="485" y="0"/>
                    </a:lnTo>
                    <a:lnTo>
                      <a:pt x="12" y="0"/>
                    </a:lnTo>
                    <a:lnTo>
                      <a:pt x="12" y="24"/>
                    </a:lnTo>
                    <a:lnTo>
                      <a:pt x="485" y="24"/>
                    </a:lnTo>
                    <a:lnTo>
                      <a:pt x="473" y="12"/>
                    </a:lnTo>
                    <a:lnTo>
                      <a:pt x="473" y="256"/>
                    </a:lnTo>
                    <a:lnTo>
                      <a:pt x="485" y="244"/>
                    </a:lnTo>
                    <a:lnTo>
                      <a:pt x="12" y="244"/>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33" name="Oval 32"/>
              <p:cNvSpPr>
                <a:spLocks noChangeArrowheads="1"/>
              </p:cNvSpPr>
              <p:nvPr/>
            </p:nvSpPr>
            <p:spPr bwMode="auto">
              <a:xfrm>
                <a:off x="2354" y="1815"/>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34" name="Oval 33"/>
              <p:cNvSpPr>
                <a:spLocks noChangeArrowheads="1"/>
              </p:cNvSpPr>
              <p:nvPr/>
            </p:nvSpPr>
            <p:spPr bwMode="auto">
              <a:xfrm>
                <a:off x="2797" y="1815"/>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5" name="Freeform 34"/>
              <p:cNvSpPr>
                <a:spLocks/>
              </p:cNvSpPr>
              <p:nvPr/>
            </p:nvSpPr>
            <p:spPr bwMode="auto">
              <a:xfrm>
                <a:off x="1110" y="1648"/>
                <a:ext cx="107" cy="107"/>
              </a:xfrm>
              <a:custGeom>
                <a:avLst/>
                <a:gdLst>
                  <a:gd name="T0" fmla="*/ 54 w 107"/>
                  <a:gd name="T1" fmla="*/ 0 h 107"/>
                  <a:gd name="T2" fmla="*/ 42 w 107"/>
                  <a:gd name="T3" fmla="*/ 0 h 107"/>
                  <a:gd name="T4" fmla="*/ 30 w 107"/>
                  <a:gd name="T5" fmla="*/ 6 h 107"/>
                  <a:gd name="T6" fmla="*/ 18 w 107"/>
                  <a:gd name="T7" fmla="*/ 18 h 107"/>
                  <a:gd name="T8" fmla="*/ 6 w 107"/>
                  <a:gd name="T9" fmla="*/ 24 h 107"/>
                  <a:gd name="T10" fmla="*/ 0 w 107"/>
                  <a:gd name="T11" fmla="*/ 42 h 107"/>
                  <a:gd name="T12" fmla="*/ 0 w 107"/>
                  <a:gd name="T13" fmla="*/ 54 h 107"/>
                  <a:gd name="T14" fmla="*/ 0 w 107"/>
                  <a:gd name="T15" fmla="*/ 66 h 107"/>
                  <a:gd name="T16" fmla="*/ 6 w 107"/>
                  <a:gd name="T17" fmla="*/ 84 h 107"/>
                  <a:gd name="T18" fmla="*/ 18 w 107"/>
                  <a:gd name="T19" fmla="*/ 90 h 107"/>
                  <a:gd name="T20" fmla="*/ 30 w 107"/>
                  <a:gd name="T21" fmla="*/ 101 h 107"/>
                  <a:gd name="T22" fmla="*/ 42 w 107"/>
                  <a:gd name="T23" fmla="*/ 107 h 107"/>
                  <a:gd name="T24" fmla="*/ 66 w 107"/>
                  <a:gd name="T25" fmla="*/ 107 h 107"/>
                  <a:gd name="T26" fmla="*/ 84 w 107"/>
                  <a:gd name="T27" fmla="*/ 101 h 107"/>
                  <a:gd name="T28" fmla="*/ 90 w 107"/>
                  <a:gd name="T29" fmla="*/ 90 h 107"/>
                  <a:gd name="T30" fmla="*/ 101 w 107"/>
                  <a:gd name="T31" fmla="*/ 84 h 107"/>
                  <a:gd name="T32" fmla="*/ 107 w 107"/>
                  <a:gd name="T33" fmla="*/ 66 h 107"/>
                  <a:gd name="T34" fmla="*/ 107 w 107"/>
                  <a:gd name="T35" fmla="*/ 54 h 107"/>
                  <a:gd name="T36" fmla="*/ 107 w 107"/>
                  <a:gd name="T37" fmla="*/ 42 h 107"/>
                  <a:gd name="T38" fmla="*/ 101 w 107"/>
                  <a:gd name="T39" fmla="*/ 24 h 107"/>
                  <a:gd name="T40" fmla="*/ 90 w 107"/>
                  <a:gd name="T41" fmla="*/ 18 h 107"/>
                  <a:gd name="T42" fmla="*/ 84 w 107"/>
                  <a:gd name="T43" fmla="*/ 6 h 107"/>
                  <a:gd name="T44" fmla="*/ 66 w 107"/>
                  <a:gd name="T45" fmla="*/ 0 h 107"/>
                  <a:gd name="T46" fmla="*/ 54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6" name="Freeform 35"/>
              <p:cNvSpPr>
                <a:spLocks/>
              </p:cNvSpPr>
              <p:nvPr/>
            </p:nvSpPr>
            <p:spPr bwMode="auto">
              <a:xfrm>
                <a:off x="1325"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0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0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7" name="Freeform 36"/>
              <p:cNvSpPr>
                <a:spLocks/>
              </p:cNvSpPr>
              <p:nvPr/>
            </p:nvSpPr>
            <p:spPr bwMode="auto">
              <a:xfrm>
                <a:off x="1541" y="1648"/>
                <a:ext cx="107" cy="107"/>
              </a:xfrm>
              <a:custGeom>
                <a:avLst/>
                <a:gdLst>
                  <a:gd name="T0" fmla="*/ 53 w 107"/>
                  <a:gd name="T1" fmla="*/ 0 h 107"/>
                  <a:gd name="T2" fmla="*/ 41 w 107"/>
                  <a:gd name="T3" fmla="*/ 0 h 107"/>
                  <a:gd name="T4" fmla="*/ 29 w 107"/>
                  <a:gd name="T5" fmla="*/ 6 h 107"/>
                  <a:gd name="T6" fmla="*/ 17 w 107"/>
                  <a:gd name="T7" fmla="*/ 18 h 107"/>
                  <a:gd name="T8" fmla="*/ 6 w 107"/>
                  <a:gd name="T9" fmla="*/ 24 h 107"/>
                  <a:gd name="T10" fmla="*/ 0 w 107"/>
                  <a:gd name="T11" fmla="*/ 42 h 107"/>
                  <a:gd name="T12" fmla="*/ 0 w 107"/>
                  <a:gd name="T13" fmla="*/ 54 h 107"/>
                  <a:gd name="T14" fmla="*/ 0 w 107"/>
                  <a:gd name="T15" fmla="*/ 66 h 107"/>
                  <a:gd name="T16" fmla="*/ 6 w 107"/>
                  <a:gd name="T17" fmla="*/ 84 h 107"/>
                  <a:gd name="T18" fmla="*/ 17 w 107"/>
                  <a:gd name="T19" fmla="*/ 90 h 107"/>
                  <a:gd name="T20" fmla="*/ 29 w 107"/>
                  <a:gd name="T21" fmla="*/ 101 h 107"/>
                  <a:gd name="T22" fmla="*/ 41 w 107"/>
                  <a:gd name="T23" fmla="*/ 107 h 107"/>
                  <a:gd name="T24" fmla="*/ 65 w 107"/>
                  <a:gd name="T25" fmla="*/ 107 h 107"/>
                  <a:gd name="T26" fmla="*/ 83 w 107"/>
                  <a:gd name="T27" fmla="*/ 101 h 107"/>
                  <a:gd name="T28" fmla="*/ 89 w 107"/>
                  <a:gd name="T29" fmla="*/ 90 h 107"/>
                  <a:gd name="T30" fmla="*/ 101 w 107"/>
                  <a:gd name="T31" fmla="*/ 84 h 107"/>
                  <a:gd name="T32" fmla="*/ 107 w 107"/>
                  <a:gd name="T33" fmla="*/ 66 h 107"/>
                  <a:gd name="T34" fmla="*/ 107 w 107"/>
                  <a:gd name="T35" fmla="*/ 54 h 107"/>
                  <a:gd name="T36" fmla="*/ 107 w 107"/>
                  <a:gd name="T37" fmla="*/ 42 h 107"/>
                  <a:gd name="T38" fmla="*/ 101 w 107"/>
                  <a:gd name="T39" fmla="*/ 24 h 107"/>
                  <a:gd name="T40" fmla="*/ 89 w 107"/>
                  <a:gd name="T41" fmla="*/ 18 h 107"/>
                  <a:gd name="T42" fmla="*/ 83 w 107"/>
                  <a:gd name="T43" fmla="*/ 6 h 107"/>
                  <a:gd name="T44" fmla="*/ 65 w 107"/>
                  <a:gd name="T45" fmla="*/ 0 h 107"/>
                  <a:gd name="T46" fmla="*/ 53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8" name="Freeform 37"/>
              <p:cNvSpPr>
                <a:spLocks/>
              </p:cNvSpPr>
              <p:nvPr/>
            </p:nvSpPr>
            <p:spPr bwMode="auto">
              <a:xfrm>
                <a:off x="1756"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0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0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9" name="Freeform 38"/>
              <p:cNvSpPr>
                <a:spLocks/>
              </p:cNvSpPr>
              <p:nvPr/>
            </p:nvSpPr>
            <p:spPr bwMode="auto">
              <a:xfrm>
                <a:off x="1971"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6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6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6" y="90"/>
                    </a:lnTo>
                    <a:lnTo>
                      <a:pt x="102" y="84"/>
                    </a:lnTo>
                    <a:lnTo>
                      <a:pt x="108" y="66"/>
                    </a:lnTo>
                    <a:lnTo>
                      <a:pt x="108" y="54"/>
                    </a:lnTo>
                    <a:lnTo>
                      <a:pt x="108" y="42"/>
                    </a:lnTo>
                    <a:lnTo>
                      <a:pt x="102" y="24"/>
                    </a:lnTo>
                    <a:lnTo>
                      <a:pt x="96"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grpSp>
        <p:grpSp>
          <p:nvGrpSpPr>
            <p:cNvPr id="4" name="Group 39"/>
            <p:cNvGrpSpPr>
              <a:grpSpLocks/>
            </p:cNvGrpSpPr>
            <p:nvPr/>
          </p:nvGrpSpPr>
          <p:grpSpPr bwMode="auto">
            <a:xfrm>
              <a:off x="1404" y="1769"/>
              <a:ext cx="2423" cy="274"/>
              <a:chOff x="374" y="1332"/>
              <a:chExt cx="2423" cy="274"/>
            </a:xfrm>
          </p:grpSpPr>
          <p:sp>
            <p:nvSpPr>
              <p:cNvPr id="32890" name="Oval 40"/>
              <p:cNvSpPr>
                <a:spLocks noChangeArrowheads="1"/>
              </p:cNvSpPr>
              <p:nvPr/>
            </p:nvSpPr>
            <p:spPr bwMode="auto">
              <a:xfrm>
                <a:off x="374" y="1344"/>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1" name="Rectangle 41"/>
              <p:cNvSpPr>
                <a:spLocks noChangeArrowheads="1"/>
              </p:cNvSpPr>
              <p:nvPr/>
            </p:nvSpPr>
            <p:spPr bwMode="auto">
              <a:xfrm>
                <a:off x="422" y="1344"/>
                <a:ext cx="466"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92" name="Freeform 42"/>
              <p:cNvSpPr>
                <a:spLocks/>
              </p:cNvSpPr>
              <p:nvPr/>
            </p:nvSpPr>
            <p:spPr bwMode="auto">
              <a:xfrm>
                <a:off x="410" y="1332"/>
                <a:ext cx="490" cy="268"/>
              </a:xfrm>
              <a:custGeom>
                <a:avLst/>
                <a:gdLst>
                  <a:gd name="T0" fmla="*/ 12 w 490"/>
                  <a:gd name="T1" fmla="*/ 0 h 268"/>
                  <a:gd name="T2" fmla="*/ 6 w 490"/>
                  <a:gd name="T3" fmla="*/ 0 h 268"/>
                  <a:gd name="T4" fmla="*/ 6 w 490"/>
                  <a:gd name="T5" fmla="*/ 6 h 268"/>
                  <a:gd name="T6" fmla="*/ 0 w 490"/>
                  <a:gd name="T7" fmla="*/ 6 h 268"/>
                  <a:gd name="T8" fmla="*/ 0 w 490"/>
                  <a:gd name="T9" fmla="*/ 12 h 268"/>
                  <a:gd name="T10" fmla="*/ 0 w 490"/>
                  <a:gd name="T11" fmla="*/ 256 h 268"/>
                  <a:gd name="T12" fmla="*/ 0 w 490"/>
                  <a:gd name="T13" fmla="*/ 262 h 268"/>
                  <a:gd name="T14" fmla="*/ 6 w 490"/>
                  <a:gd name="T15" fmla="*/ 268 h 268"/>
                  <a:gd name="T16" fmla="*/ 6 w 490"/>
                  <a:gd name="T17" fmla="*/ 268 h 268"/>
                  <a:gd name="T18" fmla="*/ 12 w 490"/>
                  <a:gd name="T19" fmla="*/ 268 h 268"/>
                  <a:gd name="T20" fmla="*/ 478 w 490"/>
                  <a:gd name="T21" fmla="*/ 268 h 268"/>
                  <a:gd name="T22" fmla="*/ 484 w 490"/>
                  <a:gd name="T23" fmla="*/ 268 h 268"/>
                  <a:gd name="T24" fmla="*/ 490 w 490"/>
                  <a:gd name="T25" fmla="*/ 268 h 268"/>
                  <a:gd name="T26" fmla="*/ 490 w 490"/>
                  <a:gd name="T27" fmla="*/ 262 h 268"/>
                  <a:gd name="T28" fmla="*/ 490 w 490"/>
                  <a:gd name="T29" fmla="*/ 256 h 268"/>
                  <a:gd name="T30" fmla="*/ 490 w 490"/>
                  <a:gd name="T31" fmla="*/ 12 h 268"/>
                  <a:gd name="T32" fmla="*/ 490 w 490"/>
                  <a:gd name="T33" fmla="*/ 6 h 268"/>
                  <a:gd name="T34" fmla="*/ 490 w 490"/>
                  <a:gd name="T35" fmla="*/ 6 h 268"/>
                  <a:gd name="T36" fmla="*/ 484 w 490"/>
                  <a:gd name="T37" fmla="*/ 0 h 268"/>
                  <a:gd name="T38" fmla="*/ 478 w 490"/>
                  <a:gd name="T39" fmla="*/ 0 h 268"/>
                  <a:gd name="T40" fmla="*/ 12 w 490"/>
                  <a:gd name="T41" fmla="*/ 0 h 268"/>
                  <a:gd name="T42" fmla="*/ 12 w 490"/>
                  <a:gd name="T43" fmla="*/ 24 h 268"/>
                  <a:gd name="T44" fmla="*/ 478 w 490"/>
                  <a:gd name="T45" fmla="*/ 24 h 268"/>
                  <a:gd name="T46" fmla="*/ 466 w 490"/>
                  <a:gd name="T47" fmla="*/ 12 h 268"/>
                  <a:gd name="T48" fmla="*/ 466 w 490"/>
                  <a:gd name="T49" fmla="*/ 256 h 268"/>
                  <a:gd name="T50" fmla="*/ 478 w 490"/>
                  <a:gd name="T51" fmla="*/ 245 h 268"/>
                  <a:gd name="T52" fmla="*/ 12 w 490"/>
                  <a:gd name="T53" fmla="*/ 245 h 268"/>
                  <a:gd name="T54" fmla="*/ 24 w 490"/>
                  <a:gd name="T55" fmla="*/ 256 h 268"/>
                  <a:gd name="T56" fmla="*/ 24 w 490"/>
                  <a:gd name="T57" fmla="*/ 12 h 268"/>
                  <a:gd name="T58" fmla="*/ 12 w 490"/>
                  <a:gd name="T59" fmla="*/ 24 h 268"/>
                  <a:gd name="T60" fmla="*/ 12 w 490"/>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8"/>
                  <a:gd name="T95" fmla="*/ 490 w 490"/>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8">
                    <a:moveTo>
                      <a:pt x="12" y="0"/>
                    </a:moveTo>
                    <a:lnTo>
                      <a:pt x="6" y="0"/>
                    </a:lnTo>
                    <a:lnTo>
                      <a:pt x="6" y="6"/>
                    </a:lnTo>
                    <a:lnTo>
                      <a:pt x="0" y="6"/>
                    </a:lnTo>
                    <a:lnTo>
                      <a:pt x="0" y="12"/>
                    </a:lnTo>
                    <a:lnTo>
                      <a:pt x="0" y="256"/>
                    </a:lnTo>
                    <a:lnTo>
                      <a:pt x="0" y="262"/>
                    </a:lnTo>
                    <a:lnTo>
                      <a:pt x="6" y="268"/>
                    </a:lnTo>
                    <a:lnTo>
                      <a:pt x="12" y="268"/>
                    </a:lnTo>
                    <a:lnTo>
                      <a:pt x="478" y="268"/>
                    </a:lnTo>
                    <a:lnTo>
                      <a:pt x="484" y="268"/>
                    </a:lnTo>
                    <a:lnTo>
                      <a:pt x="490" y="268"/>
                    </a:lnTo>
                    <a:lnTo>
                      <a:pt x="490" y="262"/>
                    </a:lnTo>
                    <a:lnTo>
                      <a:pt x="490" y="256"/>
                    </a:lnTo>
                    <a:lnTo>
                      <a:pt x="490" y="12"/>
                    </a:lnTo>
                    <a:lnTo>
                      <a:pt x="490" y="6"/>
                    </a:lnTo>
                    <a:lnTo>
                      <a:pt x="484" y="0"/>
                    </a:lnTo>
                    <a:lnTo>
                      <a:pt x="478" y="0"/>
                    </a:lnTo>
                    <a:lnTo>
                      <a:pt x="12" y="0"/>
                    </a:lnTo>
                    <a:lnTo>
                      <a:pt x="12" y="24"/>
                    </a:lnTo>
                    <a:lnTo>
                      <a:pt x="478" y="24"/>
                    </a:lnTo>
                    <a:lnTo>
                      <a:pt x="466" y="12"/>
                    </a:lnTo>
                    <a:lnTo>
                      <a:pt x="466" y="256"/>
                    </a:lnTo>
                    <a:lnTo>
                      <a:pt x="478"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93" name="Oval 43"/>
              <p:cNvSpPr>
                <a:spLocks noChangeArrowheads="1"/>
              </p:cNvSpPr>
              <p:nvPr/>
            </p:nvSpPr>
            <p:spPr bwMode="auto">
              <a:xfrm>
                <a:off x="398" y="135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94" name="Oval 44"/>
              <p:cNvSpPr>
                <a:spLocks noChangeArrowheads="1"/>
              </p:cNvSpPr>
              <p:nvPr/>
            </p:nvSpPr>
            <p:spPr bwMode="auto">
              <a:xfrm>
                <a:off x="841" y="1344"/>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5" name="Oval 45"/>
              <p:cNvSpPr>
                <a:spLocks noChangeArrowheads="1"/>
              </p:cNvSpPr>
              <p:nvPr/>
            </p:nvSpPr>
            <p:spPr bwMode="auto">
              <a:xfrm>
                <a:off x="912" y="1344"/>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6" name="Rectangle 46"/>
              <p:cNvSpPr>
                <a:spLocks noChangeArrowheads="1"/>
              </p:cNvSpPr>
              <p:nvPr/>
            </p:nvSpPr>
            <p:spPr bwMode="auto">
              <a:xfrm>
                <a:off x="960" y="1344"/>
                <a:ext cx="1245"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97" name="Freeform 47"/>
              <p:cNvSpPr>
                <a:spLocks/>
              </p:cNvSpPr>
              <p:nvPr/>
            </p:nvSpPr>
            <p:spPr bwMode="auto">
              <a:xfrm>
                <a:off x="948" y="1332"/>
                <a:ext cx="1269" cy="268"/>
              </a:xfrm>
              <a:custGeom>
                <a:avLst/>
                <a:gdLst>
                  <a:gd name="T0" fmla="*/ 12 w 1269"/>
                  <a:gd name="T1" fmla="*/ 0 h 268"/>
                  <a:gd name="T2" fmla="*/ 6 w 1269"/>
                  <a:gd name="T3" fmla="*/ 0 h 268"/>
                  <a:gd name="T4" fmla="*/ 6 w 1269"/>
                  <a:gd name="T5" fmla="*/ 6 h 268"/>
                  <a:gd name="T6" fmla="*/ 0 w 1269"/>
                  <a:gd name="T7" fmla="*/ 6 h 268"/>
                  <a:gd name="T8" fmla="*/ 0 w 1269"/>
                  <a:gd name="T9" fmla="*/ 12 h 268"/>
                  <a:gd name="T10" fmla="*/ 0 w 1269"/>
                  <a:gd name="T11" fmla="*/ 256 h 268"/>
                  <a:gd name="T12" fmla="*/ 0 w 1269"/>
                  <a:gd name="T13" fmla="*/ 262 h 268"/>
                  <a:gd name="T14" fmla="*/ 6 w 1269"/>
                  <a:gd name="T15" fmla="*/ 268 h 268"/>
                  <a:gd name="T16" fmla="*/ 6 w 1269"/>
                  <a:gd name="T17" fmla="*/ 268 h 268"/>
                  <a:gd name="T18" fmla="*/ 12 w 1269"/>
                  <a:gd name="T19" fmla="*/ 268 h 268"/>
                  <a:gd name="T20" fmla="*/ 1257 w 1269"/>
                  <a:gd name="T21" fmla="*/ 268 h 268"/>
                  <a:gd name="T22" fmla="*/ 1263 w 1269"/>
                  <a:gd name="T23" fmla="*/ 268 h 268"/>
                  <a:gd name="T24" fmla="*/ 1269 w 1269"/>
                  <a:gd name="T25" fmla="*/ 268 h 268"/>
                  <a:gd name="T26" fmla="*/ 1269 w 1269"/>
                  <a:gd name="T27" fmla="*/ 262 h 268"/>
                  <a:gd name="T28" fmla="*/ 1269 w 1269"/>
                  <a:gd name="T29" fmla="*/ 256 h 268"/>
                  <a:gd name="T30" fmla="*/ 1269 w 1269"/>
                  <a:gd name="T31" fmla="*/ 12 h 268"/>
                  <a:gd name="T32" fmla="*/ 1269 w 1269"/>
                  <a:gd name="T33" fmla="*/ 6 h 268"/>
                  <a:gd name="T34" fmla="*/ 1269 w 1269"/>
                  <a:gd name="T35" fmla="*/ 6 h 268"/>
                  <a:gd name="T36" fmla="*/ 1263 w 1269"/>
                  <a:gd name="T37" fmla="*/ 0 h 268"/>
                  <a:gd name="T38" fmla="*/ 1257 w 1269"/>
                  <a:gd name="T39" fmla="*/ 0 h 268"/>
                  <a:gd name="T40" fmla="*/ 12 w 1269"/>
                  <a:gd name="T41" fmla="*/ 0 h 268"/>
                  <a:gd name="T42" fmla="*/ 12 w 1269"/>
                  <a:gd name="T43" fmla="*/ 24 h 268"/>
                  <a:gd name="T44" fmla="*/ 1257 w 1269"/>
                  <a:gd name="T45" fmla="*/ 24 h 268"/>
                  <a:gd name="T46" fmla="*/ 1245 w 1269"/>
                  <a:gd name="T47" fmla="*/ 12 h 268"/>
                  <a:gd name="T48" fmla="*/ 1245 w 1269"/>
                  <a:gd name="T49" fmla="*/ 256 h 268"/>
                  <a:gd name="T50" fmla="*/ 1257 w 1269"/>
                  <a:gd name="T51" fmla="*/ 245 h 268"/>
                  <a:gd name="T52" fmla="*/ 12 w 1269"/>
                  <a:gd name="T53" fmla="*/ 245 h 268"/>
                  <a:gd name="T54" fmla="*/ 24 w 1269"/>
                  <a:gd name="T55" fmla="*/ 256 h 268"/>
                  <a:gd name="T56" fmla="*/ 24 w 1269"/>
                  <a:gd name="T57" fmla="*/ 12 h 268"/>
                  <a:gd name="T58" fmla="*/ 12 w 1269"/>
                  <a:gd name="T59" fmla="*/ 24 h 268"/>
                  <a:gd name="T60" fmla="*/ 12 w 1269"/>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9"/>
                  <a:gd name="T94" fmla="*/ 0 h 268"/>
                  <a:gd name="T95" fmla="*/ 1269 w 1269"/>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9" h="268">
                    <a:moveTo>
                      <a:pt x="12" y="0"/>
                    </a:moveTo>
                    <a:lnTo>
                      <a:pt x="6" y="0"/>
                    </a:lnTo>
                    <a:lnTo>
                      <a:pt x="6" y="6"/>
                    </a:lnTo>
                    <a:lnTo>
                      <a:pt x="0" y="6"/>
                    </a:lnTo>
                    <a:lnTo>
                      <a:pt x="0" y="12"/>
                    </a:lnTo>
                    <a:lnTo>
                      <a:pt x="0" y="256"/>
                    </a:lnTo>
                    <a:lnTo>
                      <a:pt x="0" y="262"/>
                    </a:lnTo>
                    <a:lnTo>
                      <a:pt x="6" y="268"/>
                    </a:lnTo>
                    <a:lnTo>
                      <a:pt x="12" y="268"/>
                    </a:lnTo>
                    <a:lnTo>
                      <a:pt x="1257" y="268"/>
                    </a:lnTo>
                    <a:lnTo>
                      <a:pt x="1263" y="268"/>
                    </a:lnTo>
                    <a:lnTo>
                      <a:pt x="1269" y="268"/>
                    </a:lnTo>
                    <a:lnTo>
                      <a:pt x="1269" y="262"/>
                    </a:lnTo>
                    <a:lnTo>
                      <a:pt x="1269" y="256"/>
                    </a:lnTo>
                    <a:lnTo>
                      <a:pt x="1269" y="12"/>
                    </a:lnTo>
                    <a:lnTo>
                      <a:pt x="1269" y="6"/>
                    </a:lnTo>
                    <a:lnTo>
                      <a:pt x="1263" y="0"/>
                    </a:lnTo>
                    <a:lnTo>
                      <a:pt x="1257" y="0"/>
                    </a:lnTo>
                    <a:lnTo>
                      <a:pt x="12" y="0"/>
                    </a:lnTo>
                    <a:lnTo>
                      <a:pt x="12" y="24"/>
                    </a:lnTo>
                    <a:lnTo>
                      <a:pt x="1257" y="24"/>
                    </a:lnTo>
                    <a:lnTo>
                      <a:pt x="1245" y="12"/>
                    </a:lnTo>
                    <a:lnTo>
                      <a:pt x="1245" y="256"/>
                    </a:lnTo>
                    <a:lnTo>
                      <a:pt x="1257"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98" name="Oval 48"/>
              <p:cNvSpPr>
                <a:spLocks noChangeArrowheads="1"/>
              </p:cNvSpPr>
              <p:nvPr/>
            </p:nvSpPr>
            <p:spPr bwMode="auto">
              <a:xfrm>
                <a:off x="936" y="135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99" name="Oval 49"/>
              <p:cNvSpPr>
                <a:spLocks noChangeArrowheads="1"/>
              </p:cNvSpPr>
              <p:nvPr/>
            </p:nvSpPr>
            <p:spPr bwMode="auto">
              <a:xfrm>
                <a:off x="2157" y="1344"/>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0" name="Oval 50"/>
              <p:cNvSpPr>
                <a:spLocks noChangeArrowheads="1"/>
              </p:cNvSpPr>
              <p:nvPr/>
            </p:nvSpPr>
            <p:spPr bwMode="auto">
              <a:xfrm>
                <a:off x="2235" y="1350"/>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1" name="Rectangle 51"/>
              <p:cNvSpPr>
                <a:spLocks noChangeArrowheads="1"/>
              </p:cNvSpPr>
              <p:nvPr/>
            </p:nvSpPr>
            <p:spPr bwMode="auto">
              <a:xfrm>
                <a:off x="2282" y="1350"/>
                <a:ext cx="467"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02" name="Freeform 52"/>
              <p:cNvSpPr>
                <a:spLocks/>
              </p:cNvSpPr>
              <p:nvPr/>
            </p:nvSpPr>
            <p:spPr bwMode="auto">
              <a:xfrm>
                <a:off x="2270" y="1338"/>
                <a:ext cx="491" cy="268"/>
              </a:xfrm>
              <a:custGeom>
                <a:avLst/>
                <a:gdLst>
                  <a:gd name="T0" fmla="*/ 12 w 491"/>
                  <a:gd name="T1" fmla="*/ 0 h 268"/>
                  <a:gd name="T2" fmla="*/ 6 w 491"/>
                  <a:gd name="T3" fmla="*/ 0 h 268"/>
                  <a:gd name="T4" fmla="*/ 6 w 491"/>
                  <a:gd name="T5" fmla="*/ 6 h 268"/>
                  <a:gd name="T6" fmla="*/ 0 w 491"/>
                  <a:gd name="T7" fmla="*/ 6 h 268"/>
                  <a:gd name="T8" fmla="*/ 0 w 491"/>
                  <a:gd name="T9" fmla="*/ 12 h 268"/>
                  <a:gd name="T10" fmla="*/ 0 w 491"/>
                  <a:gd name="T11" fmla="*/ 256 h 268"/>
                  <a:gd name="T12" fmla="*/ 0 w 491"/>
                  <a:gd name="T13" fmla="*/ 262 h 268"/>
                  <a:gd name="T14" fmla="*/ 6 w 491"/>
                  <a:gd name="T15" fmla="*/ 268 h 268"/>
                  <a:gd name="T16" fmla="*/ 6 w 491"/>
                  <a:gd name="T17" fmla="*/ 268 h 268"/>
                  <a:gd name="T18" fmla="*/ 12 w 491"/>
                  <a:gd name="T19" fmla="*/ 268 h 268"/>
                  <a:gd name="T20" fmla="*/ 479 w 491"/>
                  <a:gd name="T21" fmla="*/ 268 h 268"/>
                  <a:gd name="T22" fmla="*/ 485 w 491"/>
                  <a:gd name="T23" fmla="*/ 268 h 268"/>
                  <a:gd name="T24" fmla="*/ 491 w 491"/>
                  <a:gd name="T25" fmla="*/ 268 h 268"/>
                  <a:gd name="T26" fmla="*/ 491 w 491"/>
                  <a:gd name="T27" fmla="*/ 262 h 268"/>
                  <a:gd name="T28" fmla="*/ 491 w 491"/>
                  <a:gd name="T29" fmla="*/ 256 h 268"/>
                  <a:gd name="T30" fmla="*/ 491 w 491"/>
                  <a:gd name="T31" fmla="*/ 12 h 268"/>
                  <a:gd name="T32" fmla="*/ 491 w 491"/>
                  <a:gd name="T33" fmla="*/ 6 h 268"/>
                  <a:gd name="T34" fmla="*/ 491 w 491"/>
                  <a:gd name="T35" fmla="*/ 6 h 268"/>
                  <a:gd name="T36" fmla="*/ 485 w 491"/>
                  <a:gd name="T37" fmla="*/ 0 h 268"/>
                  <a:gd name="T38" fmla="*/ 479 w 491"/>
                  <a:gd name="T39" fmla="*/ 0 h 268"/>
                  <a:gd name="T40" fmla="*/ 12 w 491"/>
                  <a:gd name="T41" fmla="*/ 0 h 268"/>
                  <a:gd name="T42" fmla="*/ 12 w 491"/>
                  <a:gd name="T43" fmla="*/ 24 h 268"/>
                  <a:gd name="T44" fmla="*/ 479 w 491"/>
                  <a:gd name="T45" fmla="*/ 24 h 268"/>
                  <a:gd name="T46" fmla="*/ 467 w 491"/>
                  <a:gd name="T47" fmla="*/ 12 h 268"/>
                  <a:gd name="T48" fmla="*/ 467 w 491"/>
                  <a:gd name="T49" fmla="*/ 256 h 268"/>
                  <a:gd name="T50" fmla="*/ 479 w 491"/>
                  <a:gd name="T51" fmla="*/ 245 h 268"/>
                  <a:gd name="T52" fmla="*/ 12 w 491"/>
                  <a:gd name="T53" fmla="*/ 245 h 268"/>
                  <a:gd name="T54" fmla="*/ 24 w 491"/>
                  <a:gd name="T55" fmla="*/ 256 h 268"/>
                  <a:gd name="T56" fmla="*/ 24 w 491"/>
                  <a:gd name="T57" fmla="*/ 12 h 268"/>
                  <a:gd name="T58" fmla="*/ 12 w 491"/>
                  <a:gd name="T59" fmla="*/ 24 h 268"/>
                  <a:gd name="T60" fmla="*/ 12 w 491"/>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1"/>
                  <a:gd name="T94" fmla="*/ 0 h 268"/>
                  <a:gd name="T95" fmla="*/ 491 w 491"/>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1" h="268">
                    <a:moveTo>
                      <a:pt x="12" y="0"/>
                    </a:moveTo>
                    <a:lnTo>
                      <a:pt x="6" y="0"/>
                    </a:lnTo>
                    <a:lnTo>
                      <a:pt x="6" y="6"/>
                    </a:lnTo>
                    <a:lnTo>
                      <a:pt x="0" y="6"/>
                    </a:lnTo>
                    <a:lnTo>
                      <a:pt x="0" y="12"/>
                    </a:lnTo>
                    <a:lnTo>
                      <a:pt x="0" y="256"/>
                    </a:lnTo>
                    <a:lnTo>
                      <a:pt x="0" y="262"/>
                    </a:lnTo>
                    <a:lnTo>
                      <a:pt x="6" y="268"/>
                    </a:lnTo>
                    <a:lnTo>
                      <a:pt x="12" y="268"/>
                    </a:lnTo>
                    <a:lnTo>
                      <a:pt x="479" y="268"/>
                    </a:lnTo>
                    <a:lnTo>
                      <a:pt x="485" y="268"/>
                    </a:lnTo>
                    <a:lnTo>
                      <a:pt x="491" y="268"/>
                    </a:lnTo>
                    <a:lnTo>
                      <a:pt x="491" y="262"/>
                    </a:lnTo>
                    <a:lnTo>
                      <a:pt x="491" y="256"/>
                    </a:lnTo>
                    <a:lnTo>
                      <a:pt x="491" y="12"/>
                    </a:lnTo>
                    <a:lnTo>
                      <a:pt x="491" y="6"/>
                    </a:lnTo>
                    <a:lnTo>
                      <a:pt x="485" y="0"/>
                    </a:lnTo>
                    <a:lnTo>
                      <a:pt x="479" y="0"/>
                    </a:lnTo>
                    <a:lnTo>
                      <a:pt x="12" y="0"/>
                    </a:lnTo>
                    <a:lnTo>
                      <a:pt x="12" y="24"/>
                    </a:lnTo>
                    <a:lnTo>
                      <a:pt x="479" y="24"/>
                    </a:lnTo>
                    <a:lnTo>
                      <a:pt x="467" y="12"/>
                    </a:lnTo>
                    <a:lnTo>
                      <a:pt x="467" y="256"/>
                    </a:lnTo>
                    <a:lnTo>
                      <a:pt x="479"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03" name="Oval 53"/>
              <p:cNvSpPr>
                <a:spLocks noChangeArrowheads="1"/>
              </p:cNvSpPr>
              <p:nvPr/>
            </p:nvSpPr>
            <p:spPr bwMode="auto">
              <a:xfrm>
                <a:off x="2258" y="1356"/>
                <a:ext cx="48" cy="227"/>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04" name="Oval 54"/>
              <p:cNvSpPr>
                <a:spLocks noChangeArrowheads="1"/>
              </p:cNvSpPr>
              <p:nvPr/>
            </p:nvSpPr>
            <p:spPr bwMode="auto">
              <a:xfrm>
                <a:off x="2701" y="1350"/>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grpSp>
        <p:grpSp>
          <p:nvGrpSpPr>
            <p:cNvPr id="5" name="Group 55"/>
            <p:cNvGrpSpPr>
              <a:grpSpLocks/>
            </p:cNvGrpSpPr>
            <p:nvPr/>
          </p:nvGrpSpPr>
          <p:grpSpPr bwMode="auto">
            <a:xfrm>
              <a:off x="1380" y="2329"/>
              <a:ext cx="2423" cy="275"/>
              <a:chOff x="350" y="1892"/>
              <a:chExt cx="2423" cy="275"/>
            </a:xfrm>
          </p:grpSpPr>
          <p:sp>
            <p:nvSpPr>
              <p:cNvPr id="32875" name="Oval 56"/>
              <p:cNvSpPr>
                <a:spLocks noChangeArrowheads="1"/>
              </p:cNvSpPr>
              <p:nvPr/>
            </p:nvSpPr>
            <p:spPr bwMode="auto">
              <a:xfrm>
                <a:off x="350"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76" name="Rectangle 57"/>
              <p:cNvSpPr>
                <a:spLocks noChangeArrowheads="1"/>
              </p:cNvSpPr>
              <p:nvPr/>
            </p:nvSpPr>
            <p:spPr bwMode="auto">
              <a:xfrm>
                <a:off x="398" y="1904"/>
                <a:ext cx="466"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77" name="Freeform 58"/>
              <p:cNvSpPr>
                <a:spLocks/>
              </p:cNvSpPr>
              <p:nvPr/>
            </p:nvSpPr>
            <p:spPr bwMode="auto">
              <a:xfrm>
                <a:off x="386" y="1892"/>
                <a:ext cx="490" cy="269"/>
              </a:xfrm>
              <a:custGeom>
                <a:avLst/>
                <a:gdLst>
                  <a:gd name="T0" fmla="*/ 12 w 490"/>
                  <a:gd name="T1" fmla="*/ 0 h 269"/>
                  <a:gd name="T2" fmla="*/ 6 w 490"/>
                  <a:gd name="T3" fmla="*/ 0 h 269"/>
                  <a:gd name="T4" fmla="*/ 6 w 490"/>
                  <a:gd name="T5" fmla="*/ 6 h 269"/>
                  <a:gd name="T6" fmla="*/ 0 w 490"/>
                  <a:gd name="T7" fmla="*/ 6 h 269"/>
                  <a:gd name="T8" fmla="*/ 0 w 490"/>
                  <a:gd name="T9" fmla="*/ 12 h 269"/>
                  <a:gd name="T10" fmla="*/ 0 w 490"/>
                  <a:gd name="T11" fmla="*/ 257 h 269"/>
                  <a:gd name="T12" fmla="*/ 0 w 490"/>
                  <a:gd name="T13" fmla="*/ 263 h 269"/>
                  <a:gd name="T14" fmla="*/ 6 w 490"/>
                  <a:gd name="T15" fmla="*/ 269 h 269"/>
                  <a:gd name="T16" fmla="*/ 6 w 490"/>
                  <a:gd name="T17" fmla="*/ 269 h 269"/>
                  <a:gd name="T18" fmla="*/ 12 w 490"/>
                  <a:gd name="T19" fmla="*/ 269 h 269"/>
                  <a:gd name="T20" fmla="*/ 478 w 490"/>
                  <a:gd name="T21" fmla="*/ 269 h 269"/>
                  <a:gd name="T22" fmla="*/ 484 w 490"/>
                  <a:gd name="T23" fmla="*/ 269 h 269"/>
                  <a:gd name="T24" fmla="*/ 490 w 490"/>
                  <a:gd name="T25" fmla="*/ 269 h 269"/>
                  <a:gd name="T26" fmla="*/ 490 w 490"/>
                  <a:gd name="T27" fmla="*/ 263 h 269"/>
                  <a:gd name="T28" fmla="*/ 490 w 490"/>
                  <a:gd name="T29" fmla="*/ 257 h 269"/>
                  <a:gd name="T30" fmla="*/ 490 w 490"/>
                  <a:gd name="T31" fmla="*/ 12 h 269"/>
                  <a:gd name="T32" fmla="*/ 490 w 490"/>
                  <a:gd name="T33" fmla="*/ 6 h 269"/>
                  <a:gd name="T34" fmla="*/ 490 w 490"/>
                  <a:gd name="T35" fmla="*/ 6 h 269"/>
                  <a:gd name="T36" fmla="*/ 484 w 490"/>
                  <a:gd name="T37" fmla="*/ 0 h 269"/>
                  <a:gd name="T38" fmla="*/ 478 w 490"/>
                  <a:gd name="T39" fmla="*/ 0 h 269"/>
                  <a:gd name="T40" fmla="*/ 12 w 490"/>
                  <a:gd name="T41" fmla="*/ 0 h 269"/>
                  <a:gd name="T42" fmla="*/ 12 w 490"/>
                  <a:gd name="T43" fmla="*/ 24 h 269"/>
                  <a:gd name="T44" fmla="*/ 478 w 490"/>
                  <a:gd name="T45" fmla="*/ 24 h 269"/>
                  <a:gd name="T46" fmla="*/ 467 w 490"/>
                  <a:gd name="T47" fmla="*/ 12 h 269"/>
                  <a:gd name="T48" fmla="*/ 467 w 490"/>
                  <a:gd name="T49" fmla="*/ 257 h 269"/>
                  <a:gd name="T50" fmla="*/ 478 w 490"/>
                  <a:gd name="T51" fmla="*/ 245 h 269"/>
                  <a:gd name="T52" fmla="*/ 12 w 490"/>
                  <a:gd name="T53" fmla="*/ 245 h 269"/>
                  <a:gd name="T54" fmla="*/ 24 w 490"/>
                  <a:gd name="T55" fmla="*/ 257 h 269"/>
                  <a:gd name="T56" fmla="*/ 24 w 490"/>
                  <a:gd name="T57" fmla="*/ 12 h 269"/>
                  <a:gd name="T58" fmla="*/ 12 w 490"/>
                  <a:gd name="T59" fmla="*/ 24 h 269"/>
                  <a:gd name="T60" fmla="*/ 12 w 490"/>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9"/>
                  <a:gd name="T95" fmla="*/ 490 w 490"/>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9">
                    <a:moveTo>
                      <a:pt x="12" y="0"/>
                    </a:moveTo>
                    <a:lnTo>
                      <a:pt x="6" y="0"/>
                    </a:lnTo>
                    <a:lnTo>
                      <a:pt x="6" y="6"/>
                    </a:lnTo>
                    <a:lnTo>
                      <a:pt x="0" y="6"/>
                    </a:lnTo>
                    <a:lnTo>
                      <a:pt x="0" y="12"/>
                    </a:lnTo>
                    <a:lnTo>
                      <a:pt x="0" y="257"/>
                    </a:lnTo>
                    <a:lnTo>
                      <a:pt x="0" y="263"/>
                    </a:lnTo>
                    <a:lnTo>
                      <a:pt x="6" y="269"/>
                    </a:lnTo>
                    <a:lnTo>
                      <a:pt x="12" y="269"/>
                    </a:lnTo>
                    <a:lnTo>
                      <a:pt x="478" y="269"/>
                    </a:lnTo>
                    <a:lnTo>
                      <a:pt x="484" y="269"/>
                    </a:lnTo>
                    <a:lnTo>
                      <a:pt x="490" y="269"/>
                    </a:lnTo>
                    <a:lnTo>
                      <a:pt x="490" y="263"/>
                    </a:lnTo>
                    <a:lnTo>
                      <a:pt x="490" y="257"/>
                    </a:lnTo>
                    <a:lnTo>
                      <a:pt x="490" y="12"/>
                    </a:lnTo>
                    <a:lnTo>
                      <a:pt x="490" y="6"/>
                    </a:lnTo>
                    <a:lnTo>
                      <a:pt x="484" y="0"/>
                    </a:lnTo>
                    <a:lnTo>
                      <a:pt x="478" y="0"/>
                    </a:lnTo>
                    <a:lnTo>
                      <a:pt x="12" y="0"/>
                    </a:lnTo>
                    <a:lnTo>
                      <a:pt x="12" y="24"/>
                    </a:lnTo>
                    <a:lnTo>
                      <a:pt x="478" y="24"/>
                    </a:lnTo>
                    <a:lnTo>
                      <a:pt x="467" y="12"/>
                    </a:lnTo>
                    <a:lnTo>
                      <a:pt x="467" y="257"/>
                    </a:lnTo>
                    <a:lnTo>
                      <a:pt x="478"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78" name="Oval 59"/>
              <p:cNvSpPr>
                <a:spLocks noChangeArrowheads="1"/>
              </p:cNvSpPr>
              <p:nvPr/>
            </p:nvSpPr>
            <p:spPr bwMode="auto">
              <a:xfrm>
                <a:off x="374" y="191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79" name="Oval 60"/>
              <p:cNvSpPr>
                <a:spLocks noChangeArrowheads="1"/>
              </p:cNvSpPr>
              <p:nvPr/>
            </p:nvSpPr>
            <p:spPr bwMode="auto">
              <a:xfrm>
                <a:off x="817" y="1904"/>
                <a:ext cx="95"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0" name="Oval 61"/>
              <p:cNvSpPr>
                <a:spLocks noChangeArrowheads="1"/>
              </p:cNvSpPr>
              <p:nvPr/>
            </p:nvSpPr>
            <p:spPr bwMode="auto">
              <a:xfrm>
                <a:off x="888"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1" name="Rectangle 62"/>
              <p:cNvSpPr>
                <a:spLocks noChangeArrowheads="1"/>
              </p:cNvSpPr>
              <p:nvPr/>
            </p:nvSpPr>
            <p:spPr bwMode="auto">
              <a:xfrm>
                <a:off x="936" y="1904"/>
                <a:ext cx="1245"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82" name="Freeform 63"/>
              <p:cNvSpPr>
                <a:spLocks/>
              </p:cNvSpPr>
              <p:nvPr/>
            </p:nvSpPr>
            <p:spPr bwMode="auto">
              <a:xfrm>
                <a:off x="924" y="1892"/>
                <a:ext cx="1269" cy="269"/>
              </a:xfrm>
              <a:custGeom>
                <a:avLst/>
                <a:gdLst>
                  <a:gd name="T0" fmla="*/ 12 w 1269"/>
                  <a:gd name="T1" fmla="*/ 0 h 269"/>
                  <a:gd name="T2" fmla="*/ 6 w 1269"/>
                  <a:gd name="T3" fmla="*/ 0 h 269"/>
                  <a:gd name="T4" fmla="*/ 6 w 1269"/>
                  <a:gd name="T5" fmla="*/ 6 h 269"/>
                  <a:gd name="T6" fmla="*/ 0 w 1269"/>
                  <a:gd name="T7" fmla="*/ 6 h 269"/>
                  <a:gd name="T8" fmla="*/ 0 w 1269"/>
                  <a:gd name="T9" fmla="*/ 12 h 269"/>
                  <a:gd name="T10" fmla="*/ 0 w 1269"/>
                  <a:gd name="T11" fmla="*/ 257 h 269"/>
                  <a:gd name="T12" fmla="*/ 0 w 1269"/>
                  <a:gd name="T13" fmla="*/ 263 h 269"/>
                  <a:gd name="T14" fmla="*/ 6 w 1269"/>
                  <a:gd name="T15" fmla="*/ 269 h 269"/>
                  <a:gd name="T16" fmla="*/ 6 w 1269"/>
                  <a:gd name="T17" fmla="*/ 269 h 269"/>
                  <a:gd name="T18" fmla="*/ 12 w 1269"/>
                  <a:gd name="T19" fmla="*/ 269 h 269"/>
                  <a:gd name="T20" fmla="*/ 1257 w 1269"/>
                  <a:gd name="T21" fmla="*/ 269 h 269"/>
                  <a:gd name="T22" fmla="*/ 1263 w 1269"/>
                  <a:gd name="T23" fmla="*/ 269 h 269"/>
                  <a:gd name="T24" fmla="*/ 1269 w 1269"/>
                  <a:gd name="T25" fmla="*/ 269 h 269"/>
                  <a:gd name="T26" fmla="*/ 1269 w 1269"/>
                  <a:gd name="T27" fmla="*/ 263 h 269"/>
                  <a:gd name="T28" fmla="*/ 1269 w 1269"/>
                  <a:gd name="T29" fmla="*/ 257 h 269"/>
                  <a:gd name="T30" fmla="*/ 1269 w 1269"/>
                  <a:gd name="T31" fmla="*/ 12 h 269"/>
                  <a:gd name="T32" fmla="*/ 1269 w 1269"/>
                  <a:gd name="T33" fmla="*/ 6 h 269"/>
                  <a:gd name="T34" fmla="*/ 1269 w 1269"/>
                  <a:gd name="T35" fmla="*/ 6 h 269"/>
                  <a:gd name="T36" fmla="*/ 1263 w 1269"/>
                  <a:gd name="T37" fmla="*/ 0 h 269"/>
                  <a:gd name="T38" fmla="*/ 1257 w 1269"/>
                  <a:gd name="T39" fmla="*/ 0 h 269"/>
                  <a:gd name="T40" fmla="*/ 12 w 1269"/>
                  <a:gd name="T41" fmla="*/ 0 h 269"/>
                  <a:gd name="T42" fmla="*/ 12 w 1269"/>
                  <a:gd name="T43" fmla="*/ 24 h 269"/>
                  <a:gd name="T44" fmla="*/ 1257 w 1269"/>
                  <a:gd name="T45" fmla="*/ 24 h 269"/>
                  <a:gd name="T46" fmla="*/ 1245 w 1269"/>
                  <a:gd name="T47" fmla="*/ 12 h 269"/>
                  <a:gd name="T48" fmla="*/ 1245 w 1269"/>
                  <a:gd name="T49" fmla="*/ 257 h 269"/>
                  <a:gd name="T50" fmla="*/ 1257 w 1269"/>
                  <a:gd name="T51" fmla="*/ 245 h 269"/>
                  <a:gd name="T52" fmla="*/ 12 w 1269"/>
                  <a:gd name="T53" fmla="*/ 245 h 269"/>
                  <a:gd name="T54" fmla="*/ 24 w 1269"/>
                  <a:gd name="T55" fmla="*/ 257 h 269"/>
                  <a:gd name="T56" fmla="*/ 24 w 1269"/>
                  <a:gd name="T57" fmla="*/ 12 h 269"/>
                  <a:gd name="T58" fmla="*/ 12 w 1269"/>
                  <a:gd name="T59" fmla="*/ 24 h 269"/>
                  <a:gd name="T60" fmla="*/ 12 w 1269"/>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9"/>
                  <a:gd name="T94" fmla="*/ 0 h 269"/>
                  <a:gd name="T95" fmla="*/ 1269 w 1269"/>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9" h="269">
                    <a:moveTo>
                      <a:pt x="12" y="0"/>
                    </a:moveTo>
                    <a:lnTo>
                      <a:pt x="6" y="0"/>
                    </a:lnTo>
                    <a:lnTo>
                      <a:pt x="6" y="6"/>
                    </a:lnTo>
                    <a:lnTo>
                      <a:pt x="0" y="6"/>
                    </a:lnTo>
                    <a:lnTo>
                      <a:pt x="0" y="12"/>
                    </a:lnTo>
                    <a:lnTo>
                      <a:pt x="0" y="257"/>
                    </a:lnTo>
                    <a:lnTo>
                      <a:pt x="0" y="263"/>
                    </a:lnTo>
                    <a:lnTo>
                      <a:pt x="6" y="269"/>
                    </a:lnTo>
                    <a:lnTo>
                      <a:pt x="12" y="269"/>
                    </a:lnTo>
                    <a:lnTo>
                      <a:pt x="1257" y="269"/>
                    </a:lnTo>
                    <a:lnTo>
                      <a:pt x="1263" y="269"/>
                    </a:lnTo>
                    <a:lnTo>
                      <a:pt x="1269" y="269"/>
                    </a:lnTo>
                    <a:lnTo>
                      <a:pt x="1269" y="263"/>
                    </a:lnTo>
                    <a:lnTo>
                      <a:pt x="1269" y="257"/>
                    </a:lnTo>
                    <a:lnTo>
                      <a:pt x="1269" y="12"/>
                    </a:lnTo>
                    <a:lnTo>
                      <a:pt x="1269" y="6"/>
                    </a:lnTo>
                    <a:lnTo>
                      <a:pt x="1263" y="0"/>
                    </a:lnTo>
                    <a:lnTo>
                      <a:pt x="1257" y="0"/>
                    </a:lnTo>
                    <a:lnTo>
                      <a:pt x="12" y="0"/>
                    </a:lnTo>
                    <a:lnTo>
                      <a:pt x="12" y="24"/>
                    </a:lnTo>
                    <a:lnTo>
                      <a:pt x="1257" y="24"/>
                    </a:lnTo>
                    <a:lnTo>
                      <a:pt x="1245" y="12"/>
                    </a:lnTo>
                    <a:lnTo>
                      <a:pt x="1245" y="257"/>
                    </a:lnTo>
                    <a:lnTo>
                      <a:pt x="1257"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83" name="Oval 64"/>
              <p:cNvSpPr>
                <a:spLocks noChangeArrowheads="1"/>
              </p:cNvSpPr>
              <p:nvPr/>
            </p:nvSpPr>
            <p:spPr bwMode="auto">
              <a:xfrm>
                <a:off x="912" y="191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84" name="Oval 65"/>
              <p:cNvSpPr>
                <a:spLocks noChangeArrowheads="1"/>
              </p:cNvSpPr>
              <p:nvPr/>
            </p:nvSpPr>
            <p:spPr bwMode="auto">
              <a:xfrm>
                <a:off x="2133"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5" name="Oval 66"/>
              <p:cNvSpPr>
                <a:spLocks noChangeArrowheads="1"/>
              </p:cNvSpPr>
              <p:nvPr/>
            </p:nvSpPr>
            <p:spPr bwMode="auto">
              <a:xfrm>
                <a:off x="2211" y="1910"/>
                <a:ext cx="95"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6" name="Rectangle 67"/>
              <p:cNvSpPr>
                <a:spLocks noChangeArrowheads="1"/>
              </p:cNvSpPr>
              <p:nvPr/>
            </p:nvSpPr>
            <p:spPr bwMode="auto">
              <a:xfrm>
                <a:off x="2258" y="1910"/>
                <a:ext cx="467"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87" name="Freeform 68"/>
              <p:cNvSpPr>
                <a:spLocks/>
              </p:cNvSpPr>
              <p:nvPr/>
            </p:nvSpPr>
            <p:spPr bwMode="auto">
              <a:xfrm>
                <a:off x="2246" y="1898"/>
                <a:ext cx="491" cy="269"/>
              </a:xfrm>
              <a:custGeom>
                <a:avLst/>
                <a:gdLst>
                  <a:gd name="T0" fmla="*/ 12 w 491"/>
                  <a:gd name="T1" fmla="*/ 0 h 269"/>
                  <a:gd name="T2" fmla="*/ 6 w 491"/>
                  <a:gd name="T3" fmla="*/ 0 h 269"/>
                  <a:gd name="T4" fmla="*/ 6 w 491"/>
                  <a:gd name="T5" fmla="*/ 6 h 269"/>
                  <a:gd name="T6" fmla="*/ 0 w 491"/>
                  <a:gd name="T7" fmla="*/ 6 h 269"/>
                  <a:gd name="T8" fmla="*/ 0 w 491"/>
                  <a:gd name="T9" fmla="*/ 12 h 269"/>
                  <a:gd name="T10" fmla="*/ 0 w 491"/>
                  <a:gd name="T11" fmla="*/ 257 h 269"/>
                  <a:gd name="T12" fmla="*/ 0 w 491"/>
                  <a:gd name="T13" fmla="*/ 263 h 269"/>
                  <a:gd name="T14" fmla="*/ 6 w 491"/>
                  <a:gd name="T15" fmla="*/ 269 h 269"/>
                  <a:gd name="T16" fmla="*/ 6 w 491"/>
                  <a:gd name="T17" fmla="*/ 269 h 269"/>
                  <a:gd name="T18" fmla="*/ 12 w 491"/>
                  <a:gd name="T19" fmla="*/ 269 h 269"/>
                  <a:gd name="T20" fmla="*/ 479 w 491"/>
                  <a:gd name="T21" fmla="*/ 269 h 269"/>
                  <a:gd name="T22" fmla="*/ 485 w 491"/>
                  <a:gd name="T23" fmla="*/ 269 h 269"/>
                  <a:gd name="T24" fmla="*/ 491 w 491"/>
                  <a:gd name="T25" fmla="*/ 269 h 269"/>
                  <a:gd name="T26" fmla="*/ 491 w 491"/>
                  <a:gd name="T27" fmla="*/ 263 h 269"/>
                  <a:gd name="T28" fmla="*/ 491 w 491"/>
                  <a:gd name="T29" fmla="*/ 257 h 269"/>
                  <a:gd name="T30" fmla="*/ 491 w 491"/>
                  <a:gd name="T31" fmla="*/ 12 h 269"/>
                  <a:gd name="T32" fmla="*/ 491 w 491"/>
                  <a:gd name="T33" fmla="*/ 6 h 269"/>
                  <a:gd name="T34" fmla="*/ 491 w 491"/>
                  <a:gd name="T35" fmla="*/ 6 h 269"/>
                  <a:gd name="T36" fmla="*/ 485 w 491"/>
                  <a:gd name="T37" fmla="*/ 0 h 269"/>
                  <a:gd name="T38" fmla="*/ 479 w 491"/>
                  <a:gd name="T39" fmla="*/ 0 h 269"/>
                  <a:gd name="T40" fmla="*/ 12 w 491"/>
                  <a:gd name="T41" fmla="*/ 0 h 269"/>
                  <a:gd name="T42" fmla="*/ 12 w 491"/>
                  <a:gd name="T43" fmla="*/ 24 h 269"/>
                  <a:gd name="T44" fmla="*/ 479 w 491"/>
                  <a:gd name="T45" fmla="*/ 24 h 269"/>
                  <a:gd name="T46" fmla="*/ 467 w 491"/>
                  <a:gd name="T47" fmla="*/ 12 h 269"/>
                  <a:gd name="T48" fmla="*/ 467 w 491"/>
                  <a:gd name="T49" fmla="*/ 257 h 269"/>
                  <a:gd name="T50" fmla="*/ 479 w 491"/>
                  <a:gd name="T51" fmla="*/ 245 h 269"/>
                  <a:gd name="T52" fmla="*/ 12 w 491"/>
                  <a:gd name="T53" fmla="*/ 245 h 269"/>
                  <a:gd name="T54" fmla="*/ 24 w 491"/>
                  <a:gd name="T55" fmla="*/ 257 h 269"/>
                  <a:gd name="T56" fmla="*/ 24 w 491"/>
                  <a:gd name="T57" fmla="*/ 12 h 269"/>
                  <a:gd name="T58" fmla="*/ 12 w 491"/>
                  <a:gd name="T59" fmla="*/ 24 h 269"/>
                  <a:gd name="T60" fmla="*/ 12 w 491"/>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1"/>
                  <a:gd name="T94" fmla="*/ 0 h 269"/>
                  <a:gd name="T95" fmla="*/ 491 w 491"/>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1" h="269">
                    <a:moveTo>
                      <a:pt x="12" y="0"/>
                    </a:moveTo>
                    <a:lnTo>
                      <a:pt x="6" y="0"/>
                    </a:lnTo>
                    <a:lnTo>
                      <a:pt x="6" y="6"/>
                    </a:lnTo>
                    <a:lnTo>
                      <a:pt x="0" y="6"/>
                    </a:lnTo>
                    <a:lnTo>
                      <a:pt x="0" y="12"/>
                    </a:lnTo>
                    <a:lnTo>
                      <a:pt x="0" y="257"/>
                    </a:lnTo>
                    <a:lnTo>
                      <a:pt x="0" y="263"/>
                    </a:lnTo>
                    <a:lnTo>
                      <a:pt x="6" y="269"/>
                    </a:lnTo>
                    <a:lnTo>
                      <a:pt x="12" y="269"/>
                    </a:lnTo>
                    <a:lnTo>
                      <a:pt x="479" y="269"/>
                    </a:lnTo>
                    <a:lnTo>
                      <a:pt x="485" y="269"/>
                    </a:lnTo>
                    <a:lnTo>
                      <a:pt x="491" y="269"/>
                    </a:lnTo>
                    <a:lnTo>
                      <a:pt x="491" y="263"/>
                    </a:lnTo>
                    <a:lnTo>
                      <a:pt x="491" y="257"/>
                    </a:lnTo>
                    <a:lnTo>
                      <a:pt x="491" y="12"/>
                    </a:lnTo>
                    <a:lnTo>
                      <a:pt x="491" y="6"/>
                    </a:lnTo>
                    <a:lnTo>
                      <a:pt x="485" y="0"/>
                    </a:lnTo>
                    <a:lnTo>
                      <a:pt x="479" y="0"/>
                    </a:lnTo>
                    <a:lnTo>
                      <a:pt x="12" y="0"/>
                    </a:lnTo>
                    <a:lnTo>
                      <a:pt x="12" y="24"/>
                    </a:lnTo>
                    <a:lnTo>
                      <a:pt x="479" y="24"/>
                    </a:lnTo>
                    <a:lnTo>
                      <a:pt x="467" y="12"/>
                    </a:lnTo>
                    <a:lnTo>
                      <a:pt x="467" y="257"/>
                    </a:lnTo>
                    <a:lnTo>
                      <a:pt x="479"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88" name="Oval 69"/>
              <p:cNvSpPr>
                <a:spLocks noChangeArrowheads="1"/>
              </p:cNvSpPr>
              <p:nvPr/>
            </p:nvSpPr>
            <p:spPr bwMode="auto">
              <a:xfrm>
                <a:off x="2235" y="1916"/>
                <a:ext cx="47"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89" name="Oval 70"/>
              <p:cNvSpPr>
                <a:spLocks noChangeArrowheads="1"/>
              </p:cNvSpPr>
              <p:nvPr/>
            </p:nvSpPr>
            <p:spPr bwMode="auto">
              <a:xfrm>
                <a:off x="2677" y="1910"/>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grpSp>
      </p:grpSp>
      <p:sp>
        <p:nvSpPr>
          <p:cNvPr id="32771" name="Freeform 71"/>
          <p:cNvSpPr>
            <a:spLocks/>
          </p:cNvSpPr>
          <p:nvPr/>
        </p:nvSpPr>
        <p:spPr bwMode="auto">
          <a:xfrm>
            <a:off x="4567238" y="1201738"/>
            <a:ext cx="169862" cy="169862"/>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7 h 107"/>
              <a:gd name="T22" fmla="*/ 66675 w 107"/>
              <a:gd name="T23" fmla="*/ 169862 h 107"/>
              <a:gd name="T24" fmla="*/ 104775 w 107"/>
              <a:gd name="T25" fmla="*/ 169862 h 107"/>
              <a:gd name="T26" fmla="*/ 133350 w 107"/>
              <a:gd name="T27" fmla="*/ 160337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2" name="Freeform 72"/>
          <p:cNvSpPr>
            <a:spLocks/>
          </p:cNvSpPr>
          <p:nvPr/>
        </p:nvSpPr>
        <p:spPr bwMode="auto">
          <a:xfrm>
            <a:off x="3268663"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3" name="Freeform 73"/>
          <p:cNvSpPr>
            <a:spLocks/>
          </p:cNvSpPr>
          <p:nvPr/>
        </p:nvSpPr>
        <p:spPr bwMode="auto">
          <a:xfrm>
            <a:off x="3611563" y="817563"/>
            <a:ext cx="169862" cy="169862"/>
          </a:xfrm>
          <a:custGeom>
            <a:avLst/>
            <a:gdLst>
              <a:gd name="T0" fmla="*/ 84137 w 107"/>
              <a:gd name="T1" fmla="*/ 0 h 107"/>
              <a:gd name="T2" fmla="*/ 65087 w 107"/>
              <a:gd name="T3" fmla="*/ 0 h 107"/>
              <a:gd name="T4" fmla="*/ 46037 w 107"/>
              <a:gd name="T5" fmla="*/ 9525 h 107"/>
              <a:gd name="T6" fmla="*/ 26987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6987 w 107"/>
              <a:gd name="T19" fmla="*/ 142875 h 107"/>
              <a:gd name="T20" fmla="*/ 46037 w 107"/>
              <a:gd name="T21" fmla="*/ 160337 h 107"/>
              <a:gd name="T22" fmla="*/ 65087 w 107"/>
              <a:gd name="T23" fmla="*/ 169862 h 107"/>
              <a:gd name="T24" fmla="*/ 103187 w 107"/>
              <a:gd name="T25" fmla="*/ 169862 h 107"/>
              <a:gd name="T26" fmla="*/ 131762 w 107"/>
              <a:gd name="T27" fmla="*/ 160337 h 107"/>
              <a:gd name="T28" fmla="*/ 141287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1287 w 107"/>
              <a:gd name="T41" fmla="*/ 28575 h 107"/>
              <a:gd name="T42" fmla="*/ 131762 w 107"/>
              <a:gd name="T43" fmla="*/ 9525 h 107"/>
              <a:gd name="T44" fmla="*/ 103187 w 107"/>
              <a:gd name="T45" fmla="*/ 0 h 107"/>
              <a:gd name="T46" fmla="*/ 84137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4" name="Freeform 74"/>
          <p:cNvSpPr>
            <a:spLocks/>
          </p:cNvSpPr>
          <p:nvPr/>
        </p:nvSpPr>
        <p:spPr bwMode="auto">
          <a:xfrm>
            <a:off x="3952875"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5" name="Freeform 75"/>
          <p:cNvSpPr>
            <a:spLocks/>
          </p:cNvSpPr>
          <p:nvPr/>
        </p:nvSpPr>
        <p:spPr bwMode="auto">
          <a:xfrm>
            <a:off x="4375150" y="857250"/>
            <a:ext cx="171450" cy="169863"/>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8 h 107"/>
              <a:gd name="T22" fmla="*/ 66675 w 108"/>
              <a:gd name="T23" fmla="*/ 169863 h 107"/>
              <a:gd name="T24" fmla="*/ 104775 w 108"/>
              <a:gd name="T25" fmla="*/ 169863 h 107"/>
              <a:gd name="T26" fmla="*/ 133350 w 108"/>
              <a:gd name="T27" fmla="*/ 160338 h 107"/>
              <a:gd name="T28" fmla="*/ 152400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52400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6" y="90"/>
                </a:lnTo>
                <a:lnTo>
                  <a:pt x="102" y="84"/>
                </a:lnTo>
                <a:lnTo>
                  <a:pt x="108" y="66"/>
                </a:lnTo>
                <a:lnTo>
                  <a:pt x="108" y="54"/>
                </a:lnTo>
                <a:lnTo>
                  <a:pt x="108" y="42"/>
                </a:lnTo>
                <a:lnTo>
                  <a:pt x="102" y="24"/>
                </a:lnTo>
                <a:lnTo>
                  <a:pt x="96"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6" name="Freeform 76"/>
          <p:cNvSpPr>
            <a:spLocks/>
          </p:cNvSpPr>
          <p:nvPr/>
        </p:nvSpPr>
        <p:spPr bwMode="auto">
          <a:xfrm>
            <a:off x="4605338" y="1624013"/>
            <a:ext cx="169862" cy="169862"/>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7 h 107"/>
              <a:gd name="T22" fmla="*/ 66675 w 107"/>
              <a:gd name="T23" fmla="*/ 169862 h 107"/>
              <a:gd name="T24" fmla="*/ 104775 w 107"/>
              <a:gd name="T25" fmla="*/ 169862 h 107"/>
              <a:gd name="T26" fmla="*/ 133350 w 107"/>
              <a:gd name="T27" fmla="*/ 160337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7" name="Freeform 77"/>
          <p:cNvSpPr>
            <a:spLocks/>
          </p:cNvSpPr>
          <p:nvPr/>
        </p:nvSpPr>
        <p:spPr bwMode="auto">
          <a:xfrm>
            <a:off x="188913" y="971550"/>
            <a:ext cx="169862" cy="169863"/>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8 h 107"/>
              <a:gd name="T22" fmla="*/ 66675 w 107"/>
              <a:gd name="T23" fmla="*/ 169863 h 107"/>
              <a:gd name="T24" fmla="*/ 104775 w 107"/>
              <a:gd name="T25" fmla="*/ 169863 h 107"/>
              <a:gd name="T26" fmla="*/ 133350 w 107"/>
              <a:gd name="T27" fmla="*/ 160338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8" name="Freeform 78"/>
          <p:cNvSpPr>
            <a:spLocks/>
          </p:cNvSpPr>
          <p:nvPr/>
        </p:nvSpPr>
        <p:spPr bwMode="auto">
          <a:xfrm>
            <a:off x="538163"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9" name="Freeform 79"/>
          <p:cNvSpPr>
            <a:spLocks/>
          </p:cNvSpPr>
          <p:nvPr/>
        </p:nvSpPr>
        <p:spPr bwMode="auto">
          <a:xfrm>
            <a:off x="881063" y="817563"/>
            <a:ext cx="169862" cy="169862"/>
          </a:xfrm>
          <a:custGeom>
            <a:avLst/>
            <a:gdLst>
              <a:gd name="T0" fmla="*/ 84137 w 107"/>
              <a:gd name="T1" fmla="*/ 0 h 107"/>
              <a:gd name="T2" fmla="*/ 65087 w 107"/>
              <a:gd name="T3" fmla="*/ 0 h 107"/>
              <a:gd name="T4" fmla="*/ 46037 w 107"/>
              <a:gd name="T5" fmla="*/ 9525 h 107"/>
              <a:gd name="T6" fmla="*/ 26987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6987 w 107"/>
              <a:gd name="T19" fmla="*/ 142875 h 107"/>
              <a:gd name="T20" fmla="*/ 46037 w 107"/>
              <a:gd name="T21" fmla="*/ 160337 h 107"/>
              <a:gd name="T22" fmla="*/ 65087 w 107"/>
              <a:gd name="T23" fmla="*/ 169862 h 107"/>
              <a:gd name="T24" fmla="*/ 103187 w 107"/>
              <a:gd name="T25" fmla="*/ 169862 h 107"/>
              <a:gd name="T26" fmla="*/ 131762 w 107"/>
              <a:gd name="T27" fmla="*/ 160337 h 107"/>
              <a:gd name="T28" fmla="*/ 141287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1287 w 107"/>
              <a:gd name="T41" fmla="*/ 28575 h 107"/>
              <a:gd name="T42" fmla="*/ 131762 w 107"/>
              <a:gd name="T43" fmla="*/ 9525 h 107"/>
              <a:gd name="T44" fmla="*/ 103187 w 107"/>
              <a:gd name="T45" fmla="*/ 0 h 107"/>
              <a:gd name="T46" fmla="*/ 84137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80" name="Freeform 80"/>
          <p:cNvSpPr>
            <a:spLocks/>
          </p:cNvSpPr>
          <p:nvPr/>
        </p:nvSpPr>
        <p:spPr bwMode="auto">
          <a:xfrm>
            <a:off x="1222375"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82" name="Text Box 82"/>
          <p:cNvSpPr txBox="1">
            <a:spLocks noChangeArrowheads="1"/>
          </p:cNvSpPr>
          <p:nvPr/>
        </p:nvSpPr>
        <p:spPr bwMode="auto">
          <a:xfrm>
            <a:off x="5241925" y="1690688"/>
            <a:ext cx="1447800"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a</a:t>
            </a:r>
            <a:r>
              <a:rPr lang="en-US">
                <a:solidFill>
                  <a:srgbClr val="000000"/>
                </a:solidFill>
                <a:cs typeface="Arial" pitchFamily="34" charset="0"/>
              </a:rPr>
              <a:t>  (C.O.M.)</a:t>
            </a:r>
          </a:p>
        </p:txBody>
      </p:sp>
      <p:sp>
        <p:nvSpPr>
          <p:cNvPr id="32783" name="Line 83"/>
          <p:cNvSpPr>
            <a:spLocks noChangeShapeType="1"/>
          </p:cNvSpPr>
          <p:nvPr/>
        </p:nvSpPr>
        <p:spPr bwMode="auto">
          <a:xfrm>
            <a:off x="70104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4" name="Line 84"/>
          <p:cNvSpPr>
            <a:spLocks noChangeShapeType="1"/>
          </p:cNvSpPr>
          <p:nvPr/>
        </p:nvSpPr>
        <p:spPr bwMode="auto">
          <a:xfrm>
            <a:off x="86106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5" name="Line 85"/>
          <p:cNvSpPr>
            <a:spLocks noChangeShapeType="1"/>
          </p:cNvSpPr>
          <p:nvPr/>
        </p:nvSpPr>
        <p:spPr bwMode="auto">
          <a:xfrm>
            <a:off x="80772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6" name="Line 86"/>
          <p:cNvSpPr>
            <a:spLocks noChangeShapeType="1"/>
          </p:cNvSpPr>
          <p:nvPr/>
        </p:nvSpPr>
        <p:spPr bwMode="auto">
          <a:xfrm>
            <a:off x="75438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7" name="Line 87"/>
          <p:cNvSpPr>
            <a:spLocks noChangeShapeType="1"/>
          </p:cNvSpPr>
          <p:nvPr/>
        </p:nvSpPr>
        <p:spPr bwMode="auto">
          <a:xfrm flipH="1">
            <a:off x="7010400" y="23622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8" name="Line 88"/>
          <p:cNvSpPr>
            <a:spLocks noChangeShapeType="1"/>
          </p:cNvSpPr>
          <p:nvPr/>
        </p:nvSpPr>
        <p:spPr bwMode="auto">
          <a:xfrm>
            <a:off x="8534400" y="23622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9" name="Line 89"/>
          <p:cNvSpPr>
            <a:spLocks noChangeShapeType="1"/>
          </p:cNvSpPr>
          <p:nvPr/>
        </p:nvSpPr>
        <p:spPr bwMode="auto">
          <a:xfrm flipH="1">
            <a:off x="7620000" y="23622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0" name="Line 90"/>
          <p:cNvSpPr>
            <a:spLocks noChangeShapeType="1"/>
          </p:cNvSpPr>
          <p:nvPr/>
        </p:nvSpPr>
        <p:spPr bwMode="auto">
          <a:xfrm>
            <a:off x="8077200" y="23622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1" name="Text Box 91"/>
          <p:cNvSpPr txBox="1">
            <a:spLocks noChangeArrowheads="1"/>
          </p:cNvSpPr>
          <p:nvPr/>
        </p:nvSpPr>
        <p:spPr bwMode="auto">
          <a:xfrm>
            <a:off x="5257800" y="2133600"/>
            <a:ext cx="1406525"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b</a:t>
            </a:r>
            <a:r>
              <a:rPr lang="en-US">
                <a:solidFill>
                  <a:srgbClr val="000000"/>
                </a:solidFill>
                <a:cs typeface="Arial" pitchFamily="34" charset="0"/>
              </a:rPr>
              <a:t>  (stretch)</a:t>
            </a:r>
          </a:p>
        </p:txBody>
      </p:sp>
      <p:sp>
        <p:nvSpPr>
          <p:cNvPr id="32792" name="Text Box 92"/>
          <p:cNvSpPr txBox="1">
            <a:spLocks noChangeArrowheads="1"/>
          </p:cNvSpPr>
          <p:nvPr/>
        </p:nvSpPr>
        <p:spPr bwMode="auto">
          <a:xfrm>
            <a:off x="5257800" y="2590800"/>
            <a:ext cx="1552575"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c </a:t>
            </a:r>
            <a:r>
              <a:rPr lang="en-US">
                <a:solidFill>
                  <a:srgbClr val="000000"/>
                </a:solidFill>
                <a:cs typeface="Arial" pitchFamily="34" charset="0"/>
              </a:rPr>
              <a:t>(Egyptian)</a:t>
            </a:r>
          </a:p>
        </p:txBody>
      </p:sp>
      <p:sp>
        <p:nvSpPr>
          <p:cNvPr id="32793" name="Line 93"/>
          <p:cNvSpPr>
            <a:spLocks noChangeShapeType="1"/>
          </p:cNvSpPr>
          <p:nvPr/>
        </p:nvSpPr>
        <p:spPr bwMode="auto">
          <a:xfrm>
            <a:off x="70104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4" name="Line 94"/>
          <p:cNvSpPr>
            <a:spLocks noChangeShapeType="1"/>
          </p:cNvSpPr>
          <p:nvPr/>
        </p:nvSpPr>
        <p:spPr bwMode="auto">
          <a:xfrm>
            <a:off x="86106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5" name="Line 95"/>
          <p:cNvSpPr>
            <a:spLocks noChangeShapeType="1"/>
          </p:cNvSpPr>
          <p:nvPr/>
        </p:nvSpPr>
        <p:spPr bwMode="auto">
          <a:xfrm flipH="1">
            <a:off x="80772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6" name="Line 96"/>
          <p:cNvSpPr>
            <a:spLocks noChangeShapeType="1"/>
          </p:cNvSpPr>
          <p:nvPr/>
        </p:nvSpPr>
        <p:spPr bwMode="auto">
          <a:xfrm flipH="1">
            <a:off x="75438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7" name="Line 97"/>
          <p:cNvSpPr>
            <a:spLocks noChangeShapeType="1"/>
          </p:cNvSpPr>
          <p:nvPr/>
        </p:nvSpPr>
        <p:spPr bwMode="auto">
          <a:xfrm>
            <a:off x="7467600" y="32766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8" name="Line 98"/>
          <p:cNvSpPr>
            <a:spLocks noChangeShapeType="1"/>
          </p:cNvSpPr>
          <p:nvPr/>
        </p:nvSpPr>
        <p:spPr bwMode="auto">
          <a:xfrm flipH="1">
            <a:off x="8001000" y="32766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9" name="Line 99"/>
          <p:cNvSpPr>
            <a:spLocks noChangeShapeType="1"/>
          </p:cNvSpPr>
          <p:nvPr/>
        </p:nvSpPr>
        <p:spPr bwMode="auto">
          <a:xfrm flipH="1">
            <a:off x="7086600" y="32766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800" name="Rectangle 100"/>
          <p:cNvSpPr>
            <a:spLocks noChangeArrowheads="1"/>
          </p:cNvSpPr>
          <p:nvPr/>
        </p:nvSpPr>
        <p:spPr bwMode="auto">
          <a:xfrm>
            <a:off x="762000" y="3581400"/>
            <a:ext cx="6265863" cy="3049588"/>
          </a:xfrm>
          <a:prstGeom prst="rect">
            <a:avLst/>
          </a:prstGeom>
          <a:solidFill>
            <a:schemeClr val="bg1"/>
          </a:solidFill>
          <a:ln w="28575">
            <a:solidFill>
              <a:schemeClr val="tx1"/>
            </a:solidFill>
            <a:miter lim="800000"/>
            <a:headEnd/>
            <a:tailEnd/>
          </a:ln>
        </p:spPr>
        <p:txBody>
          <a:bodyPr wrap="none" anchor="ctr"/>
          <a:lstStyle/>
          <a:p>
            <a:endParaRPr lang="en-US">
              <a:solidFill>
                <a:srgbClr val="000000"/>
              </a:solidFill>
            </a:endParaRPr>
          </a:p>
        </p:txBody>
      </p:sp>
      <p:sp>
        <p:nvSpPr>
          <p:cNvPr id="32801" name="Line 101"/>
          <p:cNvSpPr>
            <a:spLocks noChangeShapeType="1"/>
          </p:cNvSpPr>
          <p:nvPr/>
        </p:nvSpPr>
        <p:spPr bwMode="auto">
          <a:xfrm>
            <a:off x="8610600" y="32766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802" name="Text Box 102"/>
          <p:cNvSpPr txBox="1">
            <a:spLocks noChangeArrowheads="1"/>
          </p:cNvSpPr>
          <p:nvPr/>
        </p:nvSpPr>
        <p:spPr bwMode="auto">
          <a:xfrm>
            <a:off x="5257800" y="3048000"/>
            <a:ext cx="1563688"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d </a:t>
            </a:r>
            <a:r>
              <a:rPr lang="en-US">
                <a:solidFill>
                  <a:srgbClr val="000000"/>
                </a:solidFill>
                <a:cs typeface="Arial" pitchFamily="34" charset="0"/>
              </a:rPr>
              <a:t>(stretch-2)</a:t>
            </a:r>
            <a:endParaRPr lang="en-US" i="1">
              <a:solidFill>
                <a:srgbClr val="000000"/>
              </a:solidFill>
              <a:cs typeface="Arial" pitchFamily="34" charset="0"/>
            </a:endParaRPr>
          </a:p>
        </p:txBody>
      </p:sp>
      <p:sp>
        <p:nvSpPr>
          <p:cNvPr id="32803" name="Oval 103"/>
          <p:cNvSpPr>
            <a:spLocks noChangeArrowheads="1"/>
          </p:cNvSpPr>
          <p:nvPr/>
        </p:nvSpPr>
        <p:spPr bwMode="auto">
          <a:xfrm>
            <a:off x="70866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4" name="Oval 104"/>
          <p:cNvSpPr>
            <a:spLocks noChangeArrowheads="1"/>
          </p:cNvSpPr>
          <p:nvPr/>
        </p:nvSpPr>
        <p:spPr bwMode="auto">
          <a:xfrm>
            <a:off x="76200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5" name="Oval 105"/>
          <p:cNvSpPr>
            <a:spLocks noChangeArrowheads="1"/>
          </p:cNvSpPr>
          <p:nvPr/>
        </p:nvSpPr>
        <p:spPr bwMode="auto">
          <a:xfrm>
            <a:off x="81534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6" name="Oval 106"/>
          <p:cNvSpPr>
            <a:spLocks noChangeArrowheads="1"/>
          </p:cNvSpPr>
          <p:nvPr/>
        </p:nvSpPr>
        <p:spPr bwMode="auto">
          <a:xfrm>
            <a:off x="86868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7" name="Text Box 107"/>
          <p:cNvSpPr txBox="1">
            <a:spLocks noChangeArrowheads="1"/>
          </p:cNvSpPr>
          <p:nvPr/>
        </p:nvSpPr>
        <p:spPr bwMode="auto">
          <a:xfrm>
            <a:off x="304800" y="2667000"/>
            <a:ext cx="3965575" cy="708025"/>
          </a:xfrm>
          <a:prstGeom prst="rect">
            <a:avLst/>
          </a:prstGeom>
          <a:noFill/>
          <a:ln w="12700">
            <a:solidFill>
              <a:schemeClr val="tx1"/>
            </a:solidFill>
            <a:miter lim="800000"/>
            <a:headEnd/>
            <a:tailEnd/>
          </a:ln>
        </p:spPr>
        <p:txBody>
          <a:bodyPr wrap="none">
            <a:spAutoFit/>
          </a:bodyPr>
          <a:lstStyle/>
          <a:p>
            <a:r>
              <a:rPr lang="en-US">
                <a:solidFill>
                  <a:srgbClr val="000000"/>
                </a:solidFill>
                <a:cs typeface="Arial" pitchFamily="34" charset="0"/>
              </a:rPr>
              <a:t>Mode competition – </a:t>
            </a:r>
          </a:p>
          <a:p>
            <a:r>
              <a:rPr lang="en-US">
                <a:solidFill>
                  <a:srgbClr val="000000"/>
                </a:solidFill>
                <a:cs typeface="Arial" pitchFamily="34" charset="0"/>
              </a:rPr>
              <a:t>example: axial modes, N = 4 ions</a:t>
            </a:r>
          </a:p>
        </p:txBody>
      </p:sp>
      <p:sp>
        <p:nvSpPr>
          <p:cNvPr id="32808" name="Rectangle 108"/>
          <p:cNvSpPr>
            <a:spLocks noChangeArrowheads="1"/>
          </p:cNvSpPr>
          <p:nvPr/>
        </p:nvSpPr>
        <p:spPr bwMode="auto">
          <a:xfrm rot="16200000" flipH="1">
            <a:off x="363538" y="4737100"/>
            <a:ext cx="1635125" cy="212725"/>
          </a:xfrm>
          <a:prstGeom prst="rect">
            <a:avLst/>
          </a:prstGeom>
          <a:noFill/>
          <a:ln w="9525">
            <a:noFill/>
            <a:miter lim="800000"/>
            <a:headEnd/>
            <a:tailEnd/>
          </a:ln>
        </p:spPr>
        <p:txBody>
          <a:bodyPr wrap="none" lIns="0" tIns="0" rIns="0" bIns="0">
            <a:spAutoFit/>
          </a:bodyPr>
          <a:lstStyle/>
          <a:p>
            <a:r>
              <a:rPr lang="en-US" sz="1400">
                <a:solidFill>
                  <a:srgbClr val="000000"/>
                </a:solidFill>
              </a:rPr>
              <a:t>Fluorescence counts</a:t>
            </a:r>
            <a:endParaRPr lang="en-US">
              <a:solidFill>
                <a:srgbClr val="000000"/>
              </a:solidFill>
              <a:latin typeface="Times New Roman" pitchFamily="18" charset="0"/>
            </a:endParaRPr>
          </a:p>
        </p:txBody>
      </p:sp>
      <p:sp>
        <p:nvSpPr>
          <p:cNvPr id="32809" name="Rectangle 109"/>
          <p:cNvSpPr>
            <a:spLocks noChangeArrowheads="1"/>
          </p:cNvSpPr>
          <p:nvPr/>
        </p:nvSpPr>
        <p:spPr bwMode="auto">
          <a:xfrm>
            <a:off x="3157538" y="6315075"/>
            <a:ext cx="2081212" cy="212725"/>
          </a:xfrm>
          <a:prstGeom prst="rect">
            <a:avLst/>
          </a:prstGeom>
          <a:noFill/>
          <a:ln w="9525">
            <a:noFill/>
            <a:miter lim="800000"/>
            <a:headEnd/>
            <a:tailEnd/>
          </a:ln>
        </p:spPr>
        <p:txBody>
          <a:bodyPr wrap="none" lIns="0" tIns="0" rIns="0" bIns="0">
            <a:spAutoFit/>
          </a:bodyPr>
          <a:lstStyle/>
          <a:p>
            <a:r>
              <a:rPr lang="en-US" sz="1400">
                <a:solidFill>
                  <a:srgbClr val="000000"/>
                </a:solidFill>
              </a:rPr>
              <a:t>Raman Detuning </a:t>
            </a:r>
            <a:r>
              <a:rPr lang="en-US" sz="1400">
                <a:solidFill>
                  <a:srgbClr val="000000"/>
                </a:solidFill>
                <a:latin typeface="Symbol" pitchFamily="18" charset="2"/>
              </a:rPr>
              <a:t>d</a:t>
            </a:r>
            <a:r>
              <a:rPr lang="en-US" sz="1400" baseline="-25000">
                <a:solidFill>
                  <a:srgbClr val="000000"/>
                </a:solidFill>
              </a:rPr>
              <a:t>R</a:t>
            </a:r>
            <a:r>
              <a:rPr lang="en-US" sz="1400">
                <a:solidFill>
                  <a:srgbClr val="000000"/>
                </a:solidFill>
              </a:rPr>
              <a:t> (MHz)</a:t>
            </a:r>
            <a:endParaRPr lang="en-US">
              <a:solidFill>
                <a:srgbClr val="000000"/>
              </a:solidFill>
              <a:latin typeface="Times New Roman" pitchFamily="18" charset="0"/>
            </a:endParaRPr>
          </a:p>
        </p:txBody>
      </p:sp>
      <p:sp>
        <p:nvSpPr>
          <p:cNvPr id="32810" name="Line 110"/>
          <p:cNvSpPr>
            <a:spLocks noChangeShapeType="1"/>
          </p:cNvSpPr>
          <p:nvPr/>
        </p:nvSpPr>
        <p:spPr bwMode="auto">
          <a:xfrm>
            <a:off x="1719263" y="5938838"/>
            <a:ext cx="4824412" cy="1587"/>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1" name="Line 111"/>
          <p:cNvSpPr>
            <a:spLocks noChangeShapeType="1"/>
          </p:cNvSpPr>
          <p:nvPr/>
        </p:nvSpPr>
        <p:spPr bwMode="auto">
          <a:xfrm flipV="1">
            <a:off x="171291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2" name="Line 112"/>
          <p:cNvSpPr>
            <a:spLocks noChangeShapeType="1"/>
          </p:cNvSpPr>
          <p:nvPr/>
        </p:nvSpPr>
        <p:spPr bwMode="auto">
          <a:xfrm flipV="1">
            <a:off x="2517775"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3" name="Line 113"/>
          <p:cNvSpPr>
            <a:spLocks noChangeShapeType="1"/>
          </p:cNvSpPr>
          <p:nvPr/>
        </p:nvSpPr>
        <p:spPr bwMode="auto">
          <a:xfrm flipV="1">
            <a:off x="3321050"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4" name="Line 114"/>
          <p:cNvSpPr>
            <a:spLocks noChangeShapeType="1"/>
          </p:cNvSpPr>
          <p:nvPr/>
        </p:nvSpPr>
        <p:spPr bwMode="auto">
          <a:xfrm flipV="1">
            <a:off x="412591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5" name="Line 115"/>
          <p:cNvSpPr>
            <a:spLocks noChangeShapeType="1"/>
          </p:cNvSpPr>
          <p:nvPr/>
        </p:nvSpPr>
        <p:spPr bwMode="auto">
          <a:xfrm flipV="1">
            <a:off x="4929188"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6" name="Line 116"/>
          <p:cNvSpPr>
            <a:spLocks noChangeShapeType="1"/>
          </p:cNvSpPr>
          <p:nvPr/>
        </p:nvSpPr>
        <p:spPr bwMode="auto">
          <a:xfrm flipV="1">
            <a:off x="573246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7" name="Line 117"/>
          <p:cNvSpPr>
            <a:spLocks noChangeShapeType="1"/>
          </p:cNvSpPr>
          <p:nvPr/>
        </p:nvSpPr>
        <p:spPr bwMode="auto">
          <a:xfrm flipV="1">
            <a:off x="6537325"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8" name="Rectangle 118"/>
          <p:cNvSpPr>
            <a:spLocks noChangeArrowheads="1"/>
          </p:cNvSpPr>
          <p:nvPr/>
        </p:nvSpPr>
        <p:spPr bwMode="auto">
          <a:xfrm>
            <a:off x="1604963" y="6056313"/>
            <a:ext cx="219075" cy="182562"/>
          </a:xfrm>
          <a:prstGeom prst="rect">
            <a:avLst/>
          </a:prstGeom>
          <a:noFill/>
          <a:ln w="9525">
            <a:noFill/>
            <a:miter lim="800000"/>
            <a:headEnd/>
            <a:tailEnd/>
          </a:ln>
        </p:spPr>
        <p:txBody>
          <a:bodyPr wrap="none" lIns="0" tIns="0" rIns="0" bIns="0">
            <a:spAutoFit/>
          </a:bodyPr>
          <a:lstStyle/>
          <a:p>
            <a:r>
              <a:rPr lang="en-US" sz="1200">
                <a:solidFill>
                  <a:srgbClr val="000000"/>
                </a:solidFill>
              </a:rPr>
              <a:t>-15</a:t>
            </a:r>
            <a:endParaRPr lang="en-US">
              <a:solidFill>
                <a:srgbClr val="000000"/>
              </a:solidFill>
              <a:latin typeface="Times New Roman" pitchFamily="18" charset="0"/>
            </a:endParaRPr>
          </a:p>
        </p:txBody>
      </p:sp>
      <p:sp>
        <p:nvSpPr>
          <p:cNvPr id="32819" name="Rectangle 119"/>
          <p:cNvSpPr>
            <a:spLocks noChangeArrowheads="1"/>
          </p:cNvSpPr>
          <p:nvPr/>
        </p:nvSpPr>
        <p:spPr bwMode="auto">
          <a:xfrm>
            <a:off x="2408238" y="6056313"/>
            <a:ext cx="219075" cy="182562"/>
          </a:xfrm>
          <a:prstGeom prst="rect">
            <a:avLst/>
          </a:prstGeom>
          <a:noFill/>
          <a:ln w="9525">
            <a:noFill/>
            <a:miter lim="800000"/>
            <a:headEnd/>
            <a:tailEnd/>
          </a:ln>
        </p:spPr>
        <p:txBody>
          <a:bodyPr wrap="none" lIns="0" tIns="0" rIns="0" bIns="0">
            <a:spAutoFit/>
          </a:bodyPr>
          <a:lstStyle/>
          <a:p>
            <a:r>
              <a:rPr lang="en-US" sz="1200">
                <a:solidFill>
                  <a:srgbClr val="000000"/>
                </a:solidFill>
              </a:rPr>
              <a:t>-10</a:t>
            </a:r>
            <a:endParaRPr lang="en-US">
              <a:solidFill>
                <a:srgbClr val="000000"/>
              </a:solidFill>
              <a:latin typeface="Times New Roman" pitchFamily="18" charset="0"/>
            </a:endParaRPr>
          </a:p>
        </p:txBody>
      </p:sp>
      <p:sp>
        <p:nvSpPr>
          <p:cNvPr id="32820" name="Rectangle 120"/>
          <p:cNvSpPr>
            <a:spLocks noChangeArrowheads="1"/>
          </p:cNvSpPr>
          <p:nvPr/>
        </p:nvSpPr>
        <p:spPr bwMode="auto">
          <a:xfrm>
            <a:off x="3254375" y="6056313"/>
            <a:ext cx="134938" cy="182562"/>
          </a:xfrm>
          <a:prstGeom prst="rect">
            <a:avLst/>
          </a:prstGeom>
          <a:noFill/>
          <a:ln w="9525">
            <a:noFill/>
            <a:miter lim="800000"/>
            <a:headEnd/>
            <a:tailEnd/>
          </a:ln>
        </p:spPr>
        <p:txBody>
          <a:bodyPr wrap="none" lIns="0" tIns="0" rIns="0" bIns="0">
            <a:spAutoFit/>
          </a:bodyPr>
          <a:lstStyle/>
          <a:p>
            <a:r>
              <a:rPr lang="en-US" sz="1200">
                <a:solidFill>
                  <a:srgbClr val="000000"/>
                </a:solidFill>
              </a:rPr>
              <a:t>-5</a:t>
            </a:r>
            <a:endParaRPr lang="en-US">
              <a:solidFill>
                <a:srgbClr val="000000"/>
              </a:solidFill>
              <a:latin typeface="Times New Roman" pitchFamily="18" charset="0"/>
            </a:endParaRPr>
          </a:p>
        </p:txBody>
      </p:sp>
      <p:sp>
        <p:nvSpPr>
          <p:cNvPr id="32821" name="Rectangle 121"/>
          <p:cNvSpPr>
            <a:spLocks noChangeArrowheads="1"/>
          </p:cNvSpPr>
          <p:nvPr/>
        </p:nvSpPr>
        <p:spPr bwMode="auto">
          <a:xfrm>
            <a:off x="4083050" y="6056313"/>
            <a:ext cx="84138" cy="182562"/>
          </a:xfrm>
          <a:prstGeom prst="rect">
            <a:avLst/>
          </a:prstGeom>
          <a:noFill/>
          <a:ln w="9525">
            <a:noFill/>
            <a:miter lim="800000"/>
            <a:headEnd/>
            <a:tailEnd/>
          </a:ln>
        </p:spPr>
        <p:txBody>
          <a:bodyPr wrap="none" lIns="0" tIns="0" rIns="0" bIns="0">
            <a:spAutoFit/>
          </a:bodyPr>
          <a:lstStyle/>
          <a:p>
            <a:r>
              <a:rPr lang="en-US" sz="1200">
                <a:solidFill>
                  <a:srgbClr val="000000"/>
                </a:solidFill>
              </a:rPr>
              <a:t>0</a:t>
            </a:r>
            <a:endParaRPr lang="en-US">
              <a:solidFill>
                <a:srgbClr val="000000"/>
              </a:solidFill>
              <a:latin typeface="Times New Roman" pitchFamily="18" charset="0"/>
            </a:endParaRPr>
          </a:p>
        </p:txBody>
      </p:sp>
      <p:sp>
        <p:nvSpPr>
          <p:cNvPr id="32822" name="Rectangle 122"/>
          <p:cNvSpPr>
            <a:spLocks noChangeArrowheads="1"/>
          </p:cNvSpPr>
          <p:nvPr/>
        </p:nvSpPr>
        <p:spPr bwMode="auto">
          <a:xfrm>
            <a:off x="4886325" y="6056313"/>
            <a:ext cx="84138" cy="182562"/>
          </a:xfrm>
          <a:prstGeom prst="rect">
            <a:avLst/>
          </a:prstGeom>
          <a:noFill/>
          <a:ln w="9525">
            <a:noFill/>
            <a:miter lim="800000"/>
            <a:headEnd/>
            <a:tailEnd/>
          </a:ln>
        </p:spPr>
        <p:txBody>
          <a:bodyPr wrap="none" lIns="0" tIns="0" rIns="0" bIns="0">
            <a:spAutoFit/>
          </a:bodyPr>
          <a:lstStyle/>
          <a:p>
            <a:r>
              <a:rPr lang="en-US" sz="1200">
                <a:solidFill>
                  <a:srgbClr val="000000"/>
                </a:solidFill>
              </a:rPr>
              <a:t>5</a:t>
            </a:r>
            <a:endParaRPr lang="en-US">
              <a:solidFill>
                <a:srgbClr val="000000"/>
              </a:solidFill>
              <a:latin typeface="Times New Roman" pitchFamily="18" charset="0"/>
            </a:endParaRPr>
          </a:p>
        </p:txBody>
      </p:sp>
      <p:sp>
        <p:nvSpPr>
          <p:cNvPr id="32823" name="Rectangle 123"/>
          <p:cNvSpPr>
            <a:spLocks noChangeArrowheads="1"/>
          </p:cNvSpPr>
          <p:nvPr/>
        </p:nvSpPr>
        <p:spPr bwMode="auto">
          <a:xfrm>
            <a:off x="5648325" y="605631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10</a:t>
            </a:r>
            <a:endParaRPr lang="en-US">
              <a:solidFill>
                <a:srgbClr val="000000"/>
              </a:solidFill>
              <a:latin typeface="Times New Roman" pitchFamily="18" charset="0"/>
            </a:endParaRPr>
          </a:p>
        </p:txBody>
      </p:sp>
      <p:sp>
        <p:nvSpPr>
          <p:cNvPr id="32824" name="Rectangle 124"/>
          <p:cNvSpPr>
            <a:spLocks noChangeArrowheads="1"/>
          </p:cNvSpPr>
          <p:nvPr/>
        </p:nvSpPr>
        <p:spPr bwMode="auto">
          <a:xfrm>
            <a:off x="6453188" y="605631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15</a:t>
            </a:r>
            <a:endParaRPr lang="en-US">
              <a:solidFill>
                <a:srgbClr val="000000"/>
              </a:solidFill>
              <a:latin typeface="Times New Roman" pitchFamily="18" charset="0"/>
            </a:endParaRPr>
          </a:p>
        </p:txBody>
      </p:sp>
      <p:sp>
        <p:nvSpPr>
          <p:cNvPr id="32825" name="Line 125"/>
          <p:cNvSpPr>
            <a:spLocks noChangeShapeType="1"/>
          </p:cNvSpPr>
          <p:nvPr/>
        </p:nvSpPr>
        <p:spPr bwMode="auto">
          <a:xfrm>
            <a:off x="1712913" y="3733800"/>
            <a:ext cx="4824412"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6" name="Line 126"/>
          <p:cNvSpPr>
            <a:spLocks noChangeShapeType="1"/>
          </p:cNvSpPr>
          <p:nvPr/>
        </p:nvSpPr>
        <p:spPr bwMode="auto">
          <a:xfrm flipV="1">
            <a:off x="1712913" y="3733800"/>
            <a:ext cx="1587" cy="22113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7" name="Line 127"/>
          <p:cNvSpPr>
            <a:spLocks noChangeShapeType="1"/>
          </p:cNvSpPr>
          <p:nvPr/>
        </p:nvSpPr>
        <p:spPr bwMode="auto">
          <a:xfrm>
            <a:off x="1638300" y="5640388"/>
            <a:ext cx="74613" cy="1587"/>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8" name="Line 128"/>
          <p:cNvSpPr>
            <a:spLocks noChangeShapeType="1"/>
          </p:cNvSpPr>
          <p:nvPr/>
        </p:nvSpPr>
        <p:spPr bwMode="auto">
          <a:xfrm>
            <a:off x="1638300" y="4876800"/>
            <a:ext cx="74613"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9" name="Line 129"/>
          <p:cNvSpPr>
            <a:spLocks noChangeShapeType="1"/>
          </p:cNvSpPr>
          <p:nvPr/>
        </p:nvSpPr>
        <p:spPr bwMode="auto">
          <a:xfrm>
            <a:off x="1638300" y="4114800"/>
            <a:ext cx="74613"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0" name="Rectangle 130"/>
          <p:cNvSpPr>
            <a:spLocks noChangeArrowheads="1"/>
          </p:cNvSpPr>
          <p:nvPr/>
        </p:nvSpPr>
        <p:spPr bwMode="auto">
          <a:xfrm>
            <a:off x="1393825" y="5530850"/>
            <a:ext cx="168275" cy="182563"/>
          </a:xfrm>
          <a:prstGeom prst="rect">
            <a:avLst/>
          </a:prstGeom>
          <a:noFill/>
          <a:ln w="9525">
            <a:noFill/>
            <a:miter lim="800000"/>
            <a:headEnd/>
            <a:tailEnd/>
          </a:ln>
        </p:spPr>
        <p:txBody>
          <a:bodyPr wrap="none" lIns="0" tIns="0" rIns="0" bIns="0">
            <a:spAutoFit/>
          </a:bodyPr>
          <a:lstStyle/>
          <a:p>
            <a:r>
              <a:rPr lang="en-US" sz="1200">
                <a:solidFill>
                  <a:srgbClr val="000000"/>
                </a:solidFill>
              </a:rPr>
              <a:t>20</a:t>
            </a:r>
            <a:endParaRPr lang="en-US">
              <a:solidFill>
                <a:srgbClr val="000000"/>
              </a:solidFill>
              <a:latin typeface="Times New Roman" pitchFamily="18" charset="0"/>
            </a:endParaRPr>
          </a:p>
        </p:txBody>
      </p:sp>
      <p:sp>
        <p:nvSpPr>
          <p:cNvPr id="32831" name="Rectangle 131"/>
          <p:cNvSpPr>
            <a:spLocks noChangeArrowheads="1"/>
          </p:cNvSpPr>
          <p:nvPr/>
        </p:nvSpPr>
        <p:spPr bwMode="auto">
          <a:xfrm>
            <a:off x="1393825" y="476726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40</a:t>
            </a:r>
            <a:endParaRPr lang="en-US">
              <a:solidFill>
                <a:srgbClr val="000000"/>
              </a:solidFill>
              <a:latin typeface="Times New Roman" pitchFamily="18" charset="0"/>
            </a:endParaRPr>
          </a:p>
        </p:txBody>
      </p:sp>
      <p:sp>
        <p:nvSpPr>
          <p:cNvPr id="32832" name="Rectangle 132"/>
          <p:cNvSpPr>
            <a:spLocks noChangeArrowheads="1"/>
          </p:cNvSpPr>
          <p:nvPr/>
        </p:nvSpPr>
        <p:spPr bwMode="auto">
          <a:xfrm>
            <a:off x="1393825" y="400526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60</a:t>
            </a:r>
            <a:endParaRPr lang="en-US">
              <a:solidFill>
                <a:srgbClr val="000000"/>
              </a:solidFill>
              <a:latin typeface="Times New Roman" pitchFamily="18" charset="0"/>
            </a:endParaRPr>
          </a:p>
        </p:txBody>
      </p:sp>
      <p:sp>
        <p:nvSpPr>
          <p:cNvPr id="32833" name="Line 133"/>
          <p:cNvSpPr>
            <a:spLocks noChangeShapeType="1"/>
          </p:cNvSpPr>
          <p:nvPr/>
        </p:nvSpPr>
        <p:spPr bwMode="auto">
          <a:xfrm flipV="1">
            <a:off x="6537325" y="3733800"/>
            <a:ext cx="1588" cy="21986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4" name="Line 134"/>
          <p:cNvSpPr>
            <a:spLocks noChangeShapeType="1"/>
          </p:cNvSpPr>
          <p:nvPr/>
        </p:nvSpPr>
        <p:spPr bwMode="auto">
          <a:xfrm>
            <a:off x="6535738" y="4876800"/>
            <a:ext cx="1587"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5" name="Line 135"/>
          <p:cNvSpPr>
            <a:spLocks noChangeShapeType="1"/>
          </p:cNvSpPr>
          <p:nvPr/>
        </p:nvSpPr>
        <p:spPr bwMode="auto">
          <a:xfrm>
            <a:off x="6535738" y="4114800"/>
            <a:ext cx="1587"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6" name="Freeform 136"/>
          <p:cNvSpPr>
            <a:spLocks/>
          </p:cNvSpPr>
          <p:nvPr/>
        </p:nvSpPr>
        <p:spPr bwMode="auto">
          <a:xfrm flipV="1">
            <a:off x="1717675" y="3911600"/>
            <a:ext cx="4816475" cy="1517650"/>
          </a:xfrm>
          <a:custGeom>
            <a:avLst/>
            <a:gdLst>
              <a:gd name="T0" fmla="*/ 72243 w 5267"/>
              <a:gd name="T1" fmla="*/ 1438977 h 1659"/>
              <a:gd name="T2" fmla="*/ 152715 w 5267"/>
              <a:gd name="T3" fmla="*/ 1472825 h 1659"/>
              <a:gd name="T4" fmla="*/ 233188 w 5267"/>
              <a:gd name="T5" fmla="*/ 1479228 h 1659"/>
              <a:gd name="T6" fmla="*/ 313661 w 5267"/>
              <a:gd name="T7" fmla="*/ 1517650 h 1659"/>
              <a:gd name="T8" fmla="*/ 394133 w 5267"/>
              <a:gd name="T9" fmla="*/ 1473740 h 1659"/>
              <a:gd name="T10" fmla="*/ 474606 w 5267"/>
              <a:gd name="T11" fmla="*/ 1472825 h 1659"/>
              <a:gd name="T12" fmla="*/ 555079 w 5267"/>
              <a:gd name="T13" fmla="*/ 1484717 h 1659"/>
              <a:gd name="T14" fmla="*/ 634637 w 5267"/>
              <a:gd name="T15" fmla="*/ 1379516 h 1659"/>
              <a:gd name="T16" fmla="*/ 715110 w 5267"/>
              <a:gd name="T17" fmla="*/ 1509417 h 1659"/>
              <a:gd name="T18" fmla="*/ 795582 w 5267"/>
              <a:gd name="T19" fmla="*/ 1487462 h 1659"/>
              <a:gd name="T20" fmla="*/ 876055 w 5267"/>
              <a:gd name="T21" fmla="*/ 1501184 h 1659"/>
              <a:gd name="T22" fmla="*/ 956528 w 5267"/>
              <a:gd name="T23" fmla="*/ 1474655 h 1659"/>
              <a:gd name="T24" fmla="*/ 1037001 w 5267"/>
              <a:gd name="T25" fmla="*/ 1444466 h 1659"/>
              <a:gd name="T26" fmla="*/ 1117473 w 5267"/>
              <a:gd name="T27" fmla="*/ 1487462 h 1659"/>
              <a:gd name="T28" fmla="*/ 1197946 w 5267"/>
              <a:gd name="T29" fmla="*/ 1460018 h 1659"/>
              <a:gd name="T30" fmla="*/ 1278419 w 5267"/>
              <a:gd name="T31" fmla="*/ 1403300 h 1659"/>
              <a:gd name="T32" fmla="*/ 1358892 w 5267"/>
              <a:gd name="T33" fmla="*/ 1478314 h 1659"/>
              <a:gd name="T34" fmla="*/ 1439364 w 5267"/>
              <a:gd name="T35" fmla="*/ 1406959 h 1659"/>
              <a:gd name="T36" fmla="*/ 1519837 w 5267"/>
              <a:gd name="T37" fmla="*/ 1472825 h 1659"/>
              <a:gd name="T38" fmla="*/ 1600310 w 5267"/>
              <a:gd name="T39" fmla="*/ 1310906 h 1659"/>
              <a:gd name="T40" fmla="*/ 1680782 w 5267"/>
              <a:gd name="T41" fmla="*/ 1443551 h 1659"/>
              <a:gd name="T42" fmla="*/ 1761255 w 5267"/>
              <a:gd name="T43" fmla="*/ 1364879 h 1659"/>
              <a:gd name="T44" fmla="*/ 1840813 w 5267"/>
              <a:gd name="T45" fmla="*/ 821489 h 1659"/>
              <a:gd name="T46" fmla="*/ 1921286 w 5267"/>
              <a:gd name="T47" fmla="*/ 1367623 h 1659"/>
              <a:gd name="T48" fmla="*/ 2001759 w 5267"/>
              <a:gd name="T49" fmla="*/ 1287121 h 1659"/>
              <a:gd name="T50" fmla="*/ 2082232 w 5267"/>
              <a:gd name="T51" fmla="*/ 1405130 h 1659"/>
              <a:gd name="T52" fmla="*/ 2162704 w 5267"/>
              <a:gd name="T53" fmla="*/ 1411533 h 1659"/>
              <a:gd name="T54" fmla="*/ 2243177 w 5267"/>
              <a:gd name="T55" fmla="*/ 1343838 h 1659"/>
              <a:gd name="T56" fmla="*/ 2323650 w 5267"/>
              <a:gd name="T57" fmla="*/ 1057507 h 1659"/>
              <a:gd name="T58" fmla="*/ 2404122 w 5267"/>
              <a:gd name="T59" fmla="*/ 402511 h 1659"/>
              <a:gd name="T60" fmla="*/ 2484595 w 5267"/>
              <a:gd name="T61" fmla="*/ 970601 h 1659"/>
              <a:gd name="T62" fmla="*/ 2565068 w 5267"/>
              <a:gd name="T63" fmla="*/ 1273399 h 1659"/>
              <a:gd name="T64" fmla="*/ 2645540 w 5267"/>
              <a:gd name="T65" fmla="*/ 1373112 h 1659"/>
              <a:gd name="T66" fmla="*/ 2726013 w 5267"/>
              <a:gd name="T67" fmla="*/ 1435318 h 1659"/>
              <a:gd name="T68" fmla="*/ 2806486 w 5267"/>
              <a:gd name="T69" fmla="*/ 1363964 h 1659"/>
              <a:gd name="T70" fmla="*/ 2886959 w 5267"/>
              <a:gd name="T71" fmla="*/ 1360305 h 1659"/>
              <a:gd name="T72" fmla="*/ 2967431 w 5267"/>
              <a:gd name="T73" fmla="*/ 685184 h 1659"/>
              <a:gd name="T74" fmla="*/ 3046989 w 5267"/>
              <a:gd name="T75" fmla="*/ 1246870 h 1659"/>
              <a:gd name="T76" fmla="*/ 3127462 w 5267"/>
              <a:gd name="T77" fmla="*/ 1434403 h 1659"/>
              <a:gd name="T78" fmla="*/ 3207935 w 5267"/>
              <a:gd name="T79" fmla="*/ 1312735 h 1659"/>
              <a:gd name="T80" fmla="*/ 3288408 w 5267"/>
              <a:gd name="T81" fmla="*/ 1464592 h 1659"/>
              <a:gd name="T82" fmla="*/ 3368880 w 5267"/>
              <a:gd name="T83" fmla="*/ 1353901 h 1659"/>
              <a:gd name="T84" fmla="*/ 3449353 w 5267"/>
              <a:gd name="T85" fmla="*/ 1331031 h 1659"/>
              <a:gd name="T86" fmla="*/ 3529826 w 5267"/>
              <a:gd name="T87" fmla="*/ 1366708 h 1659"/>
              <a:gd name="T88" fmla="*/ 3610298 w 5267"/>
              <a:gd name="T89" fmla="*/ 1331031 h 1659"/>
              <a:gd name="T90" fmla="*/ 3690771 w 5267"/>
              <a:gd name="T91" fmla="*/ 1490206 h 1659"/>
              <a:gd name="T92" fmla="*/ 3771245 w 5267"/>
              <a:gd name="T93" fmla="*/ 1393237 h 1659"/>
              <a:gd name="T94" fmla="*/ 3851717 w 5267"/>
              <a:gd name="T95" fmla="*/ 1402385 h 1659"/>
              <a:gd name="T96" fmla="*/ 3932190 w 5267"/>
              <a:gd name="T97" fmla="*/ 1470081 h 1659"/>
              <a:gd name="T98" fmla="*/ 4012663 w 5267"/>
              <a:gd name="T99" fmla="*/ 1288036 h 1659"/>
              <a:gd name="T100" fmla="*/ 4093135 w 5267"/>
              <a:gd name="T101" fmla="*/ 1449955 h 1659"/>
              <a:gd name="T102" fmla="*/ 4173608 w 5267"/>
              <a:gd name="T103" fmla="*/ 579067 h 1659"/>
              <a:gd name="T104" fmla="*/ 4253166 w 5267"/>
              <a:gd name="T105" fmla="*/ 1472825 h 1659"/>
              <a:gd name="T106" fmla="*/ 4333639 w 5267"/>
              <a:gd name="T107" fmla="*/ 1458188 h 1659"/>
              <a:gd name="T108" fmla="*/ 4414112 w 5267"/>
              <a:gd name="T109" fmla="*/ 1304502 h 1659"/>
              <a:gd name="T110" fmla="*/ 4494584 w 5267"/>
              <a:gd name="T111" fmla="*/ 1462762 h 1659"/>
              <a:gd name="T112" fmla="*/ 4575057 w 5267"/>
              <a:gd name="T113" fmla="*/ 1357560 h 1659"/>
              <a:gd name="T114" fmla="*/ 4655530 w 5267"/>
              <a:gd name="T115" fmla="*/ 1446296 h 1659"/>
              <a:gd name="T116" fmla="*/ 4736002 w 5267"/>
              <a:gd name="T117" fmla="*/ 1389578 h 1659"/>
              <a:gd name="T118" fmla="*/ 4816475 w 5267"/>
              <a:gd name="T119" fmla="*/ 1383175 h 16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67"/>
              <a:gd name="T181" fmla="*/ 0 h 1659"/>
              <a:gd name="T182" fmla="*/ 5267 w 5267"/>
              <a:gd name="T183" fmla="*/ 1659 h 16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67" h="1659">
                <a:moveTo>
                  <a:pt x="0" y="1642"/>
                </a:moveTo>
                <a:lnTo>
                  <a:pt x="9" y="1632"/>
                </a:lnTo>
                <a:lnTo>
                  <a:pt x="17" y="1635"/>
                </a:lnTo>
                <a:lnTo>
                  <a:pt x="26" y="1617"/>
                </a:lnTo>
                <a:lnTo>
                  <a:pt x="35" y="1626"/>
                </a:lnTo>
                <a:lnTo>
                  <a:pt x="44" y="1622"/>
                </a:lnTo>
                <a:lnTo>
                  <a:pt x="53" y="1608"/>
                </a:lnTo>
                <a:lnTo>
                  <a:pt x="61" y="1580"/>
                </a:lnTo>
                <a:lnTo>
                  <a:pt x="70" y="1563"/>
                </a:lnTo>
                <a:lnTo>
                  <a:pt x="79" y="1573"/>
                </a:lnTo>
                <a:lnTo>
                  <a:pt x="88" y="1608"/>
                </a:lnTo>
                <a:lnTo>
                  <a:pt x="97" y="1626"/>
                </a:lnTo>
                <a:lnTo>
                  <a:pt x="105" y="1630"/>
                </a:lnTo>
                <a:lnTo>
                  <a:pt x="114" y="1616"/>
                </a:lnTo>
                <a:lnTo>
                  <a:pt x="123" y="1623"/>
                </a:lnTo>
                <a:lnTo>
                  <a:pt x="132" y="1638"/>
                </a:lnTo>
                <a:lnTo>
                  <a:pt x="140" y="1646"/>
                </a:lnTo>
                <a:lnTo>
                  <a:pt x="149" y="1640"/>
                </a:lnTo>
                <a:lnTo>
                  <a:pt x="158" y="1618"/>
                </a:lnTo>
                <a:lnTo>
                  <a:pt x="167" y="1610"/>
                </a:lnTo>
                <a:lnTo>
                  <a:pt x="176" y="1601"/>
                </a:lnTo>
                <a:lnTo>
                  <a:pt x="184" y="1614"/>
                </a:lnTo>
                <a:lnTo>
                  <a:pt x="193" y="1615"/>
                </a:lnTo>
                <a:lnTo>
                  <a:pt x="202" y="1620"/>
                </a:lnTo>
                <a:lnTo>
                  <a:pt x="211" y="1622"/>
                </a:lnTo>
                <a:lnTo>
                  <a:pt x="220" y="1613"/>
                </a:lnTo>
                <a:lnTo>
                  <a:pt x="228" y="1612"/>
                </a:lnTo>
                <a:lnTo>
                  <a:pt x="237" y="1605"/>
                </a:lnTo>
                <a:lnTo>
                  <a:pt x="246" y="1617"/>
                </a:lnTo>
                <a:lnTo>
                  <a:pt x="255" y="1617"/>
                </a:lnTo>
                <a:lnTo>
                  <a:pt x="264" y="1619"/>
                </a:lnTo>
                <a:lnTo>
                  <a:pt x="272" y="1614"/>
                </a:lnTo>
                <a:lnTo>
                  <a:pt x="281" y="1621"/>
                </a:lnTo>
                <a:lnTo>
                  <a:pt x="290" y="1637"/>
                </a:lnTo>
                <a:lnTo>
                  <a:pt x="299" y="1643"/>
                </a:lnTo>
                <a:lnTo>
                  <a:pt x="308" y="1646"/>
                </a:lnTo>
                <a:lnTo>
                  <a:pt x="316" y="1634"/>
                </a:lnTo>
                <a:lnTo>
                  <a:pt x="325" y="1642"/>
                </a:lnTo>
                <a:lnTo>
                  <a:pt x="334" y="1648"/>
                </a:lnTo>
                <a:lnTo>
                  <a:pt x="343" y="1659"/>
                </a:lnTo>
                <a:lnTo>
                  <a:pt x="352" y="1638"/>
                </a:lnTo>
                <a:lnTo>
                  <a:pt x="360" y="1638"/>
                </a:lnTo>
                <a:lnTo>
                  <a:pt x="369" y="1624"/>
                </a:lnTo>
                <a:lnTo>
                  <a:pt x="378" y="1633"/>
                </a:lnTo>
                <a:lnTo>
                  <a:pt x="387" y="1639"/>
                </a:lnTo>
                <a:lnTo>
                  <a:pt x="395" y="1646"/>
                </a:lnTo>
                <a:lnTo>
                  <a:pt x="404" y="1637"/>
                </a:lnTo>
                <a:lnTo>
                  <a:pt x="413" y="1620"/>
                </a:lnTo>
                <a:lnTo>
                  <a:pt x="422" y="1617"/>
                </a:lnTo>
                <a:lnTo>
                  <a:pt x="431" y="1611"/>
                </a:lnTo>
                <a:lnTo>
                  <a:pt x="439" y="1595"/>
                </a:lnTo>
                <a:lnTo>
                  <a:pt x="448" y="1589"/>
                </a:lnTo>
                <a:lnTo>
                  <a:pt x="457" y="1574"/>
                </a:lnTo>
                <a:lnTo>
                  <a:pt x="466" y="1550"/>
                </a:lnTo>
                <a:lnTo>
                  <a:pt x="475" y="1523"/>
                </a:lnTo>
                <a:lnTo>
                  <a:pt x="483" y="1522"/>
                </a:lnTo>
                <a:lnTo>
                  <a:pt x="492" y="1560"/>
                </a:lnTo>
                <a:lnTo>
                  <a:pt x="501" y="1588"/>
                </a:lnTo>
                <a:lnTo>
                  <a:pt x="510" y="1611"/>
                </a:lnTo>
                <a:lnTo>
                  <a:pt x="519" y="1610"/>
                </a:lnTo>
                <a:lnTo>
                  <a:pt x="527" y="1630"/>
                </a:lnTo>
                <a:lnTo>
                  <a:pt x="536" y="1623"/>
                </a:lnTo>
                <a:lnTo>
                  <a:pt x="545" y="1622"/>
                </a:lnTo>
                <a:lnTo>
                  <a:pt x="554" y="1610"/>
                </a:lnTo>
                <a:lnTo>
                  <a:pt x="563" y="1637"/>
                </a:lnTo>
                <a:lnTo>
                  <a:pt x="571" y="1632"/>
                </a:lnTo>
                <a:lnTo>
                  <a:pt x="580" y="1634"/>
                </a:lnTo>
                <a:lnTo>
                  <a:pt x="589" y="1629"/>
                </a:lnTo>
                <a:lnTo>
                  <a:pt x="598" y="1635"/>
                </a:lnTo>
                <a:lnTo>
                  <a:pt x="607" y="1623"/>
                </a:lnTo>
                <a:lnTo>
                  <a:pt x="615" y="1628"/>
                </a:lnTo>
                <a:lnTo>
                  <a:pt x="624" y="1617"/>
                </a:lnTo>
                <a:lnTo>
                  <a:pt x="633" y="1628"/>
                </a:lnTo>
                <a:lnTo>
                  <a:pt x="642" y="1635"/>
                </a:lnTo>
                <a:lnTo>
                  <a:pt x="650" y="1641"/>
                </a:lnTo>
                <a:lnTo>
                  <a:pt x="659" y="1616"/>
                </a:lnTo>
                <a:lnTo>
                  <a:pt x="668" y="1602"/>
                </a:lnTo>
                <a:lnTo>
                  <a:pt x="677" y="1586"/>
                </a:lnTo>
                <a:lnTo>
                  <a:pt x="686" y="1566"/>
                </a:lnTo>
                <a:lnTo>
                  <a:pt x="694" y="1508"/>
                </a:lnTo>
                <a:lnTo>
                  <a:pt x="703" y="1467"/>
                </a:lnTo>
                <a:lnTo>
                  <a:pt x="712" y="1493"/>
                </a:lnTo>
                <a:lnTo>
                  <a:pt x="721" y="1521"/>
                </a:lnTo>
                <a:lnTo>
                  <a:pt x="730" y="1549"/>
                </a:lnTo>
                <a:lnTo>
                  <a:pt x="738" y="1542"/>
                </a:lnTo>
                <a:lnTo>
                  <a:pt x="747" y="1576"/>
                </a:lnTo>
                <a:lnTo>
                  <a:pt x="756" y="1605"/>
                </a:lnTo>
                <a:lnTo>
                  <a:pt x="765" y="1623"/>
                </a:lnTo>
                <a:lnTo>
                  <a:pt x="774" y="1631"/>
                </a:lnTo>
                <a:lnTo>
                  <a:pt x="782" y="1650"/>
                </a:lnTo>
                <a:lnTo>
                  <a:pt x="791" y="1644"/>
                </a:lnTo>
                <a:lnTo>
                  <a:pt x="800" y="1645"/>
                </a:lnTo>
                <a:lnTo>
                  <a:pt x="809" y="1629"/>
                </a:lnTo>
                <a:lnTo>
                  <a:pt x="818" y="1639"/>
                </a:lnTo>
                <a:lnTo>
                  <a:pt x="826" y="1613"/>
                </a:lnTo>
                <a:lnTo>
                  <a:pt x="835" y="1630"/>
                </a:lnTo>
                <a:lnTo>
                  <a:pt x="844" y="1612"/>
                </a:lnTo>
                <a:lnTo>
                  <a:pt x="853" y="1626"/>
                </a:lnTo>
                <a:lnTo>
                  <a:pt x="862" y="1616"/>
                </a:lnTo>
                <a:lnTo>
                  <a:pt x="870" y="1626"/>
                </a:lnTo>
                <a:lnTo>
                  <a:pt x="879" y="1608"/>
                </a:lnTo>
                <a:lnTo>
                  <a:pt x="888" y="1558"/>
                </a:lnTo>
                <a:lnTo>
                  <a:pt x="897" y="1481"/>
                </a:lnTo>
                <a:lnTo>
                  <a:pt x="905" y="1429"/>
                </a:lnTo>
                <a:lnTo>
                  <a:pt x="914" y="1448"/>
                </a:lnTo>
                <a:lnTo>
                  <a:pt x="923" y="1525"/>
                </a:lnTo>
                <a:lnTo>
                  <a:pt x="932" y="1592"/>
                </a:lnTo>
                <a:lnTo>
                  <a:pt x="941" y="1618"/>
                </a:lnTo>
                <a:lnTo>
                  <a:pt x="949" y="1629"/>
                </a:lnTo>
                <a:lnTo>
                  <a:pt x="958" y="1641"/>
                </a:lnTo>
                <a:lnTo>
                  <a:pt x="967" y="1645"/>
                </a:lnTo>
                <a:lnTo>
                  <a:pt x="976" y="1630"/>
                </a:lnTo>
                <a:lnTo>
                  <a:pt x="985" y="1610"/>
                </a:lnTo>
                <a:lnTo>
                  <a:pt x="993" y="1618"/>
                </a:lnTo>
                <a:lnTo>
                  <a:pt x="1002" y="1643"/>
                </a:lnTo>
                <a:lnTo>
                  <a:pt x="1011" y="1632"/>
                </a:lnTo>
                <a:lnTo>
                  <a:pt x="1020" y="1618"/>
                </a:lnTo>
                <a:lnTo>
                  <a:pt x="1029" y="1598"/>
                </a:lnTo>
                <a:lnTo>
                  <a:pt x="1037" y="1613"/>
                </a:lnTo>
                <a:lnTo>
                  <a:pt x="1046" y="1612"/>
                </a:lnTo>
                <a:lnTo>
                  <a:pt x="1055" y="1611"/>
                </a:lnTo>
                <a:lnTo>
                  <a:pt x="1064" y="1591"/>
                </a:lnTo>
                <a:lnTo>
                  <a:pt x="1073" y="1572"/>
                </a:lnTo>
                <a:lnTo>
                  <a:pt x="1081" y="1563"/>
                </a:lnTo>
                <a:lnTo>
                  <a:pt x="1090" y="1554"/>
                </a:lnTo>
                <a:lnTo>
                  <a:pt x="1099" y="1483"/>
                </a:lnTo>
                <a:lnTo>
                  <a:pt x="1108" y="1411"/>
                </a:lnTo>
                <a:lnTo>
                  <a:pt x="1117" y="1423"/>
                </a:lnTo>
                <a:lnTo>
                  <a:pt x="1125" y="1503"/>
                </a:lnTo>
                <a:lnTo>
                  <a:pt x="1134" y="1579"/>
                </a:lnTo>
                <a:lnTo>
                  <a:pt x="1143" y="1575"/>
                </a:lnTo>
                <a:lnTo>
                  <a:pt x="1152" y="1573"/>
                </a:lnTo>
                <a:lnTo>
                  <a:pt x="1160" y="1583"/>
                </a:lnTo>
                <a:lnTo>
                  <a:pt x="1169" y="1588"/>
                </a:lnTo>
                <a:lnTo>
                  <a:pt x="1178" y="1601"/>
                </a:lnTo>
                <a:lnTo>
                  <a:pt x="1187" y="1595"/>
                </a:lnTo>
                <a:lnTo>
                  <a:pt x="1196" y="1606"/>
                </a:lnTo>
                <a:lnTo>
                  <a:pt x="1204" y="1608"/>
                </a:lnTo>
                <a:lnTo>
                  <a:pt x="1213" y="1625"/>
                </a:lnTo>
                <a:lnTo>
                  <a:pt x="1222" y="1626"/>
                </a:lnTo>
                <a:lnTo>
                  <a:pt x="1231" y="1605"/>
                </a:lnTo>
                <a:lnTo>
                  <a:pt x="1240" y="1600"/>
                </a:lnTo>
                <a:lnTo>
                  <a:pt x="1248" y="1601"/>
                </a:lnTo>
                <a:lnTo>
                  <a:pt x="1257" y="1618"/>
                </a:lnTo>
                <a:lnTo>
                  <a:pt x="1266" y="1608"/>
                </a:lnTo>
                <a:lnTo>
                  <a:pt x="1275" y="1615"/>
                </a:lnTo>
                <a:lnTo>
                  <a:pt x="1284" y="1615"/>
                </a:lnTo>
                <a:lnTo>
                  <a:pt x="1292" y="1625"/>
                </a:lnTo>
                <a:lnTo>
                  <a:pt x="1301" y="1608"/>
                </a:lnTo>
                <a:lnTo>
                  <a:pt x="1310" y="1596"/>
                </a:lnTo>
                <a:lnTo>
                  <a:pt x="1319" y="1581"/>
                </a:lnTo>
                <a:lnTo>
                  <a:pt x="1328" y="1533"/>
                </a:lnTo>
                <a:lnTo>
                  <a:pt x="1336" y="1501"/>
                </a:lnTo>
                <a:lnTo>
                  <a:pt x="1345" y="1452"/>
                </a:lnTo>
                <a:lnTo>
                  <a:pt x="1354" y="1405"/>
                </a:lnTo>
                <a:lnTo>
                  <a:pt x="1363" y="1246"/>
                </a:lnTo>
                <a:lnTo>
                  <a:pt x="1372" y="1162"/>
                </a:lnTo>
                <a:lnTo>
                  <a:pt x="1380" y="1252"/>
                </a:lnTo>
                <a:lnTo>
                  <a:pt x="1389" y="1428"/>
                </a:lnTo>
                <a:lnTo>
                  <a:pt x="1398" y="1534"/>
                </a:lnTo>
                <a:lnTo>
                  <a:pt x="1407" y="1550"/>
                </a:lnTo>
                <a:lnTo>
                  <a:pt x="1416" y="1562"/>
                </a:lnTo>
                <a:lnTo>
                  <a:pt x="1424" y="1600"/>
                </a:lnTo>
                <a:lnTo>
                  <a:pt x="1433" y="1597"/>
                </a:lnTo>
                <a:lnTo>
                  <a:pt x="1442" y="1605"/>
                </a:lnTo>
                <a:lnTo>
                  <a:pt x="1451" y="1610"/>
                </a:lnTo>
                <a:lnTo>
                  <a:pt x="1459" y="1608"/>
                </a:lnTo>
                <a:lnTo>
                  <a:pt x="1468" y="1610"/>
                </a:lnTo>
                <a:lnTo>
                  <a:pt x="1477" y="1595"/>
                </a:lnTo>
                <a:lnTo>
                  <a:pt x="1486" y="1616"/>
                </a:lnTo>
                <a:lnTo>
                  <a:pt x="1495" y="1595"/>
                </a:lnTo>
                <a:lnTo>
                  <a:pt x="1503" y="1565"/>
                </a:lnTo>
                <a:lnTo>
                  <a:pt x="1512" y="1547"/>
                </a:lnTo>
                <a:lnTo>
                  <a:pt x="1521" y="1538"/>
                </a:lnTo>
                <a:lnTo>
                  <a:pt x="1530" y="1499"/>
                </a:lnTo>
                <a:lnTo>
                  <a:pt x="1539" y="1421"/>
                </a:lnTo>
                <a:lnTo>
                  <a:pt x="1547" y="1433"/>
                </a:lnTo>
                <a:lnTo>
                  <a:pt x="1556" y="1470"/>
                </a:lnTo>
                <a:lnTo>
                  <a:pt x="1565" y="1526"/>
                </a:lnTo>
                <a:lnTo>
                  <a:pt x="1574" y="1538"/>
                </a:lnTo>
                <a:lnTo>
                  <a:pt x="1583" y="1569"/>
                </a:lnTo>
                <a:lnTo>
                  <a:pt x="1591" y="1575"/>
                </a:lnTo>
                <a:lnTo>
                  <a:pt x="1600" y="1569"/>
                </a:lnTo>
                <a:lnTo>
                  <a:pt x="1609" y="1579"/>
                </a:lnTo>
                <a:lnTo>
                  <a:pt x="1618" y="1604"/>
                </a:lnTo>
                <a:lnTo>
                  <a:pt x="1627" y="1622"/>
                </a:lnTo>
                <a:lnTo>
                  <a:pt x="1635" y="1623"/>
                </a:lnTo>
                <a:lnTo>
                  <a:pt x="1644" y="1606"/>
                </a:lnTo>
                <a:lnTo>
                  <a:pt x="1653" y="1606"/>
                </a:lnTo>
                <a:lnTo>
                  <a:pt x="1662" y="1610"/>
                </a:lnTo>
                <a:lnTo>
                  <a:pt x="1671" y="1608"/>
                </a:lnTo>
                <a:lnTo>
                  <a:pt x="1679" y="1607"/>
                </a:lnTo>
                <a:lnTo>
                  <a:pt x="1688" y="1595"/>
                </a:lnTo>
                <a:lnTo>
                  <a:pt x="1697" y="1589"/>
                </a:lnTo>
                <a:lnTo>
                  <a:pt x="1706" y="1585"/>
                </a:lnTo>
                <a:lnTo>
                  <a:pt x="1714" y="1577"/>
                </a:lnTo>
                <a:lnTo>
                  <a:pt x="1723" y="1579"/>
                </a:lnTo>
                <a:lnTo>
                  <a:pt x="1732" y="1524"/>
                </a:lnTo>
                <a:lnTo>
                  <a:pt x="1741" y="1453"/>
                </a:lnTo>
                <a:lnTo>
                  <a:pt x="1750" y="1433"/>
                </a:lnTo>
                <a:lnTo>
                  <a:pt x="1758" y="1464"/>
                </a:lnTo>
                <a:lnTo>
                  <a:pt x="1767" y="1546"/>
                </a:lnTo>
                <a:lnTo>
                  <a:pt x="1776" y="1564"/>
                </a:lnTo>
                <a:lnTo>
                  <a:pt x="1785" y="1575"/>
                </a:lnTo>
                <a:lnTo>
                  <a:pt x="1794" y="1582"/>
                </a:lnTo>
                <a:lnTo>
                  <a:pt x="1802" y="1587"/>
                </a:lnTo>
                <a:lnTo>
                  <a:pt x="1811" y="1585"/>
                </a:lnTo>
                <a:lnTo>
                  <a:pt x="1820" y="1576"/>
                </a:lnTo>
                <a:lnTo>
                  <a:pt x="1829" y="1571"/>
                </a:lnTo>
                <a:lnTo>
                  <a:pt x="1838" y="1578"/>
                </a:lnTo>
                <a:lnTo>
                  <a:pt x="1846" y="1571"/>
                </a:lnTo>
                <a:lnTo>
                  <a:pt x="1855" y="1563"/>
                </a:lnTo>
                <a:lnTo>
                  <a:pt x="1864" y="1566"/>
                </a:lnTo>
                <a:lnTo>
                  <a:pt x="1873" y="1569"/>
                </a:lnTo>
                <a:lnTo>
                  <a:pt x="1882" y="1579"/>
                </a:lnTo>
                <a:lnTo>
                  <a:pt x="1890" y="1550"/>
                </a:lnTo>
                <a:lnTo>
                  <a:pt x="1899" y="1565"/>
                </a:lnTo>
                <a:lnTo>
                  <a:pt x="1908" y="1576"/>
                </a:lnTo>
                <a:lnTo>
                  <a:pt x="1917" y="1527"/>
                </a:lnTo>
                <a:lnTo>
                  <a:pt x="1926" y="1492"/>
                </a:lnTo>
                <a:lnTo>
                  <a:pt x="1934" y="1465"/>
                </a:lnTo>
                <a:lnTo>
                  <a:pt x="1943" y="1431"/>
                </a:lnTo>
                <a:lnTo>
                  <a:pt x="1952" y="1327"/>
                </a:lnTo>
                <a:lnTo>
                  <a:pt x="1961" y="1290"/>
                </a:lnTo>
                <a:lnTo>
                  <a:pt x="1969" y="1271"/>
                </a:lnTo>
                <a:lnTo>
                  <a:pt x="1978" y="1185"/>
                </a:lnTo>
                <a:lnTo>
                  <a:pt x="1987" y="993"/>
                </a:lnTo>
                <a:lnTo>
                  <a:pt x="1996" y="880"/>
                </a:lnTo>
                <a:lnTo>
                  <a:pt x="2005" y="876"/>
                </a:lnTo>
                <a:lnTo>
                  <a:pt x="2013" y="898"/>
                </a:lnTo>
                <a:lnTo>
                  <a:pt x="2022" y="907"/>
                </a:lnTo>
                <a:lnTo>
                  <a:pt x="2031" y="1010"/>
                </a:lnTo>
                <a:lnTo>
                  <a:pt x="2040" y="1178"/>
                </a:lnTo>
                <a:lnTo>
                  <a:pt x="2049" y="1295"/>
                </a:lnTo>
                <a:lnTo>
                  <a:pt x="2057" y="1325"/>
                </a:lnTo>
                <a:lnTo>
                  <a:pt x="2066" y="1351"/>
                </a:lnTo>
                <a:lnTo>
                  <a:pt x="2075" y="1426"/>
                </a:lnTo>
                <a:lnTo>
                  <a:pt x="2084" y="1445"/>
                </a:lnTo>
                <a:lnTo>
                  <a:pt x="2093" y="1473"/>
                </a:lnTo>
                <a:lnTo>
                  <a:pt x="2101" y="1495"/>
                </a:lnTo>
                <a:lnTo>
                  <a:pt x="2110" y="1512"/>
                </a:lnTo>
                <a:lnTo>
                  <a:pt x="2119" y="1500"/>
                </a:lnTo>
                <a:lnTo>
                  <a:pt x="2128" y="1511"/>
                </a:lnTo>
                <a:lnTo>
                  <a:pt x="2137" y="1510"/>
                </a:lnTo>
                <a:lnTo>
                  <a:pt x="2145" y="1528"/>
                </a:lnTo>
                <a:lnTo>
                  <a:pt x="2154" y="1491"/>
                </a:lnTo>
                <a:lnTo>
                  <a:pt x="2163" y="1436"/>
                </a:lnTo>
                <a:lnTo>
                  <a:pt x="2172" y="1333"/>
                </a:lnTo>
                <a:lnTo>
                  <a:pt x="2181" y="1341"/>
                </a:lnTo>
                <a:lnTo>
                  <a:pt x="2189" y="1407"/>
                </a:lnTo>
                <a:lnTo>
                  <a:pt x="2198" y="1479"/>
                </a:lnTo>
                <a:lnTo>
                  <a:pt x="2207" y="1523"/>
                </a:lnTo>
                <a:lnTo>
                  <a:pt x="2216" y="1548"/>
                </a:lnTo>
                <a:lnTo>
                  <a:pt x="2224" y="1566"/>
                </a:lnTo>
                <a:lnTo>
                  <a:pt x="2233" y="1554"/>
                </a:lnTo>
                <a:lnTo>
                  <a:pt x="2242" y="1550"/>
                </a:lnTo>
                <a:lnTo>
                  <a:pt x="2251" y="1550"/>
                </a:lnTo>
                <a:lnTo>
                  <a:pt x="2260" y="1550"/>
                </a:lnTo>
                <a:lnTo>
                  <a:pt x="2268" y="1557"/>
                </a:lnTo>
                <a:lnTo>
                  <a:pt x="2277" y="1536"/>
                </a:lnTo>
                <a:lnTo>
                  <a:pt x="2286" y="1538"/>
                </a:lnTo>
                <a:lnTo>
                  <a:pt x="2295" y="1553"/>
                </a:lnTo>
                <a:lnTo>
                  <a:pt x="2304" y="1603"/>
                </a:lnTo>
                <a:lnTo>
                  <a:pt x="2312" y="1599"/>
                </a:lnTo>
                <a:lnTo>
                  <a:pt x="2321" y="1592"/>
                </a:lnTo>
                <a:lnTo>
                  <a:pt x="2330" y="1548"/>
                </a:lnTo>
                <a:lnTo>
                  <a:pt x="2339" y="1564"/>
                </a:lnTo>
                <a:lnTo>
                  <a:pt x="2348" y="1569"/>
                </a:lnTo>
                <a:lnTo>
                  <a:pt x="2356" y="1564"/>
                </a:lnTo>
                <a:lnTo>
                  <a:pt x="2365" y="1543"/>
                </a:lnTo>
                <a:lnTo>
                  <a:pt x="2374" y="1550"/>
                </a:lnTo>
                <a:lnTo>
                  <a:pt x="2383" y="1550"/>
                </a:lnTo>
                <a:lnTo>
                  <a:pt x="2392" y="1535"/>
                </a:lnTo>
                <a:lnTo>
                  <a:pt x="2400" y="1538"/>
                </a:lnTo>
                <a:lnTo>
                  <a:pt x="2409" y="1541"/>
                </a:lnTo>
                <a:lnTo>
                  <a:pt x="2418" y="1525"/>
                </a:lnTo>
                <a:lnTo>
                  <a:pt x="2427" y="1481"/>
                </a:lnTo>
                <a:lnTo>
                  <a:pt x="2436" y="1507"/>
                </a:lnTo>
                <a:lnTo>
                  <a:pt x="2444" y="1467"/>
                </a:lnTo>
                <a:lnTo>
                  <a:pt x="2453" y="1469"/>
                </a:lnTo>
                <a:lnTo>
                  <a:pt x="2462" y="1436"/>
                </a:lnTo>
                <a:lnTo>
                  <a:pt x="2471" y="1437"/>
                </a:lnTo>
                <a:lnTo>
                  <a:pt x="2479" y="1398"/>
                </a:lnTo>
                <a:lnTo>
                  <a:pt x="2488" y="1391"/>
                </a:lnTo>
                <a:lnTo>
                  <a:pt x="2497" y="1405"/>
                </a:lnTo>
                <a:lnTo>
                  <a:pt x="2506" y="1350"/>
                </a:lnTo>
                <a:lnTo>
                  <a:pt x="2515" y="1304"/>
                </a:lnTo>
                <a:lnTo>
                  <a:pt x="2523" y="1303"/>
                </a:lnTo>
                <a:lnTo>
                  <a:pt x="2532" y="1266"/>
                </a:lnTo>
                <a:lnTo>
                  <a:pt x="2541" y="1156"/>
                </a:lnTo>
                <a:lnTo>
                  <a:pt x="2550" y="1045"/>
                </a:lnTo>
                <a:lnTo>
                  <a:pt x="2559" y="1053"/>
                </a:lnTo>
                <a:lnTo>
                  <a:pt x="2567" y="1060"/>
                </a:lnTo>
                <a:lnTo>
                  <a:pt x="2576" y="948"/>
                </a:lnTo>
                <a:lnTo>
                  <a:pt x="2585" y="772"/>
                </a:lnTo>
                <a:lnTo>
                  <a:pt x="2594" y="614"/>
                </a:lnTo>
                <a:lnTo>
                  <a:pt x="2603" y="534"/>
                </a:lnTo>
                <a:lnTo>
                  <a:pt x="2611" y="470"/>
                </a:lnTo>
                <a:lnTo>
                  <a:pt x="2620" y="462"/>
                </a:lnTo>
                <a:lnTo>
                  <a:pt x="2629" y="440"/>
                </a:lnTo>
                <a:lnTo>
                  <a:pt x="2638" y="498"/>
                </a:lnTo>
                <a:lnTo>
                  <a:pt x="2647" y="518"/>
                </a:lnTo>
                <a:lnTo>
                  <a:pt x="2655" y="546"/>
                </a:lnTo>
                <a:lnTo>
                  <a:pt x="2664" y="549"/>
                </a:lnTo>
                <a:lnTo>
                  <a:pt x="2673" y="585"/>
                </a:lnTo>
                <a:lnTo>
                  <a:pt x="2682" y="688"/>
                </a:lnTo>
                <a:lnTo>
                  <a:pt x="2691" y="825"/>
                </a:lnTo>
                <a:lnTo>
                  <a:pt x="2699" y="977"/>
                </a:lnTo>
                <a:lnTo>
                  <a:pt x="2708" y="1038"/>
                </a:lnTo>
                <a:lnTo>
                  <a:pt x="2717" y="1061"/>
                </a:lnTo>
                <a:lnTo>
                  <a:pt x="2726" y="1091"/>
                </a:lnTo>
                <a:lnTo>
                  <a:pt x="2735" y="1208"/>
                </a:lnTo>
                <a:lnTo>
                  <a:pt x="2743" y="1245"/>
                </a:lnTo>
                <a:lnTo>
                  <a:pt x="2752" y="1221"/>
                </a:lnTo>
                <a:lnTo>
                  <a:pt x="2761" y="1236"/>
                </a:lnTo>
                <a:lnTo>
                  <a:pt x="2770" y="1314"/>
                </a:lnTo>
                <a:lnTo>
                  <a:pt x="2778" y="1351"/>
                </a:lnTo>
                <a:lnTo>
                  <a:pt x="2787" y="1336"/>
                </a:lnTo>
                <a:lnTo>
                  <a:pt x="2796" y="1346"/>
                </a:lnTo>
                <a:lnTo>
                  <a:pt x="2805" y="1392"/>
                </a:lnTo>
                <a:lnTo>
                  <a:pt x="2814" y="1410"/>
                </a:lnTo>
                <a:lnTo>
                  <a:pt x="2822" y="1433"/>
                </a:lnTo>
                <a:lnTo>
                  <a:pt x="2831" y="1454"/>
                </a:lnTo>
                <a:lnTo>
                  <a:pt x="2840" y="1481"/>
                </a:lnTo>
                <a:lnTo>
                  <a:pt x="2849" y="1472"/>
                </a:lnTo>
                <a:lnTo>
                  <a:pt x="2858" y="1486"/>
                </a:lnTo>
                <a:lnTo>
                  <a:pt x="2866" y="1487"/>
                </a:lnTo>
                <a:lnTo>
                  <a:pt x="2875" y="1483"/>
                </a:lnTo>
                <a:lnTo>
                  <a:pt x="2884" y="1494"/>
                </a:lnTo>
                <a:lnTo>
                  <a:pt x="2893" y="1501"/>
                </a:lnTo>
                <a:lnTo>
                  <a:pt x="2902" y="1498"/>
                </a:lnTo>
                <a:lnTo>
                  <a:pt x="2910" y="1524"/>
                </a:lnTo>
                <a:lnTo>
                  <a:pt x="2919" y="1540"/>
                </a:lnTo>
                <a:lnTo>
                  <a:pt x="2928" y="1560"/>
                </a:lnTo>
                <a:lnTo>
                  <a:pt x="2937" y="1559"/>
                </a:lnTo>
                <a:lnTo>
                  <a:pt x="2946" y="1555"/>
                </a:lnTo>
                <a:lnTo>
                  <a:pt x="2954" y="1565"/>
                </a:lnTo>
                <a:lnTo>
                  <a:pt x="2963" y="1570"/>
                </a:lnTo>
                <a:lnTo>
                  <a:pt x="2972" y="1579"/>
                </a:lnTo>
                <a:lnTo>
                  <a:pt x="2981" y="1569"/>
                </a:lnTo>
                <a:lnTo>
                  <a:pt x="2990" y="1573"/>
                </a:lnTo>
                <a:lnTo>
                  <a:pt x="2998" y="1584"/>
                </a:lnTo>
                <a:lnTo>
                  <a:pt x="3007" y="1586"/>
                </a:lnTo>
                <a:lnTo>
                  <a:pt x="3016" y="1554"/>
                </a:lnTo>
                <a:lnTo>
                  <a:pt x="3025" y="1543"/>
                </a:lnTo>
                <a:lnTo>
                  <a:pt x="3033" y="1547"/>
                </a:lnTo>
                <a:lnTo>
                  <a:pt x="3042" y="1547"/>
                </a:lnTo>
                <a:lnTo>
                  <a:pt x="3051" y="1541"/>
                </a:lnTo>
                <a:lnTo>
                  <a:pt x="3060" y="1510"/>
                </a:lnTo>
                <a:lnTo>
                  <a:pt x="3069" y="1491"/>
                </a:lnTo>
                <a:lnTo>
                  <a:pt x="3077" y="1452"/>
                </a:lnTo>
                <a:lnTo>
                  <a:pt x="3086" y="1341"/>
                </a:lnTo>
                <a:lnTo>
                  <a:pt x="3095" y="1181"/>
                </a:lnTo>
                <a:lnTo>
                  <a:pt x="3104" y="1151"/>
                </a:lnTo>
                <a:lnTo>
                  <a:pt x="3113" y="1259"/>
                </a:lnTo>
                <a:lnTo>
                  <a:pt x="3121" y="1404"/>
                </a:lnTo>
                <a:lnTo>
                  <a:pt x="3130" y="1471"/>
                </a:lnTo>
                <a:lnTo>
                  <a:pt x="3139" y="1487"/>
                </a:lnTo>
                <a:lnTo>
                  <a:pt x="3148" y="1476"/>
                </a:lnTo>
                <a:lnTo>
                  <a:pt x="3157" y="1487"/>
                </a:lnTo>
                <a:lnTo>
                  <a:pt x="3165" y="1493"/>
                </a:lnTo>
                <a:lnTo>
                  <a:pt x="3174" y="1490"/>
                </a:lnTo>
                <a:lnTo>
                  <a:pt x="3183" y="1451"/>
                </a:lnTo>
                <a:lnTo>
                  <a:pt x="3192" y="1401"/>
                </a:lnTo>
                <a:lnTo>
                  <a:pt x="3201" y="1334"/>
                </a:lnTo>
                <a:lnTo>
                  <a:pt x="3209" y="1276"/>
                </a:lnTo>
                <a:lnTo>
                  <a:pt x="3218" y="1214"/>
                </a:lnTo>
                <a:lnTo>
                  <a:pt x="3227" y="1151"/>
                </a:lnTo>
                <a:lnTo>
                  <a:pt x="3236" y="940"/>
                </a:lnTo>
                <a:lnTo>
                  <a:pt x="3245" y="749"/>
                </a:lnTo>
                <a:lnTo>
                  <a:pt x="3253" y="590"/>
                </a:lnTo>
                <a:lnTo>
                  <a:pt x="3262" y="542"/>
                </a:lnTo>
                <a:lnTo>
                  <a:pt x="3271" y="537"/>
                </a:lnTo>
                <a:lnTo>
                  <a:pt x="3280" y="616"/>
                </a:lnTo>
                <a:lnTo>
                  <a:pt x="3288" y="752"/>
                </a:lnTo>
                <a:lnTo>
                  <a:pt x="3297" y="959"/>
                </a:lnTo>
                <a:lnTo>
                  <a:pt x="3306" y="1095"/>
                </a:lnTo>
                <a:lnTo>
                  <a:pt x="3315" y="1207"/>
                </a:lnTo>
                <a:lnTo>
                  <a:pt x="3324" y="1260"/>
                </a:lnTo>
                <a:lnTo>
                  <a:pt x="3332" y="1363"/>
                </a:lnTo>
                <a:lnTo>
                  <a:pt x="3341" y="1414"/>
                </a:lnTo>
                <a:lnTo>
                  <a:pt x="3350" y="1461"/>
                </a:lnTo>
                <a:lnTo>
                  <a:pt x="3359" y="1484"/>
                </a:lnTo>
                <a:lnTo>
                  <a:pt x="3368" y="1517"/>
                </a:lnTo>
                <a:lnTo>
                  <a:pt x="3376" y="1496"/>
                </a:lnTo>
                <a:lnTo>
                  <a:pt x="3385" y="1526"/>
                </a:lnTo>
                <a:lnTo>
                  <a:pt x="3394" y="1538"/>
                </a:lnTo>
                <a:lnTo>
                  <a:pt x="3403" y="1558"/>
                </a:lnTo>
                <a:lnTo>
                  <a:pt x="3412" y="1558"/>
                </a:lnTo>
                <a:lnTo>
                  <a:pt x="3420" y="1568"/>
                </a:lnTo>
                <a:lnTo>
                  <a:pt x="3429" y="1589"/>
                </a:lnTo>
                <a:lnTo>
                  <a:pt x="3438" y="1571"/>
                </a:lnTo>
                <a:lnTo>
                  <a:pt x="3447" y="1561"/>
                </a:lnTo>
                <a:lnTo>
                  <a:pt x="3456" y="1550"/>
                </a:lnTo>
                <a:lnTo>
                  <a:pt x="3464" y="1570"/>
                </a:lnTo>
                <a:lnTo>
                  <a:pt x="3473" y="1590"/>
                </a:lnTo>
                <a:lnTo>
                  <a:pt x="3482" y="1593"/>
                </a:lnTo>
                <a:lnTo>
                  <a:pt x="3491" y="1584"/>
                </a:lnTo>
                <a:lnTo>
                  <a:pt x="3500" y="1542"/>
                </a:lnTo>
                <a:lnTo>
                  <a:pt x="3508" y="1435"/>
                </a:lnTo>
                <a:lnTo>
                  <a:pt x="3517" y="1243"/>
                </a:lnTo>
                <a:lnTo>
                  <a:pt x="3526" y="1158"/>
                </a:lnTo>
                <a:lnTo>
                  <a:pt x="3535" y="1251"/>
                </a:lnTo>
                <a:lnTo>
                  <a:pt x="3543" y="1432"/>
                </a:lnTo>
                <a:lnTo>
                  <a:pt x="3552" y="1560"/>
                </a:lnTo>
                <a:lnTo>
                  <a:pt x="3561" y="1596"/>
                </a:lnTo>
                <a:lnTo>
                  <a:pt x="3570" y="1595"/>
                </a:lnTo>
                <a:lnTo>
                  <a:pt x="3579" y="1609"/>
                </a:lnTo>
                <a:lnTo>
                  <a:pt x="3587" y="1604"/>
                </a:lnTo>
                <a:lnTo>
                  <a:pt x="3596" y="1601"/>
                </a:lnTo>
                <a:lnTo>
                  <a:pt x="3605" y="1601"/>
                </a:lnTo>
                <a:lnTo>
                  <a:pt x="3614" y="1623"/>
                </a:lnTo>
                <a:lnTo>
                  <a:pt x="3623" y="1615"/>
                </a:lnTo>
                <a:lnTo>
                  <a:pt x="3631" y="1598"/>
                </a:lnTo>
                <a:lnTo>
                  <a:pt x="3640" y="1594"/>
                </a:lnTo>
                <a:lnTo>
                  <a:pt x="3649" y="1603"/>
                </a:lnTo>
                <a:lnTo>
                  <a:pt x="3658" y="1596"/>
                </a:lnTo>
                <a:lnTo>
                  <a:pt x="3667" y="1554"/>
                </a:lnTo>
                <a:lnTo>
                  <a:pt x="3675" y="1537"/>
                </a:lnTo>
                <a:lnTo>
                  <a:pt x="3684" y="1480"/>
                </a:lnTo>
                <a:lnTo>
                  <a:pt x="3693" y="1453"/>
                </a:lnTo>
                <a:lnTo>
                  <a:pt x="3702" y="1393"/>
                </a:lnTo>
                <a:lnTo>
                  <a:pt x="3711" y="1192"/>
                </a:lnTo>
                <a:lnTo>
                  <a:pt x="3719" y="843"/>
                </a:lnTo>
                <a:lnTo>
                  <a:pt x="3728" y="504"/>
                </a:lnTo>
                <a:lnTo>
                  <a:pt x="3737" y="551"/>
                </a:lnTo>
                <a:lnTo>
                  <a:pt x="3746" y="890"/>
                </a:lnTo>
                <a:lnTo>
                  <a:pt x="3755" y="1237"/>
                </a:lnTo>
                <a:lnTo>
                  <a:pt x="3763" y="1394"/>
                </a:lnTo>
                <a:lnTo>
                  <a:pt x="3772" y="1455"/>
                </a:lnTo>
                <a:lnTo>
                  <a:pt x="3781" y="1511"/>
                </a:lnTo>
                <a:lnTo>
                  <a:pt x="3790" y="1565"/>
                </a:lnTo>
                <a:lnTo>
                  <a:pt x="3798" y="1561"/>
                </a:lnTo>
                <a:lnTo>
                  <a:pt x="3807" y="1568"/>
                </a:lnTo>
                <a:lnTo>
                  <a:pt x="3816" y="1559"/>
                </a:lnTo>
                <a:lnTo>
                  <a:pt x="3825" y="1581"/>
                </a:lnTo>
                <a:lnTo>
                  <a:pt x="3834" y="1588"/>
                </a:lnTo>
                <a:lnTo>
                  <a:pt x="3842" y="1578"/>
                </a:lnTo>
                <a:lnTo>
                  <a:pt x="3851" y="1541"/>
                </a:lnTo>
                <a:lnTo>
                  <a:pt x="3860" y="1494"/>
                </a:lnTo>
                <a:lnTo>
                  <a:pt x="3869" y="1473"/>
                </a:lnTo>
                <a:lnTo>
                  <a:pt x="3878" y="1381"/>
                </a:lnTo>
                <a:lnTo>
                  <a:pt x="3886" y="1126"/>
                </a:lnTo>
                <a:lnTo>
                  <a:pt x="3895" y="771"/>
                </a:lnTo>
                <a:lnTo>
                  <a:pt x="3904" y="632"/>
                </a:lnTo>
                <a:lnTo>
                  <a:pt x="3913" y="806"/>
                </a:lnTo>
                <a:lnTo>
                  <a:pt x="3922" y="1074"/>
                </a:lnTo>
                <a:lnTo>
                  <a:pt x="3930" y="1225"/>
                </a:lnTo>
                <a:lnTo>
                  <a:pt x="3939" y="1329"/>
                </a:lnTo>
                <a:lnTo>
                  <a:pt x="3948" y="1455"/>
                </a:lnTo>
                <a:lnTo>
                  <a:pt x="3957" y="1544"/>
                </a:lnTo>
                <a:lnTo>
                  <a:pt x="3966" y="1574"/>
                </a:lnTo>
                <a:lnTo>
                  <a:pt x="3974" y="1571"/>
                </a:lnTo>
                <a:lnTo>
                  <a:pt x="3983" y="1584"/>
                </a:lnTo>
                <a:lnTo>
                  <a:pt x="3992" y="1605"/>
                </a:lnTo>
                <a:lnTo>
                  <a:pt x="4001" y="1617"/>
                </a:lnTo>
                <a:lnTo>
                  <a:pt x="4010" y="1613"/>
                </a:lnTo>
                <a:lnTo>
                  <a:pt x="4018" y="1616"/>
                </a:lnTo>
                <a:lnTo>
                  <a:pt x="4027" y="1632"/>
                </a:lnTo>
                <a:lnTo>
                  <a:pt x="4036" y="1629"/>
                </a:lnTo>
                <a:lnTo>
                  <a:pt x="4045" y="1619"/>
                </a:lnTo>
                <a:lnTo>
                  <a:pt x="4054" y="1595"/>
                </a:lnTo>
                <a:lnTo>
                  <a:pt x="4062" y="1600"/>
                </a:lnTo>
                <a:lnTo>
                  <a:pt x="4071" y="1587"/>
                </a:lnTo>
                <a:lnTo>
                  <a:pt x="4080" y="1603"/>
                </a:lnTo>
                <a:lnTo>
                  <a:pt x="4089" y="1597"/>
                </a:lnTo>
                <a:lnTo>
                  <a:pt x="4097" y="1589"/>
                </a:lnTo>
                <a:lnTo>
                  <a:pt x="4106" y="1588"/>
                </a:lnTo>
                <a:lnTo>
                  <a:pt x="4115" y="1535"/>
                </a:lnTo>
                <a:lnTo>
                  <a:pt x="4124" y="1523"/>
                </a:lnTo>
                <a:lnTo>
                  <a:pt x="4133" y="1450"/>
                </a:lnTo>
                <a:lnTo>
                  <a:pt x="4141" y="1152"/>
                </a:lnTo>
                <a:lnTo>
                  <a:pt x="4150" y="538"/>
                </a:lnTo>
                <a:lnTo>
                  <a:pt x="4159" y="0"/>
                </a:lnTo>
                <a:lnTo>
                  <a:pt x="4168" y="26"/>
                </a:lnTo>
                <a:lnTo>
                  <a:pt x="4177" y="599"/>
                </a:lnTo>
                <a:lnTo>
                  <a:pt x="4185" y="1180"/>
                </a:lnTo>
                <a:lnTo>
                  <a:pt x="4194" y="1456"/>
                </a:lnTo>
                <a:lnTo>
                  <a:pt x="4203" y="1516"/>
                </a:lnTo>
                <a:lnTo>
                  <a:pt x="4212" y="1533"/>
                </a:lnTo>
                <a:lnTo>
                  <a:pt x="4221" y="1559"/>
                </a:lnTo>
                <a:lnTo>
                  <a:pt x="4229" y="1560"/>
                </a:lnTo>
                <a:lnTo>
                  <a:pt x="4238" y="1567"/>
                </a:lnTo>
                <a:lnTo>
                  <a:pt x="4247" y="1593"/>
                </a:lnTo>
                <a:lnTo>
                  <a:pt x="4256" y="1594"/>
                </a:lnTo>
                <a:lnTo>
                  <a:pt x="4265" y="1605"/>
                </a:lnTo>
                <a:lnTo>
                  <a:pt x="4273" y="1608"/>
                </a:lnTo>
                <a:lnTo>
                  <a:pt x="4282" y="1597"/>
                </a:lnTo>
                <a:lnTo>
                  <a:pt x="4291" y="1604"/>
                </a:lnTo>
                <a:lnTo>
                  <a:pt x="4300" y="1607"/>
                </a:lnTo>
                <a:lnTo>
                  <a:pt x="4309" y="1593"/>
                </a:lnTo>
                <a:lnTo>
                  <a:pt x="4317" y="1567"/>
                </a:lnTo>
                <a:lnTo>
                  <a:pt x="4326" y="1559"/>
                </a:lnTo>
                <a:lnTo>
                  <a:pt x="4335" y="1549"/>
                </a:lnTo>
                <a:lnTo>
                  <a:pt x="4344" y="1467"/>
                </a:lnTo>
                <a:lnTo>
                  <a:pt x="4352" y="1223"/>
                </a:lnTo>
                <a:lnTo>
                  <a:pt x="4361" y="957"/>
                </a:lnTo>
                <a:lnTo>
                  <a:pt x="4370" y="912"/>
                </a:lnTo>
                <a:lnTo>
                  <a:pt x="4379" y="1136"/>
                </a:lnTo>
                <a:lnTo>
                  <a:pt x="4388" y="1408"/>
                </a:lnTo>
                <a:lnTo>
                  <a:pt x="4396" y="1531"/>
                </a:lnTo>
                <a:lnTo>
                  <a:pt x="4405" y="1582"/>
                </a:lnTo>
                <a:lnTo>
                  <a:pt x="4414" y="1594"/>
                </a:lnTo>
                <a:lnTo>
                  <a:pt x="4423" y="1618"/>
                </a:lnTo>
                <a:lnTo>
                  <a:pt x="4432" y="1610"/>
                </a:lnTo>
                <a:lnTo>
                  <a:pt x="4440" y="1625"/>
                </a:lnTo>
                <a:lnTo>
                  <a:pt x="4449" y="1618"/>
                </a:lnTo>
                <a:lnTo>
                  <a:pt x="4458" y="1618"/>
                </a:lnTo>
                <a:lnTo>
                  <a:pt x="4467" y="1603"/>
                </a:lnTo>
                <a:lnTo>
                  <a:pt x="4476" y="1585"/>
                </a:lnTo>
                <a:lnTo>
                  <a:pt x="4484" y="1585"/>
                </a:lnTo>
                <a:lnTo>
                  <a:pt x="4493" y="1585"/>
                </a:lnTo>
                <a:lnTo>
                  <a:pt x="4502" y="1592"/>
                </a:lnTo>
                <a:lnTo>
                  <a:pt x="4511" y="1582"/>
                </a:lnTo>
                <a:lnTo>
                  <a:pt x="4520" y="1514"/>
                </a:lnTo>
                <a:lnTo>
                  <a:pt x="4528" y="1425"/>
                </a:lnTo>
                <a:lnTo>
                  <a:pt x="4537" y="1368"/>
                </a:lnTo>
                <a:lnTo>
                  <a:pt x="4546" y="1263"/>
                </a:lnTo>
                <a:lnTo>
                  <a:pt x="4555" y="994"/>
                </a:lnTo>
                <a:lnTo>
                  <a:pt x="4564" y="633"/>
                </a:lnTo>
                <a:lnTo>
                  <a:pt x="4572" y="573"/>
                </a:lnTo>
                <a:lnTo>
                  <a:pt x="4581" y="892"/>
                </a:lnTo>
                <a:lnTo>
                  <a:pt x="4590" y="1299"/>
                </a:lnTo>
                <a:lnTo>
                  <a:pt x="4599" y="1498"/>
                </a:lnTo>
                <a:lnTo>
                  <a:pt x="4607" y="1529"/>
                </a:lnTo>
                <a:lnTo>
                  <a:pt x="4616" y="1556"/>
                </a:lnTo>
                <a:lnTo>
                  <a:pt x="4625" y="1593"/>
                </a:lnTo>
                <a:lnTo>
                  <a:pt x="4634" y="1620"/>
                </a:lnTo>
                <a:lnTo>
                  <a:pt x="4643" y="1596"/>
                </a:lnTo>
                <a:lnTo>
                  <a:pt x="4651" y="1610"/>
                </a:lnTo>
                <a:lnTo>
                  <a:pt x="4660" y="1607"/>
                </a:lnTo>
                <a:lnTo>
                  <a:pt x="4669" y="1624"/>
                </a:lnTo>
                <a:lnTo>
                  <a:pt x="4678" y="1618"/>
                </a:lnTo>
                <a:lnTo>
                  <a:pt x="4687" y="1612"/>
                </a:lnTo>
                <a:lnTo>
                  <a:pt x="4695" y="1615"/>
                </a:lnTo>
                <a:lnTo>
                  <a:pt x="4704" y="1607"/>
                </a:lnTo>
                <a:lnTo>
                  <a:pt x="4713" y="1600"/>
                </a:lnTo>
                <a:lnTo>
                  <a:pt x="4722" y="1585"/>
                </a:lnTo>
                <a:lnTo>
                  <a:pt x="4731" y="1589"/>
                </a:lnTo>
                <a:lnTo>
                  <a:pt x="4739" y="1594"/>
                </a:lnTo>
                <a:lnTo>
                  <a:pt x="4748" y="1579"/>
                </a:lnTo>
                <a:lnTo>
                  <a:pt x="4757" y="1570"/>
                </a:lnTo>
                <a:lnTo>
                  <a:pt x="4766" y="1567"/>
                </a:lnTo>
                <a:lnTo>
                  <a:pt x="4775" y="1472"/>
                </a:lnTo>
                <a:lnTo>
                  <a:pt x="4783" y="1285"/>
                </a:lnTo>
                <a:lnTo>
                  <a:pt x="4792" y="1056"/>
                </a:lnTo>
                <a:lnTo>
                  <a:pt x="4801" y="1035"/>
                </a:lnTo>
                <a:lnTo>
                  <a:pt x="4810" y="1178"/>
                </a:lnTo>
                <a:lnTo>
                  <a:pt x="4819" y="1350"/>
                </a:lnTo>
                <a:lnTo>
                  <a:pt x="4827" y="1426"/>
                </a:lnTo>
                <a:lnTo>
                  <a:pt x="4836" y="1452"/>
                </a:lnTo>
                <a:lnTo>
                  <a:pt x="4845" y="1529"/>
                </a:lnTo>
                <a:lnTo>
                  <a:pt x="4854" y="1579"/>
                </a:lnTo>
                <a:lnTo>
                  <a:pt x="4862" y="1608"/>
                </a:lnTo>
                <a:lnTo>
                  <a:pt x="4871" y="1600"/>
                </a:lnTo>
                <a:lnTo>
                  <a:pt x="4880" y="1595"/>
                </a:lnTo>
                <a:lnTo>
                  <a:pt x="4889" y="1599"/>
                </a:lnTo>
                <a:lnTo>
                  <a:pt x="4898" y="1601"/>
                </a:lnTo>
                <a:lnTo>
                  <a:pt x="4906" y="1608"/>
                </a:lnTo>
                <a:lnTo>
                  <a:pt x="4915" y="1599"/>
                </a:lnTo>
                <a:lnTo>
                  <a:pt x="4924" y="1600"/>
                </a:lnTo>
                <a:lnTo>
                  <a:pt x="4933" y="1606"/>
                </a:lnTo>
                <a:lnTo>
                  <a:pt x="4942" y="1600"/>
                </a:lnTo>
                <a:lnTo>
                  <a:pt x="4950" y="1602"/>
                </a:lnTo>
                <a:lnTo>
                  <a:pt x="4959" y="1601"/>
                </a:lnTo>
                <a:lnTo>
                  <a:pt x="4968" y="1609"/>
                </a:lnTo>
                <a:lnTo>
                  <a:pt x="4977" y="1603"/>
                </a:lnTo>
                <a:lnTo>
                  <a:pt x="4986" y="1564"/>
                </a:lnTo>
                <a:lnTo>
                  <a:pt x="4994" y="1515"/>
                </a:lnTo>
                <a:lnTo>
                  <a:pt x="5003" y="1484"/>
                </a:lnTo>
                <a:lnTo>
                  <a:pt x="5012" y="1530"/>
                </a:lnTo>
                <a:lnTo>
                  <a:pt x="5021" y="1550"/>
                </a:lnTo>
                <a:lnTo>
                  <a:pt x="5030" y="1595"/>
                </a:lnTo>
                <a:lnTo>
                  <a:pt x="5038" y="1580"/>
                </a:lnTo>
                <a:lnTo>
                  <a:pt x="5047" y="1587"/>
                </a:lnTo>
                <a:lnTo>
                  <a:pt x="5056" y="1577"/>
                </a:lnTo>
                <a:lnTo>
                  <a:pt x="5065" y="1560"/>
                </a:lnTo>
                <a:lnTo>
                  <a:pt x="5074" y="1566"/>
                </a:lnTo>
                <a:lnTo>
                  <a:pt x="5082" y="1572"/>
                </a:lnTo>
                <a:lnTo>
                  <a:pt x="5091" y="1581"/>
                </a:lnTo>
                <a:lnTo>
                  <a:pt x="5100" y="1595"/>
                </a:lnTo>
                <a:lnTo>
                  <a:pt x="5109" y="1594"/>
                </a:lnTo>
                <a:lnTo>
                  <a:pt x="5117" y="1620"/>
                </a:lnTo>
                <a:lnTo>
                  <a:pt x="5126" y="1622"/>
                </a:lnTo>
                <a:lnTo>
                  <a:pt x="5135" y="1624"/>
                </a:lnTo>
                <a:lnTo>
                  <a:pt x="5144" y="1621"/>
                </a:lnTo>
                <a:lnTo>
                  <a:pt x="5153" y="1605"/>
                </a:lnTo>
                <a:lnTo>
                  <a:pt x="5161" y="1596"/>
                </a:lnTo>
                <a:lnTo>
                  <a:pt x="5170" y="1574"/>
                </a:lnTo>
                <a:lnTo>
                  <a:pt x="5179" y="1519"/>
                </a:lnTo>
                <a:lnTo>
                  <a:pt x="5188" y="1361"/>
                </a:lnTo>
                <a:lnTo>
                  <a:pt x="5197" y="1199"/>
                </a:lnTo>
                <a:lnTo>
                  <a:pt x="5205" y="1155"/>
                </a:lnTo>
                <a:lnTo>
                  <a:pt x="5214" y="1276"/>
                </a:lnTo>
                <a:lnTo>
                  <a:pt x="5223" y="1452"/>
                </a:lnTo>
                <a:lnTo>
                  <a:pt x="5232" y="1549"/>
                </a:lnTo>
                <a:lnTo>
                  <a:pt x="5241" y="1574"/>
                </a:lnTo>
                <a:lnTo>
                  <a:pt x="5249" y="1541"/>
                </a:lnTo>
                <a:lnTo>
                  <a:pt x="5258" y="1518"/>
                </a:lnTo>
                <a:lnTo>
                  <a:pt x="5267" y="1512"/>
                </a:lnTo>
              </a:path>
            </a:pathLst>
          </a:custGeom>
          <a:noFill/>
          <a:ln w="19050">
            <a:solidFill>
              <a:srgbClr val="000000"/>
            </a:solidFill>
            <a:round/>
            <a:headEnd/>
            <a:tailEnd/>
          </a:ln>
        </p:spPr>
        <p:txBody>
          <a:bodyPr/>
          <a:lstStyle/>
          <a:p>
            <a:endParaRPr lang="en-US">
              <a:solidFill>
                <a:srgbClr val="000000"/>
              </a:solidFill>
            </a:endParaRPr>
          </a:p>
        </p:txBody>
      </p:sp>
      <p:sp>
        <p:nvSpPr>
          <p:cNvPr id="32837" name="Line 137"/>
          <p:cNvSpPr>
            <a:spLocks noChangeShapeType="1"/>
          </p:cNvSpPr>
          <p:nvPr/>
        </p:nvSpPr>
        <p:spPr bwMode="auto">
          <a:xfrm flipV="1">
            <a:off x="6534150" y="4038600"/>
            <a:ext cx="3175" cy="793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8" name="Line 138"/>
          <p:cNvSpPr>
            <a:spLocks noChangeShapeType="1"/>
          </p:cNvSpPr>
          <p:nvPr/>
        </p:nvSpPr>
        <p:spPr bwMode="auto">
          <a:xfrm>
            <a:off x="4127500" y="3733800"/>
            <a:ext cx="1588" cy="2216150"/>
          </a:xfrm>
          <a:prstGeom prst="line">
            <a:avLst/>
          </a:prstGeom>
          <a:noFill/>
          <a:ln w="6350">
            <a:solidFill>
              <a:srgbClr val="DDDDDD"/>
            </a:solidFill>
            <a:round/>
            <a:headEnd/>
            <a:tailEnd/>
          </a:ln>
        </p:spPr>
        <p:txBody>
          <a:bodyPr/>
          <a:lstStyle/>
          <a:p>
            <a:endParaRPr lang="en-US">
              <a:solidFill>
                <a:srgbClr val="000000"/>
              </a:solidFill>
            </a:endParaRPr>
          </a:p>
        </p:txBody>
      </p:sp>
      <p:sp>
        <p:nvSpPr>
          <p:cNvPr id="32839" name="Text Box 139"/>
          <p:cNvSpPr txBox="1">
            <a:spLocks noChangeArrowheads="1"/>
          </p:cNvSpPr>
          <p:nvPr/>
        </p:nvSpPr>
        <p:spPr bwMode="auto">
          <a:xfrm rot="-5400000">
            <a:off x="4555332" y="49395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a:t>
            </a:r>
          </a:p>
        </p:txBody>
      </p:sp>
      <p:sp>
        <p:nvSpPr>
          <p:cNvPr id="32840" name="Text Box 140"/>
          <p:cNvSpPr txBox="1">
            <a:spLocks noChangeArrowheads="1"/>
          </p:cNvSpPr>
          <p:nvPr/>
        </p:nvSpPr>
        <p:spPr bwMode="auto">
          <a:xfrm rot="-5400000">
            <a:off x="4974432" y="49522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t>
            </a:r>
          </a:p>
        </p:txBody>
      </p:sp>
      <p:sp>
        <p:nvSpPr>
          <p:cNvPr id="32841" name="Text Box 141"/>
          <p:cNvSpPr txBox="1">
            <a:spLocks noChangeArrowheads="1"/>
          </p:cNvSpPr>
          <p:nvPr/>
        </p:nvSpPr>
        <p:spPr bwMode="auto">
          <a:xfrm rot="-5400000">
            <a:off x="5359401" y="5419725"/>
            <a:ext cx="252412"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t>
            </a:r>
          </a:p>
        </p:txBody>
      </p:sp>
      <p:sp>
        <p:nvSpPr>
          <p:cNvPr id="32842" name="Text Box 142"/>
          <p:cNvSpPr txBox="1">
            <a:spLocks noChangeArrowheads="1"/>
          </p:cNvSpPr>
          <p:nvPr/>
        </p:nvSpPr>
        <p:spPr bwMode="auto">
          <a:xfrm rot="-5400000">
            <a:off x="5765007" y="49014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d</a:t>
            </a:r>
          </a:p>
        </p:txBody>
      </p:sp>
      <p:sp>
        <p:nvSpPr>
          <p:cNvPr id="32843" name="Text Box 143"/>
          <p:cNvSpPr txBox="1">
            <a:spLocks noChangeArrowheads="1"/>
          </p:cNvSpPr>
          <p:nvPr/>
        </p:nvSpPr>
        <p:spPr bwMode="auto">
          <a:xfrm rot="-5400000">
            <a:off x="3402807" y="4625181"/>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a:t>
            </a:r>
          </a:p>
        </p:txBody>
      </p:sp>
      <p:sp>
        <p:nvSpPr>
          <p:cNvPr id="32844" name="Text Box 144"/>
          <p:cNvSpPr txBox="1">
            <a:spLocks noChangeArrowheads="1"/>
          </p:cNvSpPr>
          <p:nvPr/>
        </p:nvSpPr>
        <p:spPr bwMode="auto">
          <a:xfrm rot="-5400000">
            <a:off x="2996407" y="4104481"/>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t>
            </a:r>
          </a:p>
        </p:txBody>
      </p:sp>
      <p:sp>
        <p:nvSpPr>
          <p:cNvPr id="32845" name="Text Box 145"/>
          <p:cNvSpPr txBox="1">
            <a:spLocks noChangeArrowheads="1"/>
          </p:cNvSpPr>
          <p:nvPr/>
        </p:nvSpPr>
        <p:spPr bwMode="auto">
          <a:xfrm rot="-5400000">
            <a:off x="2622551" y="4086225"/>
            <a:ext cx="252412"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t>
            </a:r>
          </a:p>
        </p:txBody>
      </p:sp>
      <p:sp>
        <p:nvSpPr>
          <p:cNvPr id="32846" name="Text Box 146"/>
          <p:cNvSpPr txBox="1">
            <a:spLocks noChangeArrowheads="1"/>
          </p:cNvSpPr>
          <p:nvPr/>
        </p:nvSpPr>
        <p:spPr bwMode="auto">
          <a:xfrm rot="-5400000">
            <a:off x="2212182" y="40632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d</a:t>
            </a:r>
          </a:p>
        </p:txBody>
      </p:sp>
      <p:sp>
        <p:nvSpPr>
          <p:cNvPr id="32847" name="Line 147"/>
          <p:cNvSpPr>
            <a:spLocks noChangeShapeType="1"/>
          </p:cNvSpPr>
          <p:nvPr/>
        </p:nvSpPr>
        <p:spPr bwMode="auto">
          <a:xfrm>
            <a:off x="2697163" y="3733800"/>
            <a:ext cx="1587" cy="2203450"/>
          </a:xfrm>
          <a:prstGeom prst="line">
            <a:avLst/>
          </a:prstGeom>
          <a:noFill/>
          <a:ln w="6350">
            <a:solidFill>
              <a:srgbClr val="000000"/>
            </a:solidFill>
            <a:prstDash val="dash"/>
            <a:round/>
            <a:headEnd/>
            <a:tailEnd/>
          </a:ln>
        </p:spPr>
        <p:txBody>
          <a:bodyPr/>
          <a:lstStyle/>
          <a:p>
            <a:endParaRPr lang="en-US">
              <a:solidFill>
                <a:srgbClr val="000000"/>
              </a:solidFill>
            </a:endParaRPr>
          </a:p>
        </p:txBody>
      </p:sp>
      <p:sp>
        <p:nvSpPr>
          <p:cNvPr id="32848" name="Line 148"/>
          <p:cNvSpPr>
            <a:spLocks noChangeShapeType="1"/>
          </p:cNvSpPr>
          <p:nvPr/>
        </p:nvSpPr>
        <p:spPr bwMode="auto">
          <a:xfrm>
            <a:off x="5562600" y="3733800"/>
            <a:ext cx="1588" cy="2203450"/>
          </a:xfrm>
          <a:prstGeom prst="line">
            <a:avLst/>
          </a:prstGeom>
          <a:noFill/>
          <a:ln w="6350">
            <a:solidFill>
              <a:srgbClr val="000000"/>
            </a:solidFill>
            <a:prstDash val="dash"/>
            <a:round/>
            <a:headEnd/>
            <a:tailEnd/>
          </a:ln>
        </p:spPr>
        <p:txBody>
          <a:bodyPr/>
          <a:lstStyle/>
          <a:p>
            <a:endParaRPr lang="en-US">
              <a:solidFill>
                <a:srgbClr val="000000"/>
              </a:solidFill>
            </a:endParaRPr>
          </a:p>
        </p:txBody>
      </p:sp>
      <p:sp>
        <p:nvSpPr>
          <p:cNvPr id="32849" name="Text Box 149"/>
          <p:cNvSpPr txBox="1">
            <a:spLocks noChangeArrowheads="1"/>
          </p:cNvSpPr>
          <p:nvPr/>
        </p:nvSpPr>
        <p:spPr bwMode="auto">
          <a:xfrm rot="-5400000">
            <a:off x="5101432" y="4836319"/>
            <a:ext cx="3365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2a</a:t>
            </a:r>
          </a:p>
        </p:txBody>
      </p:sp>
      <p:sp>
        <p:nvSpPr>
          <p:cNvPr id="32850" name="Text Box 150"/>
          <p:cNvSpPr txBox="1">
            <a:spLocks noChangeArrowheads="1"/>
          </p:cNvSpPr>
          <p:nvPr/>
        </p:nvSpPr>
        <p:spPr bwMode="auto">
          <a:xfrm rot="-5400000">
            <a:off x="4730750" y="4376738"/>
            <a:ext cx="379413"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a:t>
            </a:r>
          </a:p>
        </p:txBody>
      </p:sp>
      <p:sp>
        <p:nvSpPr>
          <p:cNvPr id="32851" name="Text Box 151"/>
          <p:cNvSpPr txBox="1">
            <a:spLocks noChangeArrowheads="1"/>
          </p:cNvSpPr>
          <p:nvPr/>
        </p:nvSpPr>
        <p:spPr bwMode="auto">
          <a:xfrm rot="-5400000">
            <a:off x="4345782" y="4390231"/>
            <a:ext cx="387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a:t>
            </a:r>
          </a:p>
        </p:txBody>
      </p:sp>
      <p:sp>
        <p:nvSpPr>
          <p:cNvPr id="32852" name="Text Box 152"/>
          <p:cNvSpPr txBox="1">
            <a:spLocks noChangeArrowheads="1"/>
          </p:cNvSpPr>
          <p:nvPr/>
        </p:nvSpPr>
        <p:spPr bwMode="auto">
          <a:xfrm rot="-5400000">
            <a:off x="5787232" y="4609306"/>
            <a:ext cx="6223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2b,a+c</a:t>
            </a:r>
          </a:p>
        </p:txBody>
      </p:sp>
      <p:sp>
        <p:nvSpPr>
          <p:cNvPr id="32853" name="Text Box 153"/>
          <p:cNvSpPr txBox="1">
            <a:spLocks noChangeArrowheads="1"/>
          </p:cNvSpPr>
          <p:nvPr/>
        </p:nvSpPr>
        <p:spPr bwMode="auto">
          <a:xfrm rot="-5400000">
            <a:off x="6238082" y="4406106"/>
            <a:ext cx="4318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b+c</a:t>
            </a:r>
          </a:p>
        </p:txBody>
      </p:sp>
      <p:sp>
        <p:nvSpPr>
          <p:cNvPr id="32854" name="Text Box 154"/>
          <p:cNvSpPr txBox="1">
            <a:spLocks noChangeArrowheads="1"/>
          </p:cNvSpPr>
          <p:nvPr/>
        </p:nvSpPr>
        <p:spPr bwMode="auto">
          <a:xfrm rot="-5400000">
            <a:off x="5481638" y="4629150"/>
            <a:ext cx="439738"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a+b</a:t>
            </a:r>
          </a:p>
        </p:txBody>
      </p:sp>
      <p:sp>
        <p:nvSpPr>
          <p:cNvPr id="32855" name="Text Box 155"/>
          <p:cNvSpPr txBox="1">
            <a:spLocks noChangeArrowheads="1"/>
          </p:cNvSpPr>
          <p:nvPr/>
        </p:nvSpPr>
        <p:spPr bwMode="auto">
          <a:xfrm rot="-5400000">
            <a:off x="2783682" y="4366419"/>
            <a:ext cx="3365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2a</a:t>
            </a:r>
          </a:p>
        </p:txBody>
      </p:sp>
      <p:sp>
        <p:nvSpPr>
          <p:cNvPr id="32856" name="Text Box 156"/>
          <p:cNvSpPr txBox="1">
            <a:spLocks noChangeArrowheads="1"/>
          </p:cNvSpPr>
          <p:nvPr/>
        </p:nvSpPr>
        <p:spPr bwMode="auto">
          <a:xfrm rot="-5400000">
            <a:off x="3117850" y="4135438"/>
            <a:ext cx="379413"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a:t>
            </a:r>
          </a:p>
        </p:txBody>
      </p:sp>
      <p:sp>
        <p:nvSpPr>
          <p:cNvPr id="32857" name="Text Box 157"/>
          <p:cNvSpPr txBox="1">
            <a:spLocks noChangeArrowheads="1"/>
          </p:cNvSpPr>
          <p:nvPr/>
        </p:nvSpPr>
        <p:spPr bwMode="auto">
          <a:xfrm rot="-5400000">
            <a:off x="3507582" y="4237831"/>
            <a:ext cx="387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a:t>
            </a:r>
          </a:p>
        </p:txBody>
      </p:sp>
      <p:sp>
        <p:nvSpPr>
          <p:cNvPr id="32858" name="Text Box 158"/>
          <p:cNvSpPr txBox="1">
            <a:spLocks noChangeArrowheads="1"/>
          </p:cNvSpPr>
          <p:nvPr/>
        </p:nvSpPr>
        <p:spPr bwMode="auto">
          <a:xfrm rot="-5400000">
            <a:off x="1837532" y="4164806"/>
            <a:ext cx="6223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2b,a+c</a:t>
            </a:r>
          </a:p>
        </p:txBody>
      </p:sp>
      <p:sp>
        <p:nvSpPr>
          <p:cNvPr id="32859" name="Text Box 159"/>
          <p:cNvSpPr txBox="1">
            <a:spLocks noChangeArrowheads="1"/>
          </p:cNvSpPr>
          <p:nvPr/>
        </p:nvSpPr>
        <p:spPr bwMode="auto">
          <a:xfrm rot="-5400000">
            <a:off x="1583532" y="4069556"/>
            <a:ext cx="4318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b+c</a:t>
            </a:r>
          </a:p>
        </p:txBody>
      </p:sp>
      <p:sp>
        <p:nvSpPr>
          <p:cNvPr id="32860" name="Text Box 160"/>
          <p:cNvSpPr txBox="1">
            <a:spLocks noChangeArrowheads="1"/>
          </p:cNvSpPr>
          <p:nvPr/>
        </p:nvSpPr>
        <p:spPr bwMode="auto">
          <a:xfrm rot="-5400000">
            <a:off x="2319338" y="4184650"/>
            <a:ext cx="439738"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a+b</a:t>
            </a:r>
          </a:p>
        </p:txBody>
      </p:sp>
      <p:sp>
        <p:nvSpPr>
          <p:cNvPr id="32861" name="Text Box 161"/>
          <p:cNvSpPr txBox="1">
            <a:spLocks noChangeArrowheads="1"/>
          </p:cNvSpPr>
          <p:nvPr/>
        </p:nvSpPr>
        <p:spPr bwMode="auto">
          <a:xfrm>
            <a:off x="3790950" y="4972050"/>
            <a:ext cx="615950" cy="274638"/>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carrier</a:t>
            </a:r>
          </a:p>
        </p:txBody>
      </p:sp>
      <p:sp>
        <p:nvSpPr>
          <p:cNvPr id="32862" name="Text Box 162"/>
          <p:cNvSpPr txBox="1">
            <a:spLocks noChangeArrowheads="1"/>
          </p:cNvSpPr>
          <p:nvPr/>
        </p:nvSpPr>
        <p:spPr bwMode="auto">
          <a:xfrm>
            <a:off x="1990725" y="5370513"/>
            <a:ext cx="2095500" cy="400050"/>
          </a:xfrm>
          <a:prstGeom prst="rect">
            <a:avLst/>
          </a:prstGeom>
          <a:solidFill>
            <a:schemeClr val="bg1"/>
          </a:solidFill>
          <a:ln w="9525">
            <a:solidFill>
              <a:schemeClr val="tx1"/>
            </a:solidFill>
            <a:miter lim="800000"/>
            <a:headEnd/>
            <a:tailEnd/>
          </a:ln>
        </p:spPr>
        <p:txBody>
          <a:bodyPr wrap="none">
            <a:spAutoFit/>
          </a:bodyPr>
          <a:lstStyle/>
          <a:p>
            <a:r>
              <a:rPr lang="en-US">
                <a:solidFill>
                  <a:srgbClr val="000000"/>
                </a:solidFill>
                <a:cs typeface="Arial" pitchFamily="34" charset="0"/>
              </a:rPr>
              <a:t>axial modes only</a:t>
            </a:r>
          </a:p>
        </p:txBody>
      </p:sp>
      <p:sp>
        <p:nvSpPr>
          <p:cNvPr id="32863" name="TextBox 162"/>
          <p:cNvSpPr txBox="1">
            <a:spLocks noChangeArrowheads="1"/>
          </p:cNvSpPr>
          <p:nvPr/>
        </p:nvSpPr>
        <p:spPr bwMode="auto">
          <a:xfrm>
            <a:off x="7239000" y="3962400"/>
            <a:ext cx="1674813" cy="830263"/>
          </a:xfrm>
          <a:prstGeom prst="rect">
            <a:avLst/>
          </a:prstGeom>
          <a:noFill/>
          <a:ln w="9525">
            <a:noFill/>
            <a:miter lim="800000"/>
            <a:headEnd/>
            <a:tailEnd/>
          </a:ln>
        </p:spPr>
        <p:txBody>
          <a:bodyPr wrap="none">
            <a:spAutoFit/>
          </a:bodyPr>
          <a:lstStyle/>
          <a:p>
            <a:pPr algn="ctr"/>
            <a:r>
              <a:rPr lang="en-US">
                <a:solidFill>
                  <a:srgbClr val="000000"/>
                </a:solidFill>
              </a:rPr>
              <a:t>mode</a:t>
            </a:r>
          </a:p>
          <a:p>
            <a:pPr algn="ctr"/>
            <a:r>
              <a:rPr lang="en-US">
                <a:solidFill>
                  <a:srgbClr val="000000"/>
                </a:solidFill>
              </a:rPr>
              <a:t>amplitudes</a:t>
            </a:r>
          </a:p>
        </p:txBody>
      </p:sp>
      <p:cxnSp>
        <p:nvCxnSpPr>
          <p:cNvPr id="165" name="Straight Arrow Connector 164"/>
          <p:cNvCxnSpPr/>
          <p:nvPr/>
        </p:nvCxnSpPr>
        <p:spPr>
          <a:xfrm rot="16200000" flipV="1">
            <a:off x="7658100" y="3695700"/>
            <a:ext cx="457200" cy="76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5400000" flipH="1" flipV="1">
            <a:off x="8001000" y="3719513"/>
            <a:ext cx="533400" cy="76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866" name="Picture 165" descr="ion metropolis.jpg"/>
          <p:cNvPicPr>
            <a:picLocks noChangeAspect="1"/>
          </p:cNvPicPr>
          <p:nvPr/>
        </p:nvPicPr>
        <p:blipFill>
          <a:blip r:embed="rId3" cstate="print"/>
          <a:srcRect l="346" t="16168" b="2222"/>
          <a:stretch>
            <a:fillRect/>
          </a:stretch>
        </p:blipFill>
        <p:spPr bwMode="auto">
          <a:xfrm>
            <a:off x="0" y="0"/>
            <a:ext cx="9144000" cy="6858000"/>
          </a:xfrm>
          <a:prstGeom prst="rect">
            <a:avLst/>
          </a:prstGeom>
          <a:noFill/>
          <a:ln w="9525">
            <a:noFill/>
            <a:miter lim="800000"/>
            <a:headEnd/>
            <a:tailEnd/>
          </a:ln>
        </p:spPr>
      </p:pic>
      <p:sp>
        <p:nvSpPr>
          <p:cNvPr id="169" name="Oval 168"/>
          <p:cNvSpPr/>
          <p:nvPr/>
        </p:nvSpPr>
        <p:spPr>
          <a:xfrm>
            <a:off x="6900863" y="5824538"/>
            <a:ext cx="228600" cy="2286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8900000" scaled="1"/>
            <a:tileRect/>
          </a:gradFill>
          <a:ln>
            <a:noFill/>
          </a:ln>
          <a:effectLst>
            <a:outerShdw blurRad="50800" dist="50800" sx="1000" sy="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0" name="Oval 169"/>
          <p:cNvSpPr/>
          <p:nvPr/>
        </p:nvSpPr>
        <p:spPr>
          <a:xfrm>
            <a:off x="7713663" y="3782373"/>
            <a:ext cx="188912" cy="193675"/>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8900000" scaled="1"/>
            <a:tileRect/>
          </a:gradFill>
          <a:ln>
            <a:noFill/>
          </a:ln>
          <a:effectLst>
            <a:outerShdw blurRad="50800" dist="50800" sx="1000" sy="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5" name="Parallelogram 174"/>
          <p:cNvSpPr/>
          <p:nvPr/>
        </p:nvSpPr>
        <p:spPr>
          <a:xfrm rot="3311955">
            <a:off x="1204913" y="2930524"/>
            <a:ext cx="7875588" cy="608013"/>
          </a:xfrm>
          <a:prstGeom prst="parallelogram">
            <a:avLst>
              <a:gd name="adj" fmla="val 67070"/>
            </a:avLst>
          </a:prstGeom>
          <a:solidFill>
            <a:srgbClr val="FFFF00">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6" name="TextBox 175"/>
          <p:cNvSpPr txBox="1">
            <a:spLocks noChangeArrowheads="1"/>
          </p:cNvSpPr>
          <p:nvPr/>
        </p:nvSpPr>
        <p:spPr bwMode="auto">
          <a:xfrm rot="3316426">
            <a:off x="5214144" y="4564857"/>
            <a:ext cx="2019300" cy="461962"/>
          </a:xfrm>
          <a:prstGeom prst="rect">
            <a:avLst/>
          </a:prstGeom>
          <a:noFill/>
          <a:ln w="9525">
            <a:noFill/>
            <a:miter lim="800000"/>
            <a:headEnd/>
            <a:tailEnd/>
          </a:ln>
        </p:spPr>
        <p:txBody>
          <a:bodyPr wrap="none">
            <a:spAutoFit/>
          </a:bodyPr>
          <a:lstStyle/>
          <a:p>
            <a:r>
              <a:rPr lang="en-US">
                <a:solidFill>
                  <a:srgbClr val="000000"/>
                </a:solidFill>
              </a:rPr>
              <a:t>cooling beam</a:t>
            </a:r>
          </a:p>
        </p:txBody>
      </p:sp>
      <p:sp>
        <p:nvSpPr>
          <p:cNvPr id="171" name="TextBox 170"/>
          <p:cNvSpPr txBox="1"/>
          <p:nvPr/>
        </p:nvSpPr>
        <p:spPr>
          <a:xfrm>
            <a:off x="0" y="6457890"/>
            <a:ext cx="6049605" cy="400110"/>
          </a:xfrm>
          <a:prstGeom prst="rect">
            <a:avLst/>
          </a:prstGeom>
          <a:solidFill>
            <a:schemeClr val="tx1"/>
          </a:solidFill>
        </p:spPr>
        <p:txBody>
          <a:bodyPr wrap="none" rtlCol="0">
            <a:spAutoFit/>
          </a:bodyPr>
          <a:lstStyle/>
          <a:p>
            <a:r>
              <a:rPr lang="en-US" dirty="0" smtClean="0">
                <a:solidFill>
                  <a:srgbClr val="FFFFFF"/>
                </a:solidFill>
                <a:latin typeface="Times New Roman" pitchFamily="18" charset="0"/>
                <a:cs typeface="Times New Roman" pitchFamily="18" charset="0"/>
              </a:rPr>
              <a:t>D. </a:t>
            </a:r>
            <a:r>
              <a:rPr lang="en-US" dirty="0" err="1" smtClean="0">
                <a:solidFill>
                  <a:srgbClr val="FFFFFF"/>
                </a:solidFill>
                <a:latin typeface="Times New Roman" pitchFamily="18" charset="0"/>
                <a:cs typeface="Times New Roman" pitchFamily="18" charset="0"/>
              </a:rPr>
              <a:t>Kielpinski</a:t>
            </a:r>
            <a:r>
              <a:rPr lang="en-US" dirty="0" smtClean="0">
                <a:solidFill>
                  <a:srgbClr val="FFFFFF"/>
                </a:solidFill>
                <a:latin typeface="Times New Roman" pitchFamily="18" charset="0"/>
                <a:cs typeface="Times New Roman" pitchFamily="18" charset="0"/>
              </a:rPr>
              <a:t>, CM, D. </a:t>
            </a:r>
            <a:r>
              <a:rPr lang="en-US" dirty="0" err="1" smtClean="0">
                <a:solidFill>
                  <a:srgbClr val="FFFFFF"/>
                </a:solidFill>
                <a:latin typeface="Times New Roman" pitchFamily="18" charset="0"/>
                <a:cs typeface="Times New Roman" pitchFamily="18" charset="0"/>
              </a:rPr>
              <a:t>Wineland</a:t>
            </a:r>
            <a:r>
              <a:rPr lang="en-US" dirty="0" smtClean="0">
                <a:solidFill>
                  <a:srgbClr val="FFFFFF"/>
                </a:solidFill>
                <a:latin typeface="Times New Roman" pitchFamily="18" charset="0"/>
                <a:cs typeface="Times New Roman" pitchFamily="18" charset="0"/>
              </a:rPr>
              <a:t>, Nature 417, 709 (2002)</a:t>
            </a:r>
            <a:endParaRPr lang="en-US"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72937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2"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96752" cy="686292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542432" y="2268071"/>
            <a:ext cx="3508896" cy="2320957"/>
            <a:chOff x="5192886" y="718860"/>
            <a:chExt cx="3973623" cy="259473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695" y="1008935"/>
              <a:ext cx="1315814" cy="2008036"/>
            </a:xfrm>
            <a:prstGeom prst="rect">
              <a:avLst/>
            </a:prstGeom>
            <a:ln w="1905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650" t="5408" r="5526" b="7393"/>
            <a:stretch/>
          </p:blipFill>
          <p:spPr>
            <a:xfrm>
              <a:off x="5322321" y="718860"/>
              <a:ext cx="2304508" cy="2298111"/>
            </a:xfrm>
            <a:prstGeom prst="rect">
              <a:avLst/>
            </a:prstGeom>
          </p:spPr>
        </p:pic>
        <p:pic>
          <p:nvPicPr>
            <p:cNvPr id="6" name="Picture 5" descr="C:\Documents and Settings\hh95\My Documents\Ion Trap\MUSICQ\Data\SEM\Gen IV A\gen4 g6a f 15 t 05s.jpg"/>
            <p:cNvPicPr/>
            <p:nvPr/>
          </p:nvPicPr>
          <p:blipFill>
            <a:blip r:embed="rId5" cstate="email">
              <a:extLst>
                <a:ext uri="{28A0092B-C50C-407E-A947-70E740481C1C}">
                  <a14:useLocalDpi xmlns:a14="http://schemas.microsoft.com/office/drawing/2010/main"/>
                </a:ext>
              </a:extLst>
            </a:blip>
            <a:srcRect t="37500" b="14036"/>
            <a:stretch>
              <a:fillRect/>
            </a:stretch>
          </p:blipFill>
          <p:spPr bwMode="auto">
            <a:xfrm>
              <a:off x="5192886" y="2699191"/>
              <a:ext cx="3813667" cy="614400"/>
            </a:xfrm>
            <a:prstGeom prst="rect">
              <a:avLst/>
            </a:prstGeom>
            <a:noFill/>
            <a:ln w="9525">
              <a:noFill/>
              <a:miter lim="800000"/>
              <a:headEnd/>
              <a:tailEnd/>
            </a:ln>
          </p:spPr>
        </p:pic>
      </p:grpSp>
      <p:pic>
        <p:nvPicPr>
          <p:cNvPr id="9" name="Picture 6"/>
          <p:cNvPicPr>
            <a:picLocks noChangeAspect="1" noChangeArrowheads="1"/>
          </p:cNvPicPr>
          <p:nvPr/>
        </p:nvPicPr>
        <p:blipFill>
          <a:blip r:embed="rId6" cstate="print"/>
          <a:srcRect/>
          <a:stretch>
            <a:fillRect/>
          </a:stretch>
        </p:blipFill>
        <p:spPr bwMode="auto">
          <a:xfrm>
            <a:off x="5578904" y="4798432"/>
            <a:ext cx="2498624" cy="2000365"/>
          </a:xfrm>
          <a:prstGeom prst="rect">
            <a:avLst/>
          </a:prstGeom>
          <a:noFill/>
          <a:ln w="9525">
            <a:noFill/>
            <a:miter lim="800000"/>
            <a:headEnd/>
            <a:tailEnd/>
          </a:ln>
        </p:spPr>
      </p:pic>
      <p:grpSp>
        <p:nvGrpSpPr>
          <p:cNvPr id="2" name="Group 1"/>
          <p:cNvGrpSpPr/>
          <p:nvPr/>
        </p:nvGrpSpPr>
        <p:grpSpPr>
          <a:xfrm>
            <a:off x="5691008" y="122280"/>
            <a:ext cx="2440518" cy="1953412"/>
            <a:chOff x="4841875" y="-13992"/>
            <a:chExt cx="4302125" cy="3225800"/>
          </a:xfrm>
        </p:grpSpPr>
        <p:pic>
          <p:nvPicPr>
            <p:cNvPr id="10" name="Picture 2" descr="cantilever1_10_31"/>
            <p:cNvPicPr>
              <a:picLocks noChangeAspect="1" noChangeArrowheads="1"/>
            </p:cNvPicPr>
            <p:nvPr/>
          </p:nvPicPr>
          <p:blipFill>
            <a:blip r:embed="rId7" cstate="print"/>
            <a:srcRect t="6271"/>
            <a:stretch>
              <a:fillRect/>
            </a:stretch>
          </p:blipFill>
          <p:spPr bwMode="auto">
            <a:xfrm>
              <a:off x="4841875" y="-13992"/>
              <a:ext cx="4302125" cy="3225800"/>
            </a:xfrm>
            <a:prstGeom prst="rect">
              <a:avLst/>
            </a:prstGeom>
            <a:noFill/>
            <a:ln w="9525">
              <a:noFill/>
              <a:miter lim="800000"/>
              <a:headEnd/>
              <a:tailEnd/>
            </a:ln>
          </p:spPr>
        </p:pic>
        <p:pic>
          <p:nvPicPr>
            <p:cNvPr id="12" name="Picture 11" descr="cantilever_zoom2crop.jpg"/>
            <p:cNvPicPr>
              <a:picLocks noChangeAspect="1"/>
            </p:cNvPicPr>
            <p:nvPr/>
          </p:nvPicPr>
          <p:blipFill>
            <a:blip r:embed="rId8" cstate="print"/>
            <a:stretch>
              <a:fillRect/>
            </a:stretch>
          </p:blipFill>
          <p:spPr>
            <a:xfrm>
              <a:off x="7720440" y="945103"/>
              <a:ext cx="1374780" cy="1316182"/>
            </a:xfrm>
            <a:prstGeom prst="rect">
              <a:avLst/>
            </a:prstGeom>
            <a:ln w="19050">
              <a:solidFill>
                <a:srgbClr val="FF0000"/>
              </a:solidFill>
            </a:ln>
          </p:spPr>
        </p:pic>
        <p:sp>
          <p:nvSpPr>
            <p:cNvPr id="13" name="Rectangle 12"/>
            <p:cNvSpPr/>
            <p:nvPr/>
          </p:nvSpPr>
          <p:spPr bwMode="auto">
            <a:xfrm>
              <a:off x="6967101" y="1444885"/>
              <a:ext cx="361741" cy="32154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000000"/>
                </a:solidFill>
                <a:latin typeface="Calibri" panose="020F0502020204030204" pitchFamily="34" charset="0"/>
              </a:endParaRPr>
            </a:p>
          </p:txBody>
        </p:sp>
        <p:sp>
          <p:nvSpPr>
            <p:cNvPr id="14" name="Trapezoid 13"/>
            <p:cNvSpPr/>
            <p:nvPr/>
          </p:nvSpPr>
          <p:spPr bwMode="auto">
            <a:xfrm rot="16200000">
              <a:off x="6845181" y="1419954"/>
              <a:ext cx="1339799" cy="370577"/>
            </a:xfrm>
            <a:prstGeom prst="trapezoid">
              <a:avLst>
                <a:gd name="adj" fmla="val 139032"/>
              </a:avLst>
            </a:prstGeom>
            <a:solidFill>
              <a:srgbClr val="FF0000">
                <a:alpha val="50196"/>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000000"/>
                </a:solidFill>
                <a:latin typeface="Calibri" panose="020F0502020204030204" pitchFamily="34" charset="0"/>
              </a:endParaRPr>
            </a:p>
          </p:txBody>
        </p:sp>
      </p:grpSp>
      <p:pic>
        <p:nvPicPr>
          <p:cNvPr id="17" name="Picture 2" descr="http://newslink.federallabs.org/wp-content/uploads/2012/01/ts.jpg"/>
          <p:cNvPicPr>
            <a:picLocks noChangeAspect="1" noChangeArrowheads="1"/>
          </p:cNvPicPr>
          <p:nvPr/>
        </p:nvPicPr>
        <p:blipFill rotWithShape="1">
          <a:blip r:embed="rId9">
            <a:extLst>
              <a:ext uri="{28A0092B-C50C-407E-A947-70E740481C1C}">
                <a14:useLocalDpi xmlns:a14="http://schemas.microsoft.com/office/drawing/2010/main" val="0"/>
              </a:ext>
            </a:extLst>
          </a:blip>
          <a:srcRect l="24621" t="21309" r="26491" b="19586"/>
          <a:stretch/>
        </p:blipFill>
        <p:spPr bwMode="auto">
          <a:xfrm>
            <a:off x="95649" y="5863261"/>
            <a:ext cx="2152906" cy="8676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www.gtisc.gatech.edu/images/gtri_blac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6252" y="2268071"/>
            <a:ext cx="2027748" cy="6435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IST_logo"/>
          <p:cNvPicPr>
            <a:picLocks noChangeAspect="1" noChangeArrowheads="1"/>
          </p:cNvPicPr>
          <p:nvPr/>
        </p:nvPicPr>
        <p:blipFill>
          <a:blip r:embed="rId11" cstate="print">
            <a:clrChange>
              <a:clrFrom>
                <a:srgbClr val="FFFFFF"/>
              </a:clrFrom>
              <a:clrTo>
                <a:srgbClr val="FFFFFF">
                  <a:alpha val="0"/>
                </a:srgbClr>
              </a:clrTo>
            </a:clrChange>
            <a:lum bright="70000" contrast="-70000"/>
          </a:blip>
          <a:srcRect/>
          <a:stretch>
            <a:fillRect/>
          </a:stretch>
        </p:blipFill>
        <p:spPr bwMode="auto">
          <a:xfrm>
            <a:off x="8131526" y="5457904"/>
            <a:ext cx="988819" cy="274010"/>
          </a:xfrm>
          <a:prstGeom prst="rect">
            <a:avLst/>
          </a:prstGeom>
          <a:noFill/>
        </p:spPr>
      </p:pic>
      <p:pic>
        <p:nvPicPr>
          <p:cNvPr id="22" name="Picture 4" descr="University of Maryland"/>
          <p:cNvPicPr>
            <a:picLocks noChangeAspect="1" noChangeArrowheads="1"/>
          </p:cNvPicPr>
          <p:nvPr/>
        </p:nvPicPr>
        <p:blipFill rotWithShape="1">
          <a:blip r:embed="rId12">
            <a:extLst>
              <a:ext uri="{28A0092B-C50C-407E-A947-70E740481C1C}">
                <a14:useLocalDpi xmlns:a14="http://schemas.microsoft.com/office/drawing/2010/main" val="0"/>
              </a:ext>
            </a:extLst>
          </a:blip>
          <a:srcRect l="34130" r="31740" b="40682"/>
          <a:stretch/>
        </p:blipFill>
        <p:spPr bwMode="auto">
          <a:xfrm>
            <a:off x="8368328" y="266424"/>
            <a:ext cx="489908" cy="4881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LPS Hom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7596" y="1571442"/>
            <a:ext cx="848330" cy="3464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072956" y="719573"/>
            <a:ext cx="1132106" cy="553998"/>
          </a:xfrm>
          <a:prstGeom prst="rect">
            <a:avLst/>
          </a:prstGeom>
          <a:noFill/>
        </p:spPr>
        <p:txBody>
          <a:bodyPr wrap="none" tIns="0" bIns="0" rtlCol="0">
            <a:spAutoFit/>
          </a:bodyPr>
          <a:lstStyle/>
          <a:p>
            <a:pPr algn="ctr">
              <a:spcAft>
                <a:spcPts val="0"/>
              </a:spcAft>
            </a:pPr>
            <a:r>
              <a:rPr lang="en-US" sz="1800" b="1" smtClean="0">
                <a:solidFill>
                  <a:srgbClr val="FFFFFF"/>
                </a:solidFill>
                <a:latin typeface="Garamond" panose="02020404030301010803" pitchFamily="18" charset="0"/>
              </a:rPr>
              <a:t>Univ. of</a:t>
            </a:r>
          </a:p>
          <a:p>
            <a:pPr algn="ctr">
              <a:spcAft>
                <a:spcPts val="0"/>
              </a:spcAft>
            </a:pPr>
            <a:r>
              <a:rPr lang="en-US" sz="1800" b="1" smtClean="0">
                <a:solidFill>
                  <a:srgbClr val="FFFFFF"/>
                </a:solidFill>
                <a:latin typeface="Garamond" panose="02020404030301010803" pitchFamily="18" charset="0"/>
              </a:rPr>
              <a:t>Maryland</a:t>
            </a:r>
            <a:endParaRPr lang="en-US" sz="1800" b="1">
              <a:solidFill>
                <a:srgbClr val="FFFFFF"/>
              </a:solidFill>
              <a:latin typeface="Garamond" panose="02020404030301010803" pitchFamily="18" charset="0"/>
            </a:endParaRPr>
          </a:p>
        </p:txBody>
      </p:sp>
      <p:sp>
        <p:nvSpPr>
          <p:cNvPr id="26" name="TextBox 25"/>
          <p:cNvSpPr txBox="1"/>
          <p:nvPr/>
        </p:nvSpPr>
        <p:spPr>
          <a:xfrm>
            <a:off x="8115037" y="5784279"/>
            <a:ext cx="966931" cy="276999"/>
          </a:xfrm>
          <a:prstGeom prst="rect">
            <a:avLst/>
          </a:prstGeom>
          <a:noFill/>
        </p:spPr>
        <p:txBody>
          <a:bodyPr wrap="none" tIns="0" bIns="0" rtlCol="0">
            <a:spAutoFit/>
          </a:bodyPr>
          <a:lstStyle/>
          <a:p>
            <a:pPr algn="ctr">
              <a:spcAft>
                <a:spcPts val="0"/>
              </a:spcAft>
            </a:pPr>
            <a:r>
              <a:rPr lang="en-US" sz="1800" b="1" smtClean="0">
                <a:solidFill>
                  <a:srgbClr val="FFFFFF"/>
                </a:solidFill>
                <a:latin typeface="Garamond" panose="02020404030301010803" pitchFamily="18" charset="0"/>
              </a:rPr>
              <a:t>Boulder</a:t>
            </a:r>
            <a:endParaRPr lang="en-US" sz="1800" b="1">
              <a:solidFill>
                <a:srgbClr val="FFFFFF"/>
              </a:solidFill>
              <a:latin typeface="Garamond" panose="02020404030301010803" pitchFamily="18" charset="0"/>
            </a:endParaRPr>
          </a:p>
        </p:txBody>
      </p:sp>
    </p:spTree>
    <p:extLst>
      <p:ext uri="{BB962C8B-B14F-4D97-AF65-F5344CB8AC3E}">
        <p14:creationId xmlns:p14="http://schemas.microsoft.com/office/powerpoint/2010/main" val="4086323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564776" y="323478"/>
            <a:ext cx="7601761" cy="646331"/>
          </a:xfrm>
          <a:prstGeom prst="rect">
            <a:avLst/>
          </a:prstGeom>
          <a:noFill/>
          <a:ln w="9525">
            <a:noFill/>
            <a:miter lim="800000"/>
            <a:headEnd/>
            <a:tailEnd/>
          </a:ln>
        </p:spPr>
        <p:txBody>
          <a:bodyPr wrap="none">
            <a:spAutoFit/>
          </a:bodyPr>
          <a:lstStyle/>
          <a:p>
            <a:r>
              <a:rPr lang="en-US" sz="3600" b="1" dirty="0" smtClean="0">
                <a:solidFill>
                  <a:srgbClr val="FF9933"/>
                </a:solidFill>
                <a:latin typeface="Verdana" pitchFamily="34" charset="0"/>
              </a:rPr>
              <a:t>Ion Trap Quantum Networks</a:t>
            </a:r>
            <a:endParaRPr lang="en-US" sz="3600" b="1" dirty="0">
              <a:solidFill>
                <a:srgbClr val="FF9933"/>
              </a:solidFill>
              <a:latin typeface="Verdana" pitchFamily="34" charset="0"/>
            </a:endParaRPr>
          </a:p>
        </p:txBody>
      </p:sp>
      <p:sp>
        <p:nvSpPr>
          <p:cNvPr id="39941" name="Line 5"/>
          <p:cNvSpPr>
            <a:spLocks noChangeShapeType="1"/>
          </p:cNvSpPr>
          <p:nvPr/>
        </p:nvSpPr>
        <p:spPr bwMode="auto">
          <a:xfrm>
            <a:off x="336176" y="1085478"/>
            <a:ext cx="8326438" cy="11113"/>
          </a:xfrm>
          <a:prstGeom prst="line">
            <a:avLst/>
          </a:prstGeom>
          <a:noFill/>
          <a:ln w="57150">
            <a:solidFill>
              <a:schemeClr val="bg2"/>
            </a:solidFill>
            <a:round/>
            <a:headEnd/>
            <a:tailEnd/>
          </a:ln>
        </p:spPr>
        <p:txBody>
          <a:bodyPr/>
          <a:lstStyle/>
          <a:p>
            <a:endParaRPr lang="en-US">
              <a:solidFill>
                <a:srgbClr val="000000"/>
              </a:solidFill>
            </a:endParaRPr>
          </a:p>
        </p:txBody>
      </p:sp>
      <p:pic>
        <p:nvPicPr>
          <p:cNvPr id="17" name="Picture 165" descr="ion metropolis.jpg"/>
          <p:cNvPicPr>
            <a:picLocks noChangeAspect="1"/>
          </p:cNvPicPr>
          <p:nvPr/>
        </p:nvPicPr>
        <p:blipFill>
          <a:blip r:embed="rId4" cstate="print"/>
          <a:srcRect l="346" t="16168" b="2222"/>
          <a:stretch>
            <a:fillRect/>
          </a:stretch>
        </p:blipFill>
        <p:spPr bwMode="auto">
          <a:xfrm>
            <a:off x="847165" y="3072467"/>
            <a:ext cx="2243137" cy="1682750"/>
          </a:xfrm>
          <a:prstGeom prst="rect">
            <a:avLst/>
          </a:prstGeom>
          <a:noFill/>
          <a:ln w="9525">
            <a:noFill/>
            <a:miter lim="800000"/>
            <a:headEnd/>
            <a:tailEnd/>
          </a:ln>
        </p:spPr>
      </p:pic>
      <p:pic>
        <p:nvPicPr>
          <p:cNvPr id="12" name="Picture 19" descr="ions 171.jpg"/>
          <p:cNvPicPr>
            <a:picLocks noChangeAspect="1"/>
          </p:cNvPicPr>
          <p:nvPr/>
        </p:nvPicPr>
        <p:blipFill>
          <a:blip r:embed="rId5" cstate="print"/>
          <a:srcRect l="13465" t="40304" r="9256" b="44651"/>
          <a:stretch>
            <a:fillRect/>
          </a:stretch>
        </p:blipFill>
        <p:spPr bwMode="auto">
          <a:xfrm>
            <a:off x="5773326" y="2009210"/>
            <a:ext cx="2899114" cy="221424"/>
          </a:xfrm>
          <a:prstGeom prst="rect">
            <a:avLst/>
          </a:prstGeom>
          <a:noFill/>
          <a:ln w="38100">
            <a:noFill/>
            <a:miter lim="800000"/>
            <a:headEnd/>
            <a:tailEnd/>
          </a:ln>
        </p:spPr>
      </p:pic>
      <p:grpSp>
        <p:nvGrpSpPr>
          <p:cNvPr id="3" name="Group 2"/>
          <p:cNvGrpSpPr/>
          <p:nvPr/>
        </p:nvGrpSpPr>
        <p:grpSpPr>
          <a:xfrm>
            <a:off x="4499395" y="4885766"/>
            <a:ext cx="4556876" cy="1882588"/>
            <a:chOff x="4430805" y="4939552"/>
            <a:chExt cx="4556876" cy="1882588"/>
          </a:xfrm>
        </p:grpSpPr>
        <p:pic>
          <p:nvPicPr>
            <p:cNvPr id="13" name="Picture 2" descr="figure1Boris"/>
            <p:cNvPicPr>
              <a:picLocks noChangeAspect="1" noChangeArrowheads="1"/>
            </p:cNvPicPr>
            <p:nvPr/>
          </p:nvPicPr>
          <p:blipFill rotWithShape="1">
            <a:blip r:embed="rId6" cstate="print">
              <a:clrChange>
                <a:clrFrom>
                  <a:srgbClr val="FFFFFE"/>
                </a:clrFrom>
                <a:clrTo>
                  <a:srgbClr val="FFFFFE">
                    <a:alpha val="0"/>
                  </a:srgbClr>
                </a:clrTo>
              </a:clrChange>
            </a:blip>
            <a:srcRect l="45235" t="11351" b="12733"/>
            <a:stretch/>
          </p:blipFill>
          <p:spPr bwMode="auto">
            <a:xfrm>
              <a:off x="4430805" y="4975412"/>
              <a:ext cx="4556875" cy="1757082"/>
            </a:xfrm>
            <a:prstGeom prst="rect">
              <a:avLst/>
            </a:prstGeom>
            <a:noFill/>
            <a:ln w="9525">
              <a:noFill/>
              <a:miter lim="800000"/>
              <a:headEnd/>
              <a:tailEnd/>
            </a:ln>
            <a:effectLst/>
          </p:spPr>
        </p:pic>
        <p:sp>
          <p:nvSpPr>
            <p:cNvPr id="2" name="Rectangle 1"/>
            <p:cNvSpPr/>
            <p:nvPr/>
          </p:nvSpPr>
          <p:spPr bwMode="auto">
            <a:xfrm>
              <a:off x="4430805" y="4939552"/>
              <a:ext cx="4556876" cy="1882588"/>
            </a:xfrm>
            <a:prstGeom prst="rect">
              <a:avLst/>
            </a:prstGeom>
            <a:noFill/>
            <a:ln w="1270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grpSp>
      <p:sp>
        <p:nvSpPr>
          <p:cNvPr id="11" name="Rectangle 10"/>
          <p:cNvSpPr>
            <a:spLocks noChangeArrowheads="1"/>
          </p:cNvSpPr>
          <p:nvPr/>
        </p:nvSpPr>
        <p:spPr bwMode="auto">
          <a:xfrm>
            <a:off x="279400" y="4885766"/>
            <a:ext cx="8743576" cy="1820396"/>
          </a:xfrm>
          <a:prstGeom prst="rect">
            <a:avLst/>
          </a:prstGeom>
          <a:noFill/>
          <a:ln w="25400" algn="ctr">
            <a:solidFill>
              <a:srgbClr val="FF0000"/>
            </a:solidFill>
            <a:round/>
            <a:headEnd/>
            <a:tailEnd/>
          </a:ln>
        </p:spPr>
        <p:txBody>
          <a:bodyPr/>
          <a:lstStyle/>
          <a:p>
            <a:endParaRPr lang="en-US">
              <a:solidFill>
                <a:srgbClr val="000000"/>
              </a:solidFill>
            </a:endParaRPr>
          </a:p>
        </p:txBody>
      </p:sp>
      <p:sp>
        <p:nvSpPr>
          <p:cNvPr id="39942" name="Text Box 6"/>
          <p:cNvSpPr txBox="1">
            <a:spLocks noChangeArrowheads="1"/>
          </p:cNvSpPr>
          <p:nvPr/>
        </p:nvSpPr>
        <p:spPr bwMode="auto">
          <a:xfrm>
            <a:off x="279400" y="1457513"/>
            <a:ext cx="7877175" cy="4832092"/>
          </a:xfrm>
          <a:prstGeom prst="rect">
            <a:avLst/>
          </a:prstGeom>
          <a:noFill/>
          <a:ln w="9525">
            <a:noFill/>
            <a:miter lim="800000"/>
            <a:headEnd/>
            <a:tailEnd/>
          </a:ln>
        </p:spPr>
        <p:txBody>
          <a:bodyPr>
            <a:spAutoFit/>
          </a:bodyPr>
          <a:lstStyle/>
          <a:p>
            <a:pPr marL="334963" indent="-334963">
              <a:buFontTx/>
              <a:buChar char="•"/>
              <a:tabLst>
                <a:tab pos="512763" algn="l"/>
              </a:tabLst>
            </a:pPr>
            <a:r>
              <a:rPr lang="en-US" sz="2800" dirty="0" smtClean="0">
                <a:solidFill>
                  <a:srgbClr val="FF9933"/>
                </a:solidFill>
                <a:latin typeface="Verdana" pitchFamily="34" charset="0"/>
              </a:rPr>
              <a:t>Local connections through the </a:t>
            </a:r>
          </a:p>
          <a:p>
            <a:pPr marL="334963" indent="-334963">
              <a:tabLst>
                <a:tab pos="512763" algn="l"/>
              </a:tabLst>
            </a:pPr>
            <a:r>
              <a:rPr lang="en-US" sz="2800" smtClean="0">
                <a:solidFill>
                  <a:srgbClr val="FF9933"/>
                </a:solidFill>
                <a:latin typeface="Verdana" pitchFamily="34" charset="0"/>
              </a:rPr>
              <a:t>	Coulomb </a:t>
            </a:r>
            <a:r>
              <a:rPr lang="en-US" sz="2800" dirty="0" smtClean="0">
                <a:solidFill>
                  <a:srgbClr val="FF9933"/>
                </a:solidFill>
                <a:latin typeface="Verdana" pitchFamily="34" charset="0"/>
              </a:rPr>
              <a:t>interaction</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535363" lvl="7" indent="-334963">
              <a:buFontTx/>
              <a:buChar char="•"/>
              <a:tabLst>
                <a:tab pos="512763" algn="l"/>
              </a:tabLst>
            </a:pPr>
            <a:r>
              <a:rPr lang="en-US" sz="2800" dirty="0" smtClean="0">
                <a:solidFill>
                  <a:srgbClr val="FF9933"/>
                </a:solidFill>
                <a:latin typeface="Verdana" pitchFamily="34" charset="0"/>
              </a:rPr>
              <a:t>Shuttling atoms through space</a:t>
            </a: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smtClean="0">
              <a:solidFill>
                <a:srgbClr val="FF9933"/>
              </a:solidFill>
              <a:latin typeface="Verdana" pitchFamily="34" charset="0"/>
            </a:endParaRPr>
          </a:p>
          <a:p>
            <a:pPr marL="334963" indent="-334963">
              <a:buFontTx/>
              <a:buChar char="•"/>
              <a:tabLst>
                <a:tab pos="512763" algn="l"/>
              </a:tabLst>
            </a:pPr>
            <a:endParaRPr lang="en-US" sz="2800" dirty="0">
              <a:solidFill>
                <a:srgbClr val="FF9933"/>
              </a:solidFill>
              <a:latin typeface="Verdana" pitchFamily="34" charset="0"/>
            </a:endParaRPr>
          </a:p>
          <a:p>
            <a:pPr marL="334963" indent="-334963">
              <a:buFontTx/>
              <a:buChar char="•"/>
              <a:tabLst>
                <a:tab pos="512763" algn="l"/>
              </a:tabLst>
            </a:pPr>
            <a:r>
              <a:rPr lang="en-US" sz="2800" dirty="0">
                <a:solidFill>
                  <a:srgbClr val="FF9933"/>
                </a:solidFill>
                <a:latin typeface="Verdana" pitchFamily="34" charset="0"/>
              </a:rPr>
              <a:t>Nonlocal </a:t>
            </a:r>
            <a:r>
              <a:rPr lang="en-US" sz="2800" dirty="0" smtClean="0">
                <a:solidFill>
                  <a:srgbClr val="FF9933"/>
                </a:solidFill>
                <a:latin typeface="Verdana" pitchFamily="34" charset="0"/>
              </a:rPr>
              <a:t>connections </a:t>
            </a:r>
          </a:p>
          <a:p>
            <a:pPr marL="334963" indent="-334963">
              <a:tabLst>
                <a:tab pos="512763" algn="l"/>
              </a:tabLst>
            </a:pPr>
            <a:r>
              <a:rPr lang="en-US" sz="2800" dirty="0" smtClean="0">
                <a:solidFill>
                  <a:srgbClr val="FF9933"/>
                </a:solidFill>
                <a:latin typeface="Verdana" pitchFamily="34" charset="0"/>
              </a:rPr>
              <a:t>	with photons</a:t>
            </a:r>
            <a:endParaRPr lang="en-US" sz="2800" dirty="0">
              <a:solidFill>
                <a:srgbClr val="FF9933"/>
              </a:solidFill>
              <a:latin typeface="Verdana" pitchFamily="34" charset="0"/>
            </a:endParaRPr>
          </a:p>
        </p:txBody>
      </p:sp>
    </p:spTree>
    <p:extLst>
      <p:ext uri="{BB962C8B-B14F-4D97-AF65-F5344CB8AC3E}">
        <p14:creationId xmlns:p14="http://schemas.microsoft.com/office/powerpoint/2010/main" val="20089954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5" name="Text Box 19"/>
          <p:cNvSpPr txBox="1">
            <a:spLocks noChangeArrowheads="1"/>
          </p:cNvSpPr>
          <p:nvPr/>
        </p:nvSpPr>
        <p:spPr bwMode="auto">
          <a:xfrm>
            <a:off x="2003269" y="5906838"/>
            <a:ext cx="923751"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p>
            <a:pPr defTabSz="457177" eaLnBrk="1" fontAlgn="auto" hangingPunct="1">
              <a:spcBef>
                <a:spcPct val="50000"/>
              </a:spcBef>
              <a:spcAft>
                <a:spcPts val="0"/>
              </a:spcAft>
            </a:pPr>
            <a:r>
              <a:rPr lang="en-US" sz="1800" smtClean="0">
                <a:solidFill>
                  <a:prstClr val="black"/>
                </a:solidFill>
                <a:latin typeface="Symbol" pitchFamily="18" charset="2"/>
              </a:rPr>
              <a:t>m</a:t>
            </a:r>
            <a:r>
              <a:rPr lang="en-US" sz="1800" smtClean="0">
                <a:solidFill>
                  <a:prstClr val="black"/>
                </a:solidFill>
                <a:latin typeface="Calibri"/>
              </a:rPr>
              <a:t>waves</a:t>
            </a:r>
            <a:endParaRPr lang="en-US" sz="1800">
              <a:solidFill>
                <a:prstClr val="black"/>
              </a:solidFill>
              <a:latin typeface="Calibri"/>
            </a:endParaRPr>
          </a:p>
        </p:txBody>
      </p:sp>
      <p:sp>
        <p:nvSpPr>
          <p:cNvPr id="4137" name="Text Box 41"/>
          <p:cNvSpPr txBox="1">
            <a:spLocks noChangeArrowheads="1"/>
          </p:cNvSpPr>
          <p:nvPr/>
        </p:nvSpPr>
        <p:spPr bwMode="auto">
          <a:xfrm>
            <a:off x="417259" y="1143000"/>
            <a:ext cx="4775454" cy="10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p>
            <a:pPr marL="285736" indent="-285736" defTabSz="457177" eaLnBrk="1" fontAlgn="auto" hangingPunct="1">
              <a:spcBef>
                <a:spcPts val="0"/>
              </a:spcBef>
              <a:spcAft>
                <a:spcPts val="0"/>
              </a:spcAft>
              <a:buFont typeface="Arial" pitchFamily="34" charset="0"/>
              <a:buChar char="•"/>
            </a:pPr>
            <a:r>
              <a:rPr lang="en-US" sz="1600">
                <a:solidFill>
                  <a:prstClr val="black"/>
                </a:solidFill>
                <a:latin typeface="Calibri"/>
              </a:rPr>
              <a:t>optical pump to S</a:t>
            </a:r>
            <a:r>
              <a:rPr lang="en-US" sz="1600" baseline="-25000">
                <a:solidFill>
                  <a:prstClr val="black"/>
                </a:solidFill>
                <a:latin typeface="Calibri"/>
              </a:rPr>
              <a:t>1/2</a:t>
            </a:r>
            <a:r>
              <a:rPr lang="en-US" sz="1600">
                <a:solidFill>
                  <a:prstClr val="black"/>
                </a:solidFill>
                <a:latin typeface="Calibri"/>
              </a:rPr>
              <a:t> (0,0) </a:t>
            </a:r>
            <a:r>
              <a:rPr lang="en-US" sz="1600">
                <a:solidFill>
                  <a:prstClr val="black"/>
                </a:solidFill>
                <a:latin typeface="Calibri"/>
                <a:sym typeface="Symbol" pitchFamily="18" charset="2"/>
              </a:rPr>
              <a:t>(</a:t>
            </a:r>
            <a:r>
              <a:rPr lang="en-US" sz="1600">
                <a:solidFill>
                  <a:prstClr val="black"/>
                </a:solidFill>
                <a:latin typeface="Symbol" pitchFamily="18" charset="2"/>
                <a:sym typeface="Symbol" pitchFamily="18" charset="2"/>
              </a:rPr>
              <a:t>m</a:t>
            </a:r>
            <a:r>
              <a:rPr lang="en-US" sz="1600">
                <a:solidFill>
                  <a:prstClr val="black"/>
                </a:solidFill>
                <a:latin typeface="Calibri"/>
                <a:sym typeface="Symbol" pitchFamily="18" charset="2"/>
              </a:rPr>
              <a:t>sec)</a:t>
            </a:r>
          </a:p>
          <a:p>
            <a:pPr marL="285736" indent="-285736" defTabSz="457177" eaLnBrk="1" fontAlgn="auto" hangingPunct="1">
              <a:spcBef>
                <a:spcPts val="0"/>
              </a:spcBef>
              <a:spcAft>
                <a:spcPts val="0"/>
              </a:spcAft>
              <a:buFont typeface="Arial" pitchFamily="34" charset="0"/>
              <a:buChar char="•"/>
            </a:pPr>
            <a:r>
              <a:rPr lang="en-US" sz="1600">
                <a:solidFill>
                  <a:prstClr val="black"/>
                </a:solidFill>
                <a:latin typeface="Calibri"/>
                <a:sym typeface="Symbol" pitchFamily="18" charset="2"/>
              </a:rPr>
              <a:t>promote to P</a:t>
            </a:r>
            <a:r>
              <a:rPr lang="en-US" sz="1600" baseline="-25000">
                <a:solidFill>
                  <a:prstClr val="black"/>
                </a:solidFill>
                <a:latin typeface="Calibri"/>
                <a:sym typeface="Symbol" pitchFamily="18" charset="2"/>
              </a:rPr>
              <a:t>1/2</a:t>
            </a:r>
            <a:r>
              <a:rPr lang="en-US" sz="1600">
                <a:solidFill>
                  <a:prstClr val="black"/>
                </a:solidFill>
                <a:latin typeface="Calibri"/>
                <a:sym typeface="Symbol" pitchFamily="18" charset="2"/>
              </a:rPr>
              <a:t> (1,0) (psec)</a:t>
            </a:r>
            <a:endParaRPr lang="en-US" sz="1600">
              <a:solidFill>
                <a:prstClr val="black"/>
              </a:solidFill>
              <a:latin typeface="Calibri"/>
            </a:endParaRPr>
          </a:p>
          <a:p>
            <a:pPr marL="285736" indent="-285736" defTabSz="457177" eaLnBrk="1" fontAlgn="auto" hangingPunct="1">
              <a:spcBef>
                <a:spcPts val="0"/>
              </a:spcBef>
              <a:spcAft>
                <a:spcPts val="0"/>
              </a:spcAft>
              <a:buFont typeface="Arial" pitchFamily="34" charset="0"/>
              <a:buChar char="•"/>
            </a:pPr>
            <a:r>
              <a:rPr lang="en-US" sz="1600">
                <a:solidFill>
                  <a:prstClr val="black"/>
                </a:solidFill>
                <a:latin typeface="Calibri"/>
              </a:rPr>
              <a:t>wait for click(s)</a:t>
            </a:r>
          </a:p>
          <a:p>
            <a:pPr marL="285736" indent="-285736" defTabSz="457177" eaLnBrk="1" fontAlgn="auto" hangingPunct="1">
              <a:spcBef>
                <a:spcPts val="0"/>
              </a:spcBef>
              <a:spcAft>
                <a:spcPts val="0"/>
              </a:spcAft>
              <a:buFont typeface="Arial" pitchFamily="34" charset="0"/>
              <a:buChar char="•"/>
            </a:pPr>
            <a:r>
              <a:rPr lang="en-US" sz="1600">
                <a:solidFill>
                  <a:prstClr val="black"/>
                </a:solidFill>
                <a:latin typeface="Symbol" pitchFamily="18" charset="2"/>
              </a:rPr>
              <a:t>m</a:t>
            </a:r>
            <a:r>
              <a:rPr lang="en-US" sz="1600">
                <a:solidFill>
                  <a:prstClr val="black"/>
                </a:solidFill>
                <a:latin typeface="Calibri"/>
              </a:rPr>
              <a:t>waves (1,-1)</a:t>
            </a:r>
            <a:r>
              <a:rPr lang="en-US" sz="1600">
                <a:solidFill>
                  <a:prstClr val="black"/>
                </a:solidFill>
                <a:latin typeface="Times New Roman"/>
                <a:cs typeface="Times New Roman"/>
              </a:rPr>
              <a:t>→</a:t>
            </a:r>
            <a:r>
              <a:rPr lang="en-US" sz="1600">
                <a:solidFill>
                  <a:prstClr val="black"/>
                </a:solidFill>
                <a:latin typeface="Calibri"/>
              </a:rPr>
              <a:t>(0,0); (0,0)</a:t>
            </a:r>
            <a:r>
              <a:rPr lang="en-US" sz="1600">
                <a:solidFill>
                  <a:prstClr val="black"/>
                </a:solidFill>
                <a:latin typeface="Times New Roman"/>
                <a:cs typeface="Times New Roman"/>
              </a:rPr>
              <a:t> →</a:t>
            </a:r>
            <a:r>
              <a:rPr lang="en-US" sz="1600">
                <a:solidFill>
                  <a:prstClr val="black"/>
                </a:solidFill>
                <a:latin typeface="Calibri"/>
              </a:rPr>
              <a:t>(1,0); (1,1)</a:t>
            </a:r>
            <a:r>
              <a:rPr lang="en-US" sz="1600">
                <a:solidFill>
                  <a:prstClr val="black"/>
                </a:solidFill>
                <a:latin typeface="Times New Roman"/>
                <a:cs typeface="Times New Roman"/>
              </a:rPr>
              <a:t> →</a:t>
            </a:r>
            <a:r>
              <a:rPr lang="en-US" sz="1600">
                <a:solidFill>
                  <a:prstClr val="black"/>
                </a:solidFill>
                <a:latin typeface="Calibri"/>
              </a:rPr>
              <a:t>(0,0) </a:t>
            </a:r>
          </a:p>
        </p:txBody>
      </p:sp>
      <p:sp>
        <p:nvSpPr>
          <p:cNvPr id="36" name="Line 3"/>
          <p:cNvSpPr>
            <a:spLocks noChangeShapeType="1"/>
          </p:cNvSpPr>
          <p:nvPr/>
        </p:nvSpPr>
        <p:spPr bwMode="auto">
          <a:xfrm>
            <a:off x="1927201" y="53613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37" name="Line 4"/>
          <p:cNvSpPr>
            <a:spLocks noChangeShapeType="1"/>
          </p:cNvSpPr>
          <p:nvPr/>
        </p:nvSpPr>
        <p:spPr bwMode="auto">
          <a:xfrm>
            <a:off x="2917801" y="52851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38" name="Line 5"/>
          <p:cNvSpPr>
            <a:spLocks noChangeShapeType="1"/>
          </p:cNvSpPr>
          <p:nvPr/>
        </p:nvSpPr>
        <p:spPr bwMode="auto">
          <a:xfrm>
            <a:off x="3908402" y="52089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39" name="Line 6"/>
          <p:cNvSpPr>
            <a:spLocks noChangeShapeType="1"/>
          </p:cNvSpPr>
          <p:nvPr/>
        </p:nvSpPr>
        <p:spPr bwMode="auto">
          <a:xfrm>
            <a:off x="2917801" y="58947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40" name="Line 8"/>
          <p:cNvSpPr>
            <a:spLocks noChangeShapeType="1"/>
          </p:cNvSpPr>
          <p:nvPr/>
        </p:nvSpPr>
        <p:spPr bwMode="auto">
          <a:xfrm>
            <a:off x="2917801" y="26943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41" name="Line 9"/>
          <p:cNvSpPr>
            <a:spLocks noChangeShapeType="1"/>
          </p:cNvSpPr>
          <p:nvPr/>
        </p:nvSpPr>
        <p:spPr bwMode="auto">
          <a:xfrm>
            <a:off x="3908402" y="26943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42" name="Line 10"/>
          <p:cNvSpPr>
            <a:spLocks noChangeShapeType="1"/>
          </p:cNvSpPr>
          <p:nvPr/>
        </p:nvSpPr>
        <p:spPr bwMode="auto">
          <a:xfrm>
            <a:off x="1927201" y="2694333"/>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43" name="Text Box 13"/>
          <p:cNvSpPr txBox="1">
            <a:spLocks noChangeArrowheads="1"/>
          </p:cNvSpPr>
          <p:nvPr/>
        </p:nvSpPr>
        <p:spPr bwMode="auto">
          <a:xfrm>
            <a:off x="1165202" y="5361333"/>
            <a:ext cx="838200" cy="457200"/>
          </a:xfrm>
          <a:prstGeom prst="rect">
            <a:avLst/>
          </a:prstGeom>
          <a:noFill/>
          <a:ln w="9525">
            <a:noFill/>
            <a:miter lim="800000"/>
            <a:headEnd/>
            <a:tailEnd/>
          </a:ln>
          <a:effectLst/>
        </p:spPr>
        <p:txBody>
          <a:bodyPr lIns="91435" tIns="45718" rIns="91435" bIns="45718">
            <a:spAutoFit/>
          </a:bodyPr>
          <a:lstStyle/>
          <a:p>
            <a:pPr defTabSz="457177" eaLnBrk="1" fontAlgn="auto" hangingPunct="1">
              <a:spcBef>
                <a:spcPct val="50000"/>
              </a:spcBef>
              <a:spcAft>
                <a:spcPts val="0"/>
              </a:spcAft>
            </a:pPr>
            <a:r>
              <a:rPr lang="en-US" sz="2400" baseline="30000">
                <a:solidFill>
                  <a:srgbClr val="000000"/>
                </a:solidFill>
                <a:latin typeface="Arial" charset="0"/>
              </a:rPr>
              <a:t>2</a:t>
            </a:r>
            <a:r>
              <a:rPr lang="en-US" sz="2400">
                <a:solidFill>
                  <a:srgbClr val="000000"/>
                </a:solidFill>
                <a:latin typeface="Arial" charset="0"/>
              </a:rPr>
              <a:t>S</a:t>
            </a:r>
            <a:r>
              <a:rPr lang="en-US" sz="2400" baseline="-25000">
                <a:solidFill>
                  <a:srgbClr val="000000"/>
                </a:solidFill>
                <a:latin typeface="Arial" charset="0"/>
              </a:rPr>
              <a:t>1/2</a:t>
            </a:r>
          </a:p>
        </p:txBody>
      </p:sp>
      <p:sp>
        <p:nvSpPr>
          <p:cNvPr id="44" name="Text Box 14"/>
          <p:cNvSpPr txBox="1">
            <a:spLocks noChangeArrowheads="1"/>
          </p:cNvSpPr>
          <p:nvPr/>
        </p:nvSpPr>
        <p:spPr bwMode="auto">
          <a:xfrm>
            <a:off x="1165202" y="2618133"/>
            <a:ext cx="838200" cy="457200"/>
          </a:xfrm>
          <a:prstGeom prst="rect">
            <a:avLst/>
          </a:prstGeom>
          <a:noFill/>
          <a:ln w="9525">
            <a:noFill/>
            <a:miter lim="800000"/>
            <a:headEnd/>
            <a:tailEnd/>
          </a:ln>
          <a:effectLst/>
        </p:spPr>
        <p:txBody>
          <a:bodyPr lIns="91435" tIns="45718" rIns="91435" bIns="45718">
            <a:spAutoFit/>
          </a:bodyPr>
          <a:lstStyle/>
          <a:p>
            <a:pPr defTabSz="457177" eaLnBrk="1" fontAlgn="auto" hangingPunct="1">
              <a:spcBef>
                <a:spcPct val="50000"/>
              </a:spcBef>
              <a:spcAft>
                <a:spcPts val="0"/>
              </a:spcAft>
            </a:pPr>
            <a:r>
              <a:rPr lang="en-US" sz="2400" baseline="30000">
                <a:solidFill>
                  <a:srgbClr val="000000"/>
                </a:solidFill>
                <a:latin typeface="Arial" charset="0"/>
              </a:rPr>
              <a:t>2</a:t>
            </a:r>
            <a:r>
              <a:rPr lang="en-US" sz="2400">
                <a:solidFill>
                  <a:srgbClr val="000000"/>
                </a:solidFill>
                <a:latin typeface="Arial" charset="0"/>
              </a:rPr>
              <a:t>P</a:t>
            </a:r>
            <a:r>
              <a:rPr lang="en-US" sz="2400" baseline="-25000">
                <a:solidFill>
                  <a:srgbClr val="000000"/>
                </a:solidFill>
                <a:latin typeface="Arial" charset="0"/>
              </a:rPr>
              <a:t>1/2</a:t>
            </a:r>
          </a:p>
        </p:txBody>
      </p:sp>
      <p:sp>
        <p:nvSpPr>
          <p:cNvPr id="47" name="Oval 17"/>
          <p:cNvSpPr>
            <a:spLocks noChangeArrowheads="1"/>
          </p:cNvSpPr>
          <p:nvPr/>
        </p:nvSpPr>
        <p:spPr bwMode="auto">
          <a:xfrm>
            <a:off x="2232001" y="5208933"/>
            <a:ext cx="228600" cy="228600"/>
          </a:xfrm>
          <a:prstGeom prst="ellipse">
            <a:avLst/>
          </a:prstGeom>
          <a:solidFill>
            <a:srgbClr val="FF0000"/>
          </a:solidFill>
          <a:ln w="9525">
            <a:noFill/>
            <a:round/>
            <a:headEnd/>
            <a:tailEnd/>
          </a:ln>
          <a:effectLst/>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11" name="Group 10"/>
          <p:cNvGrpSpPr/>
          <p:nvPr/>
        </p:nvGrpSpPr>
        <p:grpSpPr>
          <a:xfrm>
            <a:off x="1808151" y="2658002"/>
            <a:ext cx="3035986" cy="2631713"/>
            <a:chOff x="1131393" y="2658001"/>
            <a:chExt cx="3035986" cy="2631713"/>
          </a:xfrm>
        </p:grpSpPr>
        <p:sp>
          <p:nvSpPr>
            <p:cNvPr id="4110" name="Text Box 14"/>
            <p:cNvSpPr txBox="1">
              <a:spLocks noChangeArrowheads="1"/>
            </p:cNvSpPr>
            <p:nvPr/>
          </p:nvSpPr>
          <p:spPr bwMode="auto">
            <a:xfrm>
              <a:off x="1131393" y="4080900"/>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177" eaLnBrk="1" fontAlgn="auto" hangingPunct="1">
                <a:spcBef>
                  <a:spcPct val="50000"/>
                </a:spcBef>
                <a:spcAft>
                  <a:spcPts val="0"/>
                </a:spcAft>
              </a:pPr>
              <a:r>
                <a:rPr lang="en-US" sz="2400" b="1">
                  <a:solidFill>
                    <a:srgbClr val="FF0000"/>
                  </a:solidFill>
                  <a:latin typeface="Symbol" pitchFamily="18" charset="2"/>
                </a:rPr>
                <a:t>s</a:t>
              </a:r>
              <a:r>
                <a:rPr lang="en-US" sz="2400" b="1" baseline="-25000">
                  <a:solidFill>
                    <a:srgbClr val="FF0000"/>
                  </a:solidFill>
                  <a:latin typeface="Symbol" pitchFamily="18" charset="2"/>
                </a:rPr>
                <a:t>+</a:t>
              </a:r>
            </a:p>
          </p:txBody>
        </p:sp>
        <p:sp>
          <p:nvSpPr>
            <p:cNvPr id="4111" name="Text Box 15"/>
            <p:cNvSpPr txBox="1">
              <a:spLocks noChangeArrowheads="1"/>
            </p:cNvSpPr>
            <p:nvPr/>
          </p:nvSpPr>
          <p:spPr bwMode="auto">
            <a:xfrm>
              <a:off x="3405379" y="3976002"/>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177" eaLnBrk="1" fontAlgn="auto" hangingPunct="1">
                <a:spcBef>
                  <a:spcPct val="50000"/>
                </a:spcBef>
                <a:spcAft>
                  <a:spcPts val="0"/>
                </a:spcAft>
              </a:pPr>
              <a:r>
                <a:rPr lang="en-US" sz="2400" b="1">
                  <a:solidFill>
                    <a:srgbClr val="FF0000"/>
                  </a:solidFill>
                  <a:latin typeface="Symbol" pitchFamily="18" charset="2"/>
                </a:rPr>
                <a:t>s</a:t>
              </a:r>
              <a:r>
                <a:rPr lang="en-US" sz="2400" b="1" baseline="-25000">
                  <a:solidFill>
                    <a:srgbClr val="FF0000"/>
                  </a:solidFill>
                  <a:latin typeface="Symbol" pitchFamily="18" charset="2"/>
                </a:rPr>
                <a:t>-</a:t>
              </a:r>
            </a:p>
          </p:txBody>
        </p:sp>
        <p:grpSp>
          <p:nvGrpSpPr>
            <p:cNvPr id="7" name="Group 6"/>
            <p:cNvGrpSpPr/>
            <p:nvPr/>
          </p:nvGrpSpPr>
          <p:grpSpPr>
            <a:xfrm>
              <a:off x="1787029" y="2658001"/>
              <a:ext cx="1863714" cy="2631713"/>
              <a:chOff x="1787029" y="2658001"/>
              <a:chExt cx="1863714" cy="2631713"/>
            </a:xfrm>
          </p:grpSpPr>
          <p:sp>
            <p:nvSpPr>
              <p:cNvPr id="51" name="Freeform 22"/>
              <p:cNvSpPr>
                <a:spLocks/>
              </p:cNvSpPr>
              <p:nvPr/>
            </p:nvSpPr>
            <p:spPr bwMode="auto">
              <a:xfrm>
                <a:off x="2699380" y="2694333"/>
                <a:ext cx="951363" cy="2365515"/>
              </a:xfrm>
              <a:custGeom>
                <a:avLst/>
                <a:gdLst/>
                <a:ahLst/>
                <a:cxnLst>
                  <a:cxn ang="0">
                    <a:pos x="0" y="0"/>
                  </a:cxn>
                  <a:cxn ang="0">
                    <a:pos x="96" y="96"/>
                  </a:cxn>
                  <a:cxn ang="0">
                    <a:pos x="96" y="240"/>
                  </a:cxn>
                  <a:cxn ang="0">
                    <a:pos x="240" y="336"/>
                  </a:cxn>
                  <a:cxn ang="0">
                    <a:pos x="240" y="528"/>
                  </a:cxn>
                  <a:cxn ang="0">
                    <a:pos x="384" y="672"/>
                  </a:cxn>
                  <a:cxn ang="0">
                    <a:pos x="384" y="864"/>
                  </a:cxn>
                  <a:cxn ang="0">
                    <a:pos x="528" y="1008"/>
                  </a:cxn>
                  <a:cxn ang="0">
                    <a:pos x="528" y="1200"/>
                  </a:cxn>
                  <a:cxn ang="0">
                    <a:pos x="672" y="1248"/>
                  </a:cxn>
                  <a:cxn ang="0">
                    <a:pos x="672" y="1344"/>
                  </a:cxn>
                </a:cxnLst>
                <a:rect l="0" t="0" r="r" b="b"/>
                <a:pathLst>
                  <a:path w="696" h="1344">
                    <a:moveTo>
                      <a:pt x="0" y="0"/>
                    </a:moveTo>
                    <a:cubicBezTo>
                      <a:pt x="40" y="28"/>
                      <a:pt x="80" y="56"/>
                      <a:pt x="96" y="96"/>
                    </a:cubicBezTo>
                    <a:cubicBezTo>
                      <a:pt x="112" y="136"/>
                      <a:pt x="72" y="200"/>
                      <a:pt x="96" y="240"/>
                    </a:cubicBezTo>
                    <a:cubicBezTo>
                      <a:pt x="120" y="280"/>
                      <a:pt x="216" y="288"/>
                      <a:pt x="240" y="336"/>
                    </a:cubicBezTo>
                    <a:cubicBezTo>
                      <a:pt x="264" y="384"/>
                      <a:pt x="216" y="472"/>
                      <a:pt x="240" y="528"/>
                    </a:cubicBezTo>
                    <a:cubicBezTo>
                      <a:pt x="264" y="584"/>
                      <a:pt x="360" y="616"/>
                      <a:pt x="384" y="672"/>
                    </a:cubicBezTo>
                    <a:cubicBezTo>
                      <a:pt x="408" y="728"/>
                      <a:pt x="360" y="808"/>
                      <a:pt x="384" y="864"/>
                    </a:cubicBezTo>
                    <a:cubicBezTo>
                      <a:pt x="408" y="920"/>
                      <a:pt x="504" y="952"/>
                      <a:pt x="528" y="1008"/>
                    </a:cubicBezTo>
                    <a:cubicBezTo>
                      <a:pt x="552" y="1064"/>
                      <a:pt x="504" y="1160"/>
                      <a:pt x="528" y="1200"/>
                    </a:cubicBezTo>
                    <a:cubicBezTo>
                      <a:pt x="552" y="1240"/>
                      <a:pt x="648" y="1224"/>
                      <a:pt x="672" y="1248"/>
                    </a:cubicBezTo>
                    <a:cubicBezTo>
                      <a:pt x="696" y="1272"/>
                      <a:pt x="672" y="1328"/>
                      <a:pt x="672" y="1344"/>
                    </a:cubicBezTo>
                  </a:path>
                </a:pathLst>
              </a:custGeom>
              <a:noFill/>
              <a:ln w="38100" cmpd="sng">
                <a:solidFill>
                  <a:srgbClr val="FF0000"/>
                </a:solidFill>
                <a:round/>
                <a:headEnd/>
                <a:tailEnd type="triangle" w="med" len="med"/>
              </a:ln>
              <a:effectLst/>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52" name="Freeform 23"/>
              <p:cNvSpPr>
                <a:spLocks/>
              </p:cNvSpPr>
              <p:nvPr/>
            </p:nvSpPr>
            <p:spPr bwMode="auto">
              <a:xfrm rot="311023">
                <a:off x="1787029" y="2658001"/>
                <a:ext cx="685112" cy="2631713"/>
              </a:xfrm>
              <a:custGeom>
                <a:avLst/>
                <a:gdLst/>
                <a:ahLst/>
                <a:cxnLst>
                  <a:cxn ang="0">
                    <a:pos x="608" y="0"/>
                  </a:cxn>
                  <a:cxn ang="0">
                    <a:pos x="464" y="96"/>
                  </a:cxn>
                  <a:cxn ang="0">
                    <a:pos x="512" y="288"/>
                  </a:cxn>
                  <a:cxn ang="0">
                    <a:pos x="368" y="384"/>
                  </a:cxn>
                  <a:cxn ang="0">
                    <a:pos x="416" y="576"/>
                  </a:cxn>
                  <a:cxn ang="0">
                    <a:pos x="224" y="672"/>
                  </a:cxn>
                  <a:cxn ang="0">
                    <a:pos x="320" y="864"/>
                  </a:cxn>
                  <a:cxn ang="0">
                    <a:pos x="128" y="960"/>
                  </a:cxn>
                  <a:cxn ang="0">
                    <a:pos x="224" y="1152"/>
                  </a:cxn>
                  <a:cxn ang="0">
                    <a:pos x="32" y="1200"/>
                  </a:cxn>
                  <a:cxn ang="0">
                    <a:pos x="32" y="1440"/>
                  </a:cxn>
                </a:cxnLst>
                <a:rect l="0" t="0" r="r" b="b"/>
                <a:pathLst>
                  <a:path w="608" h="1440">
                    <a:moveTo>
                      <a:pt x="608" y="0"/>
                    </a:moveTo>
                    <a:cubicBezTo>
                      <a:pt x="544" y="24"/>
                      <a:pt x="480" y="48"/>
                      <a:pt x="464" y="96"/>
                    </a:cubicBezTo>
                    <a:cubicBezTo>
                      <a:pt x="448" y="144"/>
                      <a:pt x="528" y="240"/>
                      <a:pt x="512" y="288"/>
                    </a:cubicBezTo>
                    <a:cubicBezTo>
                      <a:pt x="496" y="336"/>
                      <a:pt x="384" y="336"/>
                      <a:pt x="368" y="384"/>
                    </a:cubicBezTo>
                    <a:cubicBezTo>
                      <a:pt x="352" y="432"/>
                      <a:pt x="440" y="528"/>
                      <a:pt x="416" y="576"/>
                    </a:cubicBezTo>
                    <a:cubicBezTo>
                      <a:pt x="392" y="624"/>
                      <a:pt x="240" y="624"/>
                      <a:pt x="224" y="672"/>
                    </a:cubicBezTo>
                    <a:cubicBezTo>
                      <a:pt x="208" y="720"/>
                      <a:pt x="336" y="816"/>
                      <a:pt x="320" y="864"/>
                    </a:cubicBezTo>
                    <a:cubicBezTo>
                      <a:pt x="304" y="912"/>
                      <a:pt x="144" y="912"/>
                      <a:pt x="128" y="960"/>
                    </a:cubicBezTo>
                    <a:cubicBezTo>
                      <a:pt x="112" y="1008"/>
                      <a:pt x="240" y="1112"/>
                      <a:pt x="224" y="1152"/>
                    </a:cubicBezTo>
                    <a:cubicBezTo>
                      <a:pt x="208" y="1192"/>
                      <a:pt x="64" y="1152"/>
                      <a:pt x="32" y="1200"/>
                    </a:cubicBezTo>
                    <a:cubicBezTo>
                      <a:pt x="0" y="1248"/>
                      <a:pt x="16" y="1344"/>
                      <a:pt x="32" y="1440"/>
                    </a:cubicBezTo>
                  </a:path>
                </a:pathLst>
              </a:custGeom>
              <a:noFill/>
              <a:ln w="38100" cmpd="sng">
                <a:solidFill>
                  <a:srgbClr val="FF0000"/>
                </a:solidFill>
                <a:round/>
                <a:headEnd/>
                <a:tailEnd type="triangle" w="med" len="med"/>
              </a:ln>
              <a:effectLst/>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sp>
        <p:nvSpPr>
          <p:cNvPr id="55" name="Text Box 60"/>
          <p:cNvSpPr txBox="1">
            <a:spLocks noChangeArrowheads="1"/>
          </p:cNvSpPr>
          <p:nvPr/>
        </p:nvSpPr>
        <p:spPr bwMode="auto">
          <a:xfrm>
            <a:off x="3422739" y="5858222"/>
            <a:ext cx="450124" cy="373659"/>
          </a:xfrm>
          <a:prstGeom prst="rect">
            <a:avLst/>
          </a:prstGeom>
          <a:noFill/>
          <a:ln w="9525">
            <a:noFill/>
            <a:miter lim="800000"/>
            <a:headEnd/>
            <a:tailEnd/>
          </a:ln>
          <a:effectLst/>
        </p:spPr>
        <p:txBody>
          <a:bodyPr wrap="none" lIns="91435" tIns="45718" rIns="91435" bIns="45718">
            <a:spAutoFit/>
          </a:bodyPr>
          <a:lstStyle/>
          <a:p>
            <a:pPr defTabSz="457177" eaLnBrk="1" fontAlgn="auto" hangingPunct="1">
              <a:spcBef>
                <a:spcPts val="0"/>
              </a:spcBef>
              <a:spcAft>
                <a:spcPts val="0"/>
              </a:spcAft>
            </a:pPr>
            <a:r>
              <a:rPr lang="en-US" sz="1800" dirty="0">
                <a:solidFill>
                  <a:srgbClr val="000000"/>
                </a:solidFill>
                <a:latin typeface="Times New Roman" pitchFamily="18" charset="0"/>
                <a:sym typeface="Symbol" pitchFamily="18" charset="2"/>
              </a:rPr>
              <a:t>|</a:t>
            </a:r>
          </a:p>
        </p:txBody>
      </p:sp>
      <p:sp>
        <p:nvSpPr>
          <p:cNvPr id="56" name="Rectangle 61"/>
          <p:cNvSpPr>
            <a:spLocks noChangeArrowheads="1"/>
          </p:cNvSpPr>
          <p:nvPr/>
        </p:nvSpPr>
        <p:spPr bwMode="auto">
          <a:xfrm>
            <a:off x="3405277" y="5253384"/>
            <a:ext cx="450124" cy="373659"/>
          </a:xfrm>
          <a:prstGeom prst="rect">
            <a:avLst/>
          </a:prstGeom>
          <a:noFill/>
          <a:ln w="9525">
            <a:noFill/>
            <a:miter lim="800000"/>
            <a:headEnd/>
            <a:tailEnd/>
          </a:ln>
          <a:effectLst/>
        </p:spPr>
        <p:txBody>
          <a:bodyPr wrap="none" lIns="91435" tIns="45718" rIns="91435" bIns="45718">
            <a:spAutoFit/>
          </a:bodyPr>
          <a:lstStyle/>
          <a:p>
            <a:pPr defTabSz="457177" eaLnBrk="1" fontAlgn="auto" hangingPunct="1">
              <a:spcBef>
                <a:spcPts val="0"/>
              </a:spcBef>
              <a:spcAft>
                <a:spcPts val="0"/>
              </a:spcAft>
            </a:pPr>
            <a:r>
              <a:rPr lang="en-US" sz="1800" dirty="0">
                <a:solidFill>
                  <a:srgbClr val="000000"/>
                </a:solidFill>
                <a:latin typeface="Times New Roman" pitchFamily="18" charset="0"/>
                <a:sym typeface="Symbol" pitchFamily="18" charset="2"/>
              </a:rPr>
              <a:t>|</a:t>
            </a:r>
            <a:r>
              <a:rPr lang="en-US" sz="1800" dirty="0">
                <a:solidFill>
                  <a:srgbClr val="000000"/>
                </a:solidFill>
                <a:latin typeface="Verdana" pitchFamily="34" charset="0"/>
                <a:sym typeface="Symbol" pitchFamily="18" charset="2"/>
              </a:rPr>
              <a:t></a:t>
            </a:r>
          </a:p>
        </p:txBody>
      </p:sp>
      <p:sp>
        <p:nvSpPr>
          <p:cNvPr id="58" name="Line 75"/>
          <p:cNvSpPr>
            <a:spLocks noChangeShapeType="1"/>
          </p:cNvSpPr>
          <p:nvPr/>
        </p:nvSpPr>
        <p:spPr bwMode="auto">
          <a:xfrm>
            <a:off x="2917801" y="3070851"/>
            <a:ext cx="838200" cy="0"/>
          </a:xfrm>
          <a:prstGeom prst="line">
            <a:avLst/>
          </a:prstGeom>
          <a:noFill/>
          <a:ln w="28575">
            <a:solidFill>
              <a:schemeClr val="tx1"/>
            </a:solidFill>
            <a:round/>
            <a:headEnd/>
            <a:tailEnd/>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4112" name="Oval 16"/>
          <p:cNvSpPr>
            <a:spLocks noChangeArrowheads="1"/>
          </p:cNvSpPr>
          <p:nvPr/>
        </p:nvSpPr>
        <p:spPr bwMode="auto">
          <a:xfrm>
            <a:off x="3194138" y="5772788"/>
            <a:ext cx="228600" cy="2286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457177" eaLnBrk="1" fontAlgn="auto" hangingPunct="1">
              <a:spcBef>
                <a:spcPts val="0"/>
              </a:spcBef>
              <a:spcAft>
                <a:spcPts val="0"/>
              </a:spcAft>
            </a:pPr>
            <a:endParaRPr lang="en-US" sz="1800">
              <a:solidFill>
                <a:prstClr val="black"/>
              </a:solidFill>
              <a:latin typeface="Calibri"/>
            </a:endParaRPr>
          </a:p>
        </p:txBody>
      </p:sp>
      <p:grpSp>
        <p:nvGrpSpPr>
          <p:cNvPr id="8" name="Group 7"/>
          <p:cNvGrpSpPr/>
          <p:nvPr/>
        </p:nvGrpSpPr>
        <p:grpSpPr>
          <a:xfrm>
            <a:off x="2388972" y="5391810"/>
            <a:ext cx="815708" cy="524654"/>
            <a:chOff x="1712214" y="5391813"/>
            <a:chExt cx="815708" cy="524654"/>
          </a:xfrm>
        </p:grpSpPr>
        <p:sp>
          <p:nvSpPr>
            <p:cNvPr id="4114" name="Line 18"/>
            <p:cNvSpPr>
              <a:spLocks noChangeShapeType="1"/>
            </p:cNvSpPr>
            <p:nvPr/>
          </p:nvSpPr>
          <p:spPr bwMode="auto">
            <a:xfrm>
              <a:off x="1712214" y="5391813"/>
              <a:ext cx="815708" cy="502920"/>
            </a:xfrm>
            <a:prstGeom prst="line">
              <a:avLst/>
            </a:prstGeom>
            <a:noFill/>
            <a:ln w="69850">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77" eaLnBrk="1" fontAlgn="auto" hangingPunct="1">
                <a:spcBef>
                  <a:spcPts val="0"/>
                </a:spcBef>
                <a:spcAft>
                  <a:spcPts val="0"/>
                </a:spcAft>
              </a:pPr>
              <a:endParaRPr lang="en-US" sz="1800">
                <a:solidFill>
                  <a:prstClr val="black"/>
                </a:solidFill>
                <a:latin typeface="Calibri"/>
              </a:endParaRPr>
            </a:p>
          </p:txBody>
        </p:sp>
        <p:sp>
          <p:nvSpPr>
            <p:cNvPr id="4" name="TextBox 3"/>
            <p:cNvSpPr txBox="1"/>
            <p:nvPr/>
          </p:nvSpPr>
          <p:spPr>
            <a:xfrm>
              <a:off x="1831914" y="5547135"/>
              <a:ext cx="301660"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1</a:t>
              </a:r>
              <a:endParaRPr lang="en-US" sz="1800">
                <a:solidFill>
                  <a:prstClr val="black"/>
                </a:solidFill>
                <a:latin typeface="Calibri"/>
              </a:endParaRPr>
            </a:p>
          </p:txBody>
        </p:sp>
      </p:grpSp>
      <p:grpSp>
        <p:nvGrpSpPr>
          <p:cNvPr id="10" name="Group 9"/>
          <p:cNvGrpSpPr/>
          <p:nvPr/>
        </p:nvGrpSpPr>
        <p:grpSpPr>
          <a:xfrm>
            <a:off x="3641019" y="5208934"/>
            <a:ext cx="686482" cy="685799"/>
            <a:chOff x="2964261" y="5208933"/>
            <a:chExt cx="686482" cy="685799"/>
          </a:xfrm>
        </p:grpSpPr>
        <p:sp>
          <p:nvSpPr>
            <p:cNvPr id="45" name="Line 18"/>
            <p:cNvSpPr>
              <a:spLocks noChangeShapeType="1"/>
            </p:cNvSpPr>
            <p:nvPr/>
          </p:nvSpPr>
          <p:spPr bwMode="auto">
            <a:xfrm flipH="1">
              <a:off x="2964261" y="5208933"/>
              <a:ext cx="686482" cy="685799"/>
            </a:xfrm>
            <a:prstGeom prst="line">
              <a:avLst/>
            </a:prstGeom>
            <a:noFill/>
            <a:ln w="69850">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77" eaLnBrk="1" fontAlgn="auto" hangingPunct="1">
                <a:spcBef>
                  <a:spcPts val="0"/>
                </a:spcBef>
                <a:spcAft>
                  <a:spcPts val="0"/>
                </a:spcAft>
              </a:pPr>
              <a:endParaRPr lang="en-US" sz="1800">
                <a:solidFill>
                  <a:prstClr val="black"/>
                </a:solidFill>
                <a:latin typeface="Calibri"/>
              </a:endParaRPr>
            </a:p>
          </p:txBody>
        </p:sp>
        <p:sp>
          <p:nvSpPr>
            <p:cNvPr id="50" name="TextBox 49"/>
            <p:cNvSpPr txBox="1"/>
            <p:nvPr/>
          </p:nvSpPr>
          <p:spPr>
            <a:xfrm>
              <a:off x="3343206" y="5449201"/>
              <a:ext cx="301660"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3</a:t>
              </a:r>
              <a:endParaRPr lang="en-US" sz="1800">
                <a:solidFill>
                  <a:prstClr val="black"/>
                </a:solidFill>
                <a:latin typeface="Calibri"/>
              </a:endParaRPr>
            </a:p>
          </p:txBody>
        </p:sp>
      </p:grpSp>
      <p:grpSp>
        <p:nvGrpSpPr>
          <p:cNvPr id="9" name="Group 8"/>
          <p:cNvGrpSpPr/>
          <p:nvPr/>
        </p:nvGrpSpPr>
        <p:grpSpPr>
          <a:xfrm>
            <a:off x="2867134" y="5267155"/>
            <a:ext cx="328704" cy="627579"/>
            <a:chOff x="2226236" y="5267154"/>
            <a:chExt cx="328704" cy="627579"/>
          </a:xfrm>
        </p:grpSpPr>
        <p:sp>
          <p:nvSpPr>
            <p:cNvPr id="49" name="Line 18"/>
            <p:cNvSpPr>
              <a:spLocks noChangeShapeType="1"/>
            </p:cNvSpPr>
            <p:nvPr/>
          </p:nvSpPr>
          <p:spPr bwMode="auto">
            <a:xfrm flipV="1">
              <a:off x="2554940" y="5285133"/>
              <a:ext cx="0" cy="609600"/>
            </a:xfrm>
            <a:prstGeom prst="line">
              <a:avLst/>
            </a:prstGeom>
            <a:noFill/>
            <a:ln w="69850">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77" eaLnBrk="1" fontAlgn="auto" hangingPunct="1">
                <a:spcBef>
                  <a:spcPts val="0"/>
                </a:spcBef>
                <a:spcAft>
                  <a:spcPts val="0"/>
                </a:spcAft>
              </a:pPr>
              <a:endParaRPr lang="en-US" sz="1800">
                <a:solidFill>
                  <a:prstClr val="black"/>
                </a:solidFill>
                <a:latin typeface="Calibri"/>
              </a:endParaRPr>
            </a:p>
          </p:txBody>
        </p:sp>
        <p:sp>
          <p:nvSpPr>
            <p:cNvPr id="53" name="TextBox 52"/>
            <p:cNvSpPr txBox="1"/>
            <p:nvPr/>
          </p:nvSpPr>
          <p:spPr>
            <a:xfrm>
              <a:off x="2226236" y="5267154"/>
              <a:ext cx="301660"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2</a:t>
              </a:r>
              <a:endParaRPr lang="en-US" sz="1800">
                <a:solidFill>
                  <a:prstClr val="black"/>
                </a:solidFill>
                <a:latin typeface="Calibri"/>
              </a:endParaRPr>
            </a:p>
          </p:txBody>
        </p:sp>
      </p:grpSp>
      <p:sp>
        <p:nvSpPr>
          <p:cNvPr id="54" name="Line 47"/>
          <p:cNvSpPr>
            <a:spLocks noChangeShapeType="1"/>
          </p:cNvSpPr>
          <p:nvPr/>
        </p:nvSpPr>
        <p:spPr bwMode="auto">
          <a:xfrm>
            <a:off x="5203748" y="5293072"/>
            <a:ext cx="0" cy="638175"/>
          </a:xfrm>
          <a:prstGeom prst="line">
            <a:avLst/>
          </a:prstGeom>
          <a:noFill/>
          <a:ln w="9525">
            <a:solidFill>
              <a:schemeClr val="tx1"/>
            </a:solidFill>
            <a:round/>
            <a:headEnd type="triangle" w="med" len="med"/>
            <a:tailEnd type="triangle" w="med" len="me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grpSp>
        <p:nvGrpSpPr>
          <p:cNvPr id="60" name="Group 21"/>
          <p:cNvGrpSpPr>
            <a:grpSpLocks/>
          </p:cNvGrpSpPr>
          <p:nvPr/>
        </p:nvGrpSpPr>
        <p:grpSpPr bwMode="auto">
          <a:xfrm>
            <a:off x="5568950" y="2437289"/>
            <a:ext cx="3117850" cy="1785938"/>
            <a:chOff x="3320" y="1975"/>
            <a:chExt cx="2348" cy="1125"/>
          </a:xfrm>
        </p:grpSpPr>
        <p:sp>
          <p:nvSpPr>
            <p:cNvPr id="63" name="Text Box 22"/>
            <p:cNvSpPr txBox="1">
              <a:spLocks noChangeArrowheads="1"/>
            </p:cNvSpPr>
            <p:nvPr/>
          </p:nvSpPr>
          <p:spPr bwMode="auto">
            <a:xfrm>
              <a:off x="3320" y="1975"/>
              <a:ext cx="2348" cy="233"/>
            </a:xfrm>
            <a:prstGeom prst="rect">
              <a:avLst/>
            </a:prstGeom>
            <a:noFill/>
            <a:ln w="9525">
              <a:noFill/>
              <a:miter lim="800000"/>
              <a:headEnd/>
              <a:tailEnd/>
            </a:ln>
          </p:spPr>
          <p:txBody>
            <a:bodyPr>
              <a:spAutoFit/>
            </a:bodyPr>
            <a:lstStyle/>
            <a:p>
              <a:pPr defTabSz="457177" eaLnBrk="1" fontAlgn="auto" hangingPunct="1">
                <a:spcBef>
                  <a:spcPts val="0"/>
                </a:spcBef>
                <a:spcAft>
                  <a:spcPts val="0"/>
                </a:spcAft>
              </a:pPr>
              <a:r>
                <a:rPr lang="en-US" sz="1800">
                  <a:solidFill>
                    <a:srgbClr val="000000"/>
                  </a:solidFill>
                  <a:latin typeface="Verdana" pitchFamily="34" charset="0"/>
                </a:rPr>
                <a:t>Given photon </a:t>
              </a:r>
              <a:r>
                <a:rPr lang="en-US" sz="1800" smtClean="0">
                  <a:solidFill>
                    <a:srgbClr val="000000"/>
                  </a:solidFill>
                  <a:latin typeface="Verdana" pitchFamily="34" charset="0"/>
                </a:rPr>
                <a:t>is collected</a:t>
              </a:r>
              <a:endParaRPr lang="en-US" sz="1800">
                <a:solidFill>
                  <a:srgbClr val="000000"/>
                </a:solidFill>
                <a:latin typeface="Verdana" pitchFamily="34" charset="0"/>
              </a:endParaRPr>
            </a:p>
          </p:txBody>
        </p:sp>
        <p:sp>
          <p:nvSpPr>
            <p:cNvPr id="64" name="Text Box 23"/>
            <p:cNvSpPr txBox="1">
              <a:spLocks noChangeArrowheads="1"/>
            </p:cNvSpPr>
            <p:nvPr/>
          </p:nvSpPr>
          <p:spPr bwMode="auto">
            <a:xfrm>
              <a:off x="3375" y="2344"/>
              <a:ext cx="2173" cy="756"/>
            </a:xfrm>
            <a:prstGeom prst="rect">
              <a:avLst/>
            </a:prstGeom>
            <a:noFill/>
            <a:ln w="9525">
              <a:noFill/>
              <a:miter lim="800000"/>
              <a:headEnd/>
              <a:tailEnd/>
            </a:ln>
          </p:spPr>
          <p:txBody>
            <a:bodyPr>
              <a:spAutoFit/>
            </a:bodyPr>
            <a:lstStyle/>
            <a:p>
              <a:pPr defTabSz="457177" eaLnBrk="1" fontAlgn="auto" hangingPunct="1">
                <a:spcBef>
                  <a:spcPts val="0"/>
                </a:spcBef>
                <a:spcAft>
                  <a:spcPts val="0"/>
                </a:spcAft>
              </a:pPr>
              <a:r>
                <a:rPr lang="en-US" sz="1800" b="1" dirty="0">
                  <a:solidFill>
                    <a:srgbClr val="000000"/>
                  </a:solidFill>
                  <a:latin typeface="Times New Roman" pitchFamily="18" charset="0"/>
                </a:rPr>
                <a:t>|</a:t>
              </a:r>
              <a:r>
                <a:rPr lang="en-US" sz="1800" b="1" dirty="0">
                  <a:solidFill>
                    <a:srgbClr val="000000"/>
                  </a:solidFill>
                  <a:latin typeface="Times New Roman" pitchFamily="18" charset="0"/>
                  <a:sym typeface="Symbol" pitchFamily="18" charset="2"/>
                </a:rPr>
                <a:t></a:t>
              </a:r>
              <a:r>
                <a:rPr lang="en-US" sz="1800" b="1" dirty="0">
                  <a:solidFill>
                    <a:srgbClr val="000000"/>
                  </a:solidFill>
                  <a:latin typeface="Times New Roman" pitchFamily="18" charset="0"/>
                </a:rPr>
                <a:t> = |</a:t>
              </a:r>
              <a:r>
                <a:rPr lang="en-US" sz="1800" b="1">
                  <a:solidFill>
                    <a:srgbClr val="000000"/>
                  </a:solidFill>
                  <a:latin typeface="Times New Roman" pitchFamily="18" charset="0"/>
                  <a:sym typeface="Symbol" pitchFamily="18" charset="2"/>
                </a:rPr>
                <a:t></a:t>
              </a:r>
              <a:r>
                <a:rPr lang="en-US" sz="1800" b="1" smtClean="0">
                  <a:solidFill>
                    <a:srgbClr val="FF0000"/>
                  </a:solidFill>
                  <a:latin typeface="Times New Roman" pitchFamily="18" charset="0"/>
                </a:rPr>
                <a:t>|</a:t>
              </a:r>
              <a:r>
                <a:rPr lang="en-US" sz="1800" smtClean="0">
                  <a:solidFill>
                    <a:srgbClr val="FF0000"/>
                  </a:solidFill>
                  <a:latin typeface="Symbol" pitchFamily="18" charset="2"/>
                </a:rPr>
                <a:t>-</a:t>
              </a:r>
              <a:r>
                <a:rPr lang="en-US" sz="1800" b="1" smtClean="0">
                  <a:solidFill>
                    <a:srgbClr val="FF0000"/>
                  </a:solidFill>
                  <a:latin typeface="Times New Roman" pitchFamily="18" charset="0"/>
                  <a:sym typeface="Symbol" pitchFamily="18" charset="2"/>
                </a:rPr>
                <a:t></a:t>
              </a:r>
              <a:r>
                <a:rPr lang="en-US" sz="1800" b="1" smtClean="0">
                  <a:solidFill>
                    <a:srgbClr val="000000"/>
                  </a:solidFill>
                  <a:latin typeface="Times New Roman" pitchFamily="18" charset="0"/>
                  <a:sym typeface="Symbol" pitchFamily="18" charset="2"/>
                </a:rPr>
                <a:t> </a:t>
              </a:r>
              <a:r>
                <a:rPr lang="en-US" sz="1800" b="1" dirty="0">
                  <a:solidFill>
                    <a:srgbClr val="000000"/>
                  </a:solidFill>
                  <a:latin typeface="Times New Roman" pitchFamily="18" charset="0"/>
                  <a:sym typeface="Symbol" pitchFamily="18" charset="2"/>
                </a:rPr>
                <a:t>+ </a:t>
              </a:r>
              <a:r>
                <a:rPr lang="en-US" sz="1800" b="1" dirty="0">
                  <a:solidFill>
                    <a:srgbClr val="000000"/>
                  </a:solidFill>
                  <a:latin typeface="Times New Roman" pitchFamily="18" charset="0"/>
                </a:rPr>
                <a:t>|</a:t>
              </a:r>
              <a:r>
                <a:rPr lang="en-US" sz="1800" b="1">
                  <a:solidFill>
                    <a:srgbClr val="000000"/>
                  </a:solidFill>
                  <a:latin typeface="Times New Roman" pitchFamily="18" charset="0"/>
                  <a:sym typeface="Symbol" pitchFamily="18" charset="2"/>
                </a:rPr>
                <a:t></a:t>
              </a:r>
              <a:r>
                <a:rPr lang="en-US" sz="1800" b="1" smtClean="0">
                  <a:solidFill>
                    <a:srgbClr val="FF0000"/>
                  </a:solidFill>
                  <a:latin typeface="Times New Roman" pitchFamily="18" charset="0"/>
                </a:rPr>
                <a:t>|</a:t>
              </a:r>
              <a:r>
                <a:rPr lang="en-US" sz="1800" smtClean="0">
                  <a:solidFill>
                    <a:srgbClr val="FF0000"/>
                  </a:solidFill>
                  <a:latin typeface="Symbol" pitchFamily="18" charset="2"/>
                </a:rPr>
                <a:t>+</a:t>
              </a:r>
              <a:r>
                <a:rPr lang="en-US" sz="1800" b="1" smtClean="0">
                  <a:solidFill>
                    <a:srgbClr val="FF0000"/>
                  </a:solidFill>
                  <a:latin typeface="Times New Roman" pitchFamily="18" charset="0"/>
                  <a:sym typeface="Symbol" pitchFamily="18" charset="2"/>
                </a:rPr>
                <a:t></a:t>
              </a:r>
              <a:endParaRPr lang="en-US" sz="1800" b="1" dirty="0">
                <a:solidFill>
                  <a:srgbClr val="FF0000"/>
                </a:solidFill>
                <a:latin typeface="Times New Roman" pitchFamily="18" charset="0"/>
                <a:sym typeface="Symbol" pitchFamily="18" charset="2"/>
              </a:endParaRPr>
            </a:p>
            <a:p>
              <a:pPr defTabSz="457177" eaLnBrk="1" fontAlgn="auto" hangingPunct="1">
                <a:spcBef>
                  <a:spcPts val="0"/>
                </a:spcBef>
                <a:spcAft>
                  <a:spcPts val="0"/>
                </a:spcAft>
              </a:pPr>
              <a:endParaRPr lang="en-US" sz="1800" b="1" dirty="0">
                <a:solidFill>
                  <a:srgbClr val="FF0000"/>
                </a:solidFill>
                <a:latin typeface="Times New Roman" pitchFamily="18" charset="0"/>
                <a:sym typeface="Symbol" pitchFamily="18" charset="2"/>
              </a:endParaRPr>
            </a:p>
            <a:p>
              <a:pPr defTabSz="457177" eaLnBrk="1" fontAlgn="auto" hangingPunct="1">
                <a:spcBef>
                  <a:spcPts val="0"/>
                </a:spcBef>
                <a:spcAft>
                  <a:spcPts val="0"/>
                </a:spcAft>
              </a:pPr>
              <a:r>
                <a:rPr lang="en-US" sz="1800" b="1" dirty="0">
                  <a:solidFill>
                    <a:srgbClr val="3333CC"/>
                  </a:solidFill>
                  <a:latin typeface="Times New Roman" pitchFamily="18" charset="0"/>
                  <a:sym typeface="Symbol" pitchFamily="18" charset="2"/>
                </a:rPr>
                <a:t>                  (post-selected)</a:t>
              </a:r>
            </a:p>
            <a:p>
              <a:pPr defTabSz="457177" eaLnBrk="1" fontAlgn="auto" hangingPunct="1">
                <a:spcBef>
                  <a:spcPts val="0"/>
                </a:spcBef>
                <a:spcAft>
                  <a:spcPts val="0"/>
                </a:spcAft>
              </a:pPr>
              <a:endParaRPr lang="en-US" sz="1800" dirty="0">
                <a:solidFill>
                  <a:srgbClr val="3333CC"/>
                </a:solidFill>
                <a:latin typeface="Times New Roman" pitchFamily="18" charset="0"/>
                <a:sym typeface="Symbol" pitchFamily="18" charset="2"/>
              </a:endParaRPr>
            </a:p>
          </p:txBody>
        </p:sp>
      </p:grpSp>
      <p:sp>
        <p:nvSpPr>
          <p:cNvPr id="48" name="Line 19"/>
          <p:cNvSpPr>
            <a:spLocks noChangeShapeType="1"/>
          </p:cNvSpPr>
          <p:nvPr/>
        </p:nvSpPr>
        <p:spPr bwMode="auto">
          <a:xfrm flipH="1" flipV="1">
            <a:off x="3308439" y="2786811"/>
            <a:ext cx="10541" cy="3013433"/>
          </a:xfrm>
          <a:prstGeom prst="line">
            <a:avLst/>
          </a:prstGeom>
          <a:noFill/>
          <a:ln w="38100">
            <a:solidFill>
              <a:srgbClr val="0000FF"/>
            </a:solidFill>
            <a:round/>
            <a:headEnd/>
            <a:tailEnd type="triangle" w="lg" len="lg"/>
          </a:ln>
          <a:effectLst/>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66" name="Oval 16"/>
          <p:cNvSpPr>
            <a:spLocks noChangeArrowheads="1"/>
          </p:cNvSpPr>
          <p:nvPr/>
        </p:nvSpPr>
        <p:spPr bwMode="auto">
          <a:xfrm>
            <a:off x="3194138" y="2576141"/>
            <a:ext cx="228600" cy="2286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457177" eaLnBrk="1" fontAlgn="auto" hangingPunct="1">
              <a:spcBef>
                <a:spcPts val="0"/>
              </a:spcBef>
              <a:spcAft>
                <a:spcPts val="0"/>
              </a:spcAft>
            </a:pPr>
            <a:endParaRPr lang="en-US" sz="1800">
              <a:solidFill>
                <a:prstClr val="black"/>
              </a:solidFill>
              <a:latin typeface="Calibri"/>
            </a:endParaRPr>
          </a:p>
        </p:txBody>
      </p:sp>
      <p:sp>
        <p:nvSpPr>
          <p:cNvPr id="67" name="Oval 17"/>
          <p:cNvSpPr>
            <a:spLocks noChangeArrowheads="1"/>
          </p:cNvSpPr>
          <p:nvPr/>
        </p:nvSpPr>
        <p:spPr bwMode="auto">
          <a:xfrm>
            <a:off x="3209283" y="5772788"/>
            <a:ext cx="228600" cy="228600"/>
          </a:xfrm>
          <a:prstGeom prst="ellipse">
            <a:avLst/>
          </a:prstGeom>
          <a:solidFill>
            <a:srgbClr val="FF0000"/>
          </a:solidFill>
          <a:ln w="9525">
            <a:noFill/>
            <a:round/>
            <a:headEnd/>
            <a:tailEnd/>
          </a:ln>
          <a:effectLst/>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68" name="Oval 17"/>
          <p:cNvSpPr>
            <a:spLocks noChangeArrowheads="1"/>
          </p:cNvSpPr>
          <p:nvPr/>
        </p:nvSpPr>
        <p:spPr bwMode="auto">
          <a:xfrm>
            <a:off x="3202426" y="5190341"/>
            <a:ext cx="228600" cy="228600"/>
          </a:xfrm>
          <a:prstGeom prst="ellipse">
            <a:avLst/>
          </a:prstGeom>
          <a:solidFill>
            <a:srgbClr val="FF0000"/>
          </a:solidFill>
          <a:ln w="9525">
            <a:noFill/>
            <a:round/>
            <a:headEnd/>
            <a:tailEnd/>
          </a:ln>
          <a:effectLst/>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46" name="Oval 16"/>
          <p:cNvSpPr>
            <a:spLocks noChangeArrowheads="1"/>
          </p:cNvSpPr>
          <p:nvPr/>
        </p:nvSpPr>
        <p:spPr bwMode="auto">
          <a:xfrm>
            <a:off x="4213201" y="5056533"/>
            <a:ext cx="228600" cy="228600"/>
          </a:xfrm>
          <a:prstGeom prst="ellipse">
            <a:avLst/>
          </a:prstGeom>
          <a:solidFill>
            <a:srgbClr val="FF0000"/>
          </a:solidFill>
          <a:ln w="9525">
            <a:noFill/>
            <a:round/>
            <a:headEnd/>
            <a:tailEnd/>
          </a:ln>
          <a:effectLst/>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71" name="Text Box 89"/>
          <p:cNvSpPr txBox="1">
            <a:spLocks noChangeArrowheads="1"/>
          </p:cNvSpPr>
          <p:nvPr/>
        </p:nvSpPr>
        <p:spPr bwMode="auto">
          <a:xfrm>
            <a:off x="5266688" y="5403456"/>
            <a:ext cx="2799562" cy="373659"/>
          </a:xfrm>
          <a:prstGeom prst="rect">
            <a:avLst/>
          </a:prstGeom>
          <a:noFill/>
          <a:ln w="9525">
            <a:noFill/>
            <a:miter lim="800000"/>
            <a:headEnd/>
            <a:tailEnd/>
          </a:ln>
          <a:effectLst/>
        </p:spPr>
        <p:txBody>
          <a:bodyPr wrap="none" lIns="91435" tIns="45718" rIns="91435" bIns="45718">
            <a:spAutoFit/>
          </a:bodyPr>
          <a:lstStyle/>
          <a:p>
            <a:pPr defTabSz="457177" eaLnBrk="1" fontAlgn="auto" hangingPunct="1">
              <a:spcBef>
                <a:spcPts val="0"/>
              </a:spcBef>
              <a:spcAft>
                <a:spcPts val="0"/>
              </a:spcAft>
            </a:pPr>
            <a:r>
              <a:rPr lang="en-US" sz="1800" b="1" smtClean="0">
                <a:solidFill>
                  <a:srgbClr val="000000"/>
                </a:solidFill>
                <a:latin typeface="Times New Roman" pitchFamily="18" charset="0"/>
                <a:cs typeface="Times New Roman" pitchFamily="18" charset="0"/>
              </a:rPr>
              <a:t>12 </a:t>
            </a:r>
            <a:r>
              <a:rPr lang="en-US" sz="1800" b="1" dirty="0" smtClean="0">
                <a:solidFill>
                  <a:srgbClr val="000000"/>
                </a:solidFill>
                <a:latin typeface="Times New Roman" pitchFamily="18" charset="0"/>
                <a:cs typeface="Times New Roman" pitchFamily="18" charset="0"/>
              </a:rPr>
              <a:t>642 812 118 </a:t>
            </a:r>
            <a:r>
              <a:rPr lang="en-US" sz="1800" b="1" dirty="0">
                <a:solidFill>
                  <a:srgbClr val="FF0000"/>
                </a:solidFill>
                <a:latin typeface="Times New Roman" pitchFamily="18" charset="0"/>
                <a:cs typeface="Times New Roman" pitchFamily="18" charset="0"/>
              </a:rPr>
              <a:t>+ 311B</a:t>
            </a:r>
            <a:r>
              <a:rPr lang="en-US" sz="1800" b="1" baseline="30000" dirty="0">
                <a:solidFill>
                  <a:srgbClr val="FF0000"/>
                </a:solidFill>
                <a:latin typeface="Times New Roman" pitchFamily="18" charset="0"/>
                <a:cs typeface="Times New Roman" pitchFamily="18" charset="0"/>
              </a:rPr>
              <a:t>2</a:t>
            </a:r>
            <a:r>
              <a:rPr lang="en-US" sz="1800" dirty="0">
                <a:solidFill>
                  <a:srgbClr val="000000"/>
                </a:solidFill>
                <a:latin typeface="Times New Roman" pitchFamily="18" charset="0"/>
                <a:cs typeface="Times New Roman" pitchFamily="18" charset="0"/>
              </a:rPr>
              <a:t> </a:t>
            </a:r>
            <a:r>
              <a:rPr lang="en-US" sz="1800" dirty="0" smtClean="0">
                <a:solidFill>
                  <a:srgbClr val="000000"/>
                </a:solidFill>
                <a:latin typeface="Times New Roman" pitchFamily="18" charset="0"/>
                <a:cs typeface="Times New Roman" pitchFamily="18" charset="0"/>
              </a:rPr>
              <a:t>Hz</a:t>
            </a:r>
            <a:endParaRPr lang="en-US" sz="1800" dirty="0">
              <a:solidFill>
                <a:srgbClr val="000000"/>
              </a:solidFill>
              <a:latin typeface="Times New Roman" pitchFamily="18" charset="0"/>
              <a:cs typeface="Times New Roman" pitchFamily="18" charset="0"/>
            </a:endParaRPr>
          </a:p>
        </p:txBody>
      </p:sp>
      <p:sp>
        <p:nvSpPr>
          <p:cNvPr id="12" name="Rectangle 11"/>
          <p:cNvSpPr/>
          <p:nvPr/>
        </p:nvSpPr>
        <p:spPr>
          <a:xfrm>
            <a:off x="155581" y="3200401"/>
            <a:ext cx="1172116" cy="584775"/>
          </a:xfrm>
          <a:prstGeom prst="rect">
            <a:avLst/>
          </a:prstGeom>
        </p:spPr>
        <p:txBody>
          <a:bodyPr wrap="none" lIns="91435" tIns="45718" rIns="91435" bIns="45718">
            <a:spAutoFit/>
          </a:bodyPr>
          <a:lstStyle/>
          <a:p>
            <a:pPr defTabSz="457177" eaLnBrk="1" fontAlgn="auto" hangingPunct="1">
              <a:spcBef>
                <a:spcPts val="0"/>
              </a:spcBef>
              <a:spcAft>
                <a:spcPts val="0"/>
              </a:spcAft>
            </a:pPr>
            <a:r>
              <a:rPr lang="en-US" sz="3200" b="1" baseline="30000">
                <a:solidFill>
                  <a:prstClr val="black"/>
                </a:solidFill>
                <a:latin typeface="Calibri"/>
              </a:rPr>
              <a:t>171</a:t>
            </a:r>
            <a:r>
              <a:rPr lang="en-US" sz="3200" b="1">
                <a:solidFill>
                  <a:prstClr val="black"/>
                </a:solidFill>
                <a:latin typeface="Calibri"/>
              </a:rPr>
              <a:t>Yb</a:t>
            </a:r>
            <a:r>
              <a:rPr lang="en-US" sz="3200" b="1" baseline="30000">
                <a:solidFill>
                  <a:prstClr val="black"/>
                </a:solidFill>
                <a:latin typeface="Calibri"/>
              </a:rPr>
              <a:t>+</a:t>
            </a:r>
          </a:p>
        </p:txBody>
      </p:sp>
      <p:sp>
        <p:nvSpPr>
          <p:cNvPr id="65" name="TextBox 64"/>
          <p:cNvSpPr txBox="1"/>
          <p:nvPr/>
        </p:nvSpPr>
        <p:spPr>
          <a:xfrm>
            <a:off x="371275" y="304799"/>
            <a:ext cx="7000571" cy="646331"/>
          </a:xfrm>
          <a:prstGeom prst="rect">
            <a:avLst/>
          </a:prstGeom>
          <a:noFill/>
        </p:spPr>
        <p:txBody>
          <a:bodyPr wrap="none" rtlCol="0">
            <a:spAutoFit/>
          </a:bodyPr>
          <a:lstStyle/>
          <a:p>
            <a:r>
              <a:rPr lang="en-US" sz="3600" b="1" smtClean="0">
                <a:solidFill>
                  <a:prstClr val="black"/>
                </a:solidFill>
                <a:latin typeface="Calibri"/>
              </a:rPr>
              <a:t>Linking remote atoms with </a:t>
            </a:r>
            <a:r>
              <a:rPr lang="en-US" sz="3600" b="1" smtClean="0">
                <a:solidFill>
                  <a:prstClr val="black"/>
                </a:solidFill>
                <a:latin typeface="Calibri"/>
              </a:rPr>
              <a:t>photons</a:t>
            </a:r>
            <a:endParaRPr lang="en-US" sz="3600" b="1" baseline="30000">
              <a:solidFill>
                <a:prstClr val="black"/>
              </a:solidFill>
              <a:latin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139890777"/>
              </p:ext>
            </p:extLst>
          </p:nvPr>
        </p:nvGraphicFramePr>
        <p:xfrm>
          <a:off x="5641983" y="4206835"/>
          <a:ext cx="2805112" cy="769937"/>
        </p:xfrm>
        <a:graphic>
          <a:graphicData uri="http://schemas.openxmlformats.org/presentationml/2006/ole">
            <mc:AlternateContent xmlns:mc="http://schemas.openxmlformats.org/markup-compatibility/2006">
              <mc:Choice xmlns:v="urn:schemas-microsoft-com:vml" Requires="v">
                <p:oleObj spid="_x0000_s1857545" name="Equation" r:id="rId3" imgW="1447560" imgH="393480" progId="Equation.3">
                  <p:embed/>
                </p:oleObj>
              </mc:Choice>
              <mc:Fallback>
                <p:oleObj name="Equation" r:id="rId3" imgW="1447560" imgH="393480" progId="Equation.3">
                  <p:embed/>
                  <p:pic>
                    <p:nvPicPr>
                      <p:cNvPr id="0" name="Object 113"/>
                      <p:cNvPicPr>
                        <a:picLocks noChangeAspect="1" noChangeArrowheads="1"/>
                      </p:cNvPicPr>
                      <p:nvPr/>
                    </p:nvPicPr>
                    <p:blipFill>
                      <a:blip r:embed="rId4"/>
                      <a:srcRect/>
                      <a:stretch>
                        <a:fillRect/>
                      </a:stretch>
                    </p:blipFill>
                    <p:spPr bwMode="auto">
                      <a:xfrm>
                        <a:off x="5641983" y="4206835"/>
                        <a:ext cx="2805112" cy="769937"/>
                      </a:xfrm>
                      <a:prstGeom prst="rect">
                        <a:avLst/>
                      </a:prstGeom>
                      <a:solidFill>
                        <a:srgbClr val="FFFF00"/>
                      </a:solidFill>
                      <a:ln>
                        <a:noFill/>
                      </a:ln>
                    </p:spPr>
                  </p:pic>
                </p:oleObj>
              </mc:Fallback>
            </mc:AlternateContent>
          </a:graphicData>
        </a:graphic>
      </p:graphicFrame>
    </p:spTree>
    <p:extLst>
      <p:ext uri="{BB962C8B-B14F-4D97-AF65-F5344CB8AC3E}">
        <p14:creationId xmlns:p14="http://schemas.microsoft.com/office/powerpoint/2010/main" val="31816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12"/>
                                        </p:tgtEl>
                                      </p:cBhvr>
                                    </p:animEffect>
                                    <p:set>
                                      <p:cBhvr>
                                        <p:cTn id="7" dur="1" fill="hold">
                                          <p:stCondLst>
                                            <p:cond delay="499"/>
                                          </p:stCondLst>
                                        </p:cTn>
                                        <p:tgtEl>
                                          <p:spTgt spid="4112"/>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subTnLst>
                                    <p:set>
                                      <p:cBhvr override="childStyle">
                                        <p:cTn dur="1" fill="hold" display="0" masterRel="sameClick" afterEffect="1">
                                          <p:stCondLst>
                                            <p:cond evt="end" delay="0">
                                              <p:tn val="8"/>
                                            </p:cond>
                                          </p:stCondLst>
                                        </p:cTn>
                                        <p:tgtEl>
                                          <p:spTgt spid="48"/>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30" presetID="10"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38" presetID="10" presetClass="exit" presetSubtype="0" fill="hold" grpId="2" nodeType="with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50" presetID="10" presetClass="exit" presetSubtype="0" fill="hold" grpId="1" nodeType="with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1"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112" grpId="0" animBg="1"/>
      <p:bldP spid="48" grpId="0" animBg="1"/>
      <p:bldP spid="66" grpId="0" animBg="1"/>
      <p:bldP spid="67" grpId="0" animBg="1"/>
      <p:bldP spid="67" grpId="1" animBg="1"/>
      <p:bldP spid="67" grpId="2" animBg="1"/>
      <p:bldP spid="68" grpId="0" animBg="1"/>
      <p:bldP spid="46" grpId="0" animBg="1"/>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Line 2"/>
          <p:cNvSpPr>
            <a:spLocks noChangeShapeType="1"/>
          </p:cNvSpPr>
          <p:nvPr/>
        </p:nvSpPr>
        <p:spPr bwMode="auto">
          <a:xfrm flipH="1">
            <a:off x="5195888" y="2105025"/>
            <a:ext cx="638175" cy="0"/>
          </a:xfrm>
          <a:prstGeom prst="line">
            <a:avLst/>
          </a:prstGeom>
          <a:noFill/>
          <a:ln w="9525">
            <a:solidFill>
              <a:schemeClr val="tx1"/>
            </a:solidFill>
            <a:round/>
            <a:headEnd/>
            <a:tailEnd type="triangle" w="med" len="med"/>
          </a:ln>
        </p:spPr>
        <p:txBody>
          <a:bodyPr/>
          <a:lstStyle/>
          <a:p>
            <a:endParaRPr lang="en-US">
              <a:solidFill>
                <a:srgbClr val="000000"/>
              </a:solidFill>
              <a:latin typeface="Calibri" panose="020F0502020204030204" pitchFamily="34" charset="0"/>
            </a:endParaRPr>
          </a:p>
        </p:txBody>
      </p:sp>
      <p:sp>
        <p:nvSpPr>
          <p:cNvPr id="18435" name="Text Box 3"/>
          <p:cNvSpPr txBox="1">
            <a:spLocks noChangeArrowheads="1"/>
          </p:cNvSpPr>
          <p:nvPr/>
        </p:nvSpPr>
        <p:spPr bwMode="auto">
          <a:xfrm>
            <a:off x="5732463" y="1755775"/>
            <a:ext cx="1654175" cy="830997"/>
          </a:xfrm>
          <a:prstGeom prst="rect">
            <a:avLst/>
          </a:prstGeom>
          <a:noFill/>
          <a:ln w="9525">
            <a:noFill/>
            <a:miter lim="800000"/>
            <a:headEnd/>
            <a:tailEnd/>
          </a:ln>
        </p:spPr>
        <p:txBody>
          <a:bodyPr>
            <a:spAutoFit/>
          </a:bodyPr>
          <a:lstStyle/>
          <a:p>
            <a:pPr algn="ctr"/>
            <a:r>
              <a:rPr lang="en-US" sz="2400">
                <a:solidFill>
                  <a:srgbClr val="000000"/>
                </a:solidFill>
                <a:latin typeface="Calibri" panose="020F0502020204030204" pitchFamily="34" charset="0"/>
              </a:rPr>
              <a:t>depends on </a:t>
            </a:r>
            <a:r>
              <a:rPr lang="en-US" sz="2400" i="1">
                <a:solidFill>
                  <a:srgbClr val="000000"/>
                </a:solidFill>
                <a:latin typeface="Calibri" panose="020F0502020204030204" pitchFamily="34" charset="0"/>
              </a:rPr>
              <a:t>all</a:t>
            </a:r>
            <a:r>
              <a:rPr lang="en-US" sz="2400">
                <a:solidFill>
                  <a:srgbClr val="000000"/>
                </a:solidFill>
                <a:latin typeface="Calibri" panose="020F0502020204030204" pitchFamily="34" charset="0"/>
              </a:rPr>
              <a:t> inputs</a:t>
            </a:r>
          </a:p>
        </p:txBody>
      </p:sp>
      <p:sp>
        <p:nvSpPr>
          <p:cNvPr id="18436" name="Line 4"/>
          <p:cNvSpPr>
            <a:spLocks noChangeShapeType="1"/>
          </p:cNvSpPr>
          <p:nvPr/>
        </p:nvSpPr>
        <p:spPr bwMode="auto">
          <a:xfrm flipV="1">
            <a:off x="1917700" y="2471738"/>
            <a:ext cx="2903538" cy="381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37" name="Line 5"/>
          <p:cNvSpPr>
            <a:spLocks noChangeShapeType="1"/>
          </p:cNvSpPr>
          <p:nvPr/>
        </p:nvSpPr>
        <p:spPr bwMode="auto">
          <a:xfrm flipV="1">
            <a:off x="1930400" y="1709738"/>
            <a:ext cx="2890838" cy="11620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38" name="Line 6"/>
          <p:cNvSpPr>
            <a:spLocks noChangeShapeType="1"/>
          </p:cNvSpPr>
          <p:nvPr/>
        </p:nvSpPr>
        <p:spPr bwMode="auto">
          <a:xfrm>
            <a:off x="1917700" y="1709738"/>
            <a:ext cx="2970213" cy="590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39" name="Line 7"/>
          <p:cNvSpPr>
            <a:spLocks noChangeShapeType="1"/>
          </p:cNvSpPr>
          <p:nvPr/>
        </p:nvSpPr>
        <p:spPr bwMode="auto">
          <a:xfrm flipV="1">
            <a:off x="1917700" y="1557338"/>
            <a:ext cx="2903538" cy="5334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0" name="Line 8"/>
          <p:cNvSpPr>
            <a:spLocks noChangeShapeType="1"/>
          </p:cNvSpPr>
          <p:nvPr/>
        </p:nvSpPr>
        <p:spPr bwMode="auto">
          <a:xfrm flipV="1">
            <a:off x="1890713" y="2090738"/>
            <a:ext cx="2959100" cy="2190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1" name="Line 9"/>
          <p:cNvSpPr>
            <a:spLocks noChangeShapeType="1"/>
          </p:cNvSpPr>
          <p:nvPr/>
        </p:nvSpPr>
        <p:spPr bwMode="auto">
          <a:xfrm flipV="1">
            <a:off x="1890713" y="2471738"/>
            <a:ext cx="2930525" cy="1905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2" name="Line 10"/>
          <p:cNvSpPr>
            <a:spLocks noChangeShapeType="1"/>
          </p:cNvSpPr>
          <p:nvPr/>
        </p:nvSpPr>
        <p:spPr bwMode="auto">
          <a:xfrm flipV="1">
            <a:off x="1917700" y="1938338"/>
            <a:ext cx="2903538" cy="3714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3" name="Line 11"/>
          <p:cNvSpPr>
            <a:spLocks noChangeShapeType="1"/>
          </p:cNvSpPr>
          <p:nvPr/>
        </p:nvSpPr>
        <p:spPr bwMode="auto">
          <a:xfrm>
            <a:off x="1903413" y="1528763"/>
            <a:ext cx="2917825"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4" name="Line 12"/>
          <p:cNvSpPr>
            <a:spLocks noChangeShapeType="1"/>
          </p:cNvSpPr>
          <p:nvPr/>
        </p:nvSpPr>
        <p:spPr bwMode="auto">
          <a:xfrm>
            <a:off x="1928813" y="1900238"/>
            <a:ext cx="2892425" cy="7239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5" name="Line 13"/>
          <p:cNvSpPr>
            <a:spLocks noChangeShapeType="1"/>
          </p:cNvSpPr>
          <p:nvPr/>
        </p:nvSpPr>
        <p:spPr bwMode="auto">
          <a:xfrm flipV="1">
            <a:off x="1944688" y="2290763"/>
            <a:ext cx="2876550" cy="1905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6" name="Line 14"/>
          <p:cNvSpPr>
            <a:spLocks noChangeShapeType="1"/>
          </p:cNvSpPr>
          <p:nvPr/>
        </p:nvSpPr>
        <p:spPr bwMode="auto">
          <a:xfrm flipV="1">
            <a:off x="1890713" y="2624138"/>
            <a:ext cx="2930525" cy="23812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7" name="Line 15"/>
          <p:cNvSpPr>
            <a:spLocks noChangeShapeType="1"/>
          </p:cNvSpPr>
          <p:nvPr/>
        </p:nvSpPr>
        <p:spPr bwMode="auto">
          <a:xfrm>
            <a:off x="1917700" y="1500188"/>
            <a:ext cx="2903538" cy="1352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8" name="Line 16"/>
          <p:cNvSpPr>
            <a:spLocks noChangeShapeType="1"/>
          </p:cNvSpPr>
          <p:nvPr/>
        </p:nvSpPr>
        <p:spPr bwMode="auto">
          <a:xfrm>
            <a:off x="1917700" y="1709738"/>
            <a:ext cx="2903538" cy="2286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49" name="Line 17"/>
          <p:cNvSpPr>
            <a:spLocks noChangeShapeType="1"/>
          </p:cNvSpPr>
          <p:nvPr/>
        </p:nvSpPr>
        <p:spPr bwMode="auto">
          <a:xfrm flipV="1">
            <a:off x="1917700" y="2090738"/>
            <a:ext cx="2903538" cy="381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0" name="Line 18"/>
          <p:cNvSpPr>
            <a:spLocks noChangeShapeType="1"/>
          </p:cNvSpPr>
          <p:nvPr/>
        </p:nvSpPr>
        <p:spPr bwMode="auto">
          <a:xfrm>
            <a:off x="1917700" y="2090738"/>
            <a:ext cx="2903538" cy="762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1" name="Line 19"/>
          <p:cNvSpPr>
            <a:spLocks noChangeShapeType="1"/>
          </p:cNvSpPr>
          <p:nvPr/>
        </p:nvSpPr>
        <p:spPr bwMode="auto">
          <a:xfrm flipV="1">
            <a:off x="1917700" y="1557338"/>
            <a:ext cx="2903538" cy="3619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2" name="Line 20"/>
          <p:cNvSpPr>
            <a:spLocks noChangeShapeType="1"/>
          </p:cNvSpPr>
          <p:nvPr/>
        </p:nvSpPr>
        <p:spPr bwMode="auto">
          <a:xfrm flipV="1">
            <a:off x="1917700" y="2081213"/>
            <a:ext cx="2903538" cy="6000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3" name="Line 21"/>
          <p:cNvSpPr>
            <a:spLocks noChangeShapeType="1"/>
          </p:cNvSpPr>
          <p:nvPr/>
        </p:nvSpPr>
        <p:spPr bwMode="auto">
          <a:xfrm>
            <a:off x="1944688" y="2662238"/>
            <a:ext cx="2889250"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4" name="Line 22"/>
          <p:cNvSpPr>
            <a:spLocks noChangeShapeType="1"/>
          </p:cNvSpPr>
          <p:nvPr/>
        </p:nvSpPr>
        <p:spPr bwMode="auto">
          <a:xfrm flipV="1">
            <a:off x="2000250" y="1919288"/>
            <a:ext cx="2862263"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5" name="Line 23"/>
          <p:cNvSpPr>
            <a:spLocks noChangeShapeType="1"/>
          </p:cNvSpPr>
          <p:nvPr/>
        </p:nvSpPr>
        <p:spPr bwMode="auto">
          <a:xfrm>
            <a:off x="2000250" y="1919288"/>
            <a:ext cx="2862263" cy="561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6" name="Line 24"/>
          <p:cNvSpPr>
            <a:spLocks noChangeShapeType="1"/>
          </p:cNvSpPr>
          <p:nvPr/>
        </p:nvSpPr>
        <p:spPr bwMode="auto">
          <a:xfrm flipV="1">
            <a:off x="1960563" y="1709738"/>
            <a:ext cx="2889250" cy="762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7" name="Line 25"/>
          <p:cNvSpPr>
            <a:spLocks noChangeShapeType="1"/>
          </p:cNvSpPr>
          <p:nvPr/>
        </p:nvSpPr>
        <p:spPr bwMode="auto">
          <a:xfrm flipV="1">
            <a:off x="1917700" y="2281238"/>
            <a:ext cx="2932113" cy="590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8" name="Line 26"/>
          <p:cNvSpPr>
            <a:spLocks noChangeShapeType="1"/>
          </p:cNvSpPr>
          <p:nvPr/>
        </p:nvSpPr>
        <p:spPr bwMode="auto">
          <a:xfrm>
            <a:off x="1903413" y="1519238"/>
            <a:ext cx="2930525" cy="58102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8459" name="Oval 27"/>
          <p:cNvSpPr>
            <a:spLocks noChangeArrowheads="1"/>
          </p:cNvSpPr>
          <p:nvPr/>
        </p:nvSpPr>
        <p:spPr bwMode="auto">
          <a:xfrm>
            <a:off x="1820863" y="1443038"/>
            <a:ext cx="152400" cy="152400"/>
          </a:xfrm>
          <a:prstGeom prst="ellipse">
            <a:avLst/>
          </a:prstGeom>
          <a:solidFill>
            <a:srgbClr val="4D4D4D"/>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0" name="Oval 28"/>
          <p:cNvSpPr>
            <a:spLocks noChangeArrowheads="1"/>
          </p:cNvSpPr>
          <p:nvPr/>
        </p:nvSpPr>
        <p:spPr bwMode="auto">
          <a:xfrm>
            <a:off x="1820863" y="1633538"/>
            <a:ext cx="152400" cy="152400"/>
          </a:xfrm>
          <a:prstGeom prst="ellipse">
            <a:avLst/>
          </a:prstGeom>
          <a:solidFill>
            <a:srgbClr val="777777"/>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1" name="Oval 29"/>
          <p:cNvSpPr>
            <a:spLocks noChangeArrowheads="1"/>
          </p:cNvSpPr>
          <p:nvPr/>
        </p:nvSpPr>
        <p:spPr bwMode="auto">
          <a:xfrm>
            <a:off x="1820863" y="1824038"/>
            <a:ext cx="152400" cy="152400"/>
          </a:xfrm>
          <a:prstGeom prst="ellipse">
            <a:avLst/>
          </a:prstGeom>
          <a:solidFill>
            <a:srgbClr val="292929"/>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2" name="Oval 30"/>
          <p:cNvSpPr>
            <a:spLocks noChangeArrowheads="1"/>
          </p:cNvSpPr>
          <p:nvPr/>
        </p:nvSpPr>
        <p:spPr bwMode="auto">
          <a:xfrm>
            <a:off x="1820863" y="2014538"/>
            <a:ext cx="152400" cy="152400"/>
          </a:xfrm>
          <a:prstGeom prst="ellipse">
            <a:avLst/>
          </a:prstGeom>
          <a:solidFill>
            <a:srgbClr val="C0C0C0"/>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3" name="Oval 31"/>
          <p:cNvSpPr>
            <a:spLocks noChangeArrowheads="1"/>
          </p:cNvSpPr>
          <p:nvPr/>
        </p:nvSpPr>
        <p:spPr bwMode="auto">
          <a:xfrm>
            <a:off x="1820863" y="2205038"/>
            <a:ext cx="152400" cy="152400"/>
          </a:xfrm>
          <a:prstGeom prst="ellipse">
            <a:avLst/>
          </a:prstGeom>
          <a:solidFill>
            <a:srgbClr val="969696"/>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4" name="Oval 32"/>
          <p:cNvSpPr>
            <a:spLocks noChangeArrowheads="1"/>
          </p:cNvSpPr>
          <p:nvPr/>
        </p:nvSpPr>
        <p:spPr bwMode="auto">
          <a:xfrm>
            <a:off x="1820863" y="2395538"/>
            <a:ext cx="152400" cy="152400"/>
          </a:xfrm>
          <a:prstGeom prst="ellipse">
            <a:avLst/>
          </a:prstGeom>
          <a:solidFill>
            <a:srgbClr val="333333"/>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5" name="Oval 33"/>
          <p:cNvSpPr>
            <a:spLocks noChangeArrowheads="1"/>
          </p:cNvSpPr>
          <p:nvPr/>
        </p:nvSpPr>
        <p:spPr bwMode="auto">
          <a:xfrm>
            <a:off x="1820863" y="2586038"/>
            <a:ext cx="152400" cy="152400"/>
          </a:xfrm>
          <a:prstGeom prst="ellipse">
            <a:avLst/>
          </a:prstGeom>
          <a:solidFill>
            <a:srgbClr val="B2B2B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6" name="Oval 34"/>
          <p:cNvSpPr>
            <a:spLocks noChangeArrowheads="1"/>
          </p:cNvSpPr>
          <p:nvPr/>
        </p:nvSpPr>
        <p:spPr bwMode="auto">
          <a:xfrm>
            <a:off x="1820863" y="2776538"/>
            <a:ext cx="152400" cy="152400"/>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7" name="Oval 35"/>
          <p:cNvSpPr>
            <a:spLocks noChangeArrowheads="1"/>
          </p:cNvSpPr>
          <p:nvPr/>
        </p:nvSpPr>
        <p:spPr bwMode="auto">
          <a:xfrm>
            <a:off x="4800600" y="1443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8" name="Oval 36"/>
          <p:cNvSpPr>
            <a:spLocks noChangeArrowheads="1"/>
          </p:cNvSpPr>
          <p:nvPr/>
        </p:nvSpPr>
        <p:spPr bwMode="auto">
          <a:xfrm>
            <a:off x="4800600" y="1633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69" name="Oval 37"/>
          <p:cNvSpPr>
            <a:spLocks noChangeArrowheads="1"/>
          </p:cNvSpPr>
          <p:nvPr/>
        </p:nvSpPr>
        <p:spPr bwMode="auto">
          <a:xfrm>
            <a:off x="4800600" y="1824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0" name="Oval 38"/>
          <p:cNvSpPr>
            <a:spLocks noChangeArrowheads="1"/>
          </p:cNvSpPr>
          <p:nvPr/>
        </p:nvSpPr>
        <p:spPr bwMode="auto">
          <a:xfrm>
            <a:off x="4800600" y="2014538"/>
            <a:ext cx="152400" cy="152400"/>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1" name="Oval 39"/>
          <p:cNvSpPr>
            <a:spLocks noChangeArrowheads="1"/>
          </p:cNvSpPr>
          <p:nvPr/>
        </p:nvSpPr>
        <p:spPr bwMode="auto">
          <a:xfrm>
            <a:off x="4800600" y="2205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2" name="Oval 40"/>
          <p:cNvSpPr>
            <a:spLocks noChangeArrowheads="1"/>
          </p:cNvSpPr>
          <p:nvPr/>
        </p:nvSpPr>
        <p:spPr bwMode="auto">
          <a:xfrm>
            <a:off x="4800600" y="2395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3" name="Oval 41"/>
          <p:cNvSpPr>
            <a:spLocks noChangeArrowheads="1"/>
          </p:cNvSpPr>
          <p:nvPr/>
        </p:nvSpPr>
        <p:spPr bwMode="auto">
          <a:xfrm>
            <a:off x="4800600" y="2586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4" name="Oval 42"/>
          <p:cNvSpPr>
            <a:spLocks noChangeArrowheads="1"/>
          </p:cNvSpPr>
          <p:nvPr/>
        </p:nvSpPr>
        <p:spPr bwMode="auto">
          <a:xfrm>
            <a:off x="4800600" y="2776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5" name="Oval 43"/>
          <p:cNvSpPr>
            <a:spLocks noChangeArrowheads="1"/>
          </p:cNvSpPr>
          <p:nvPr/>
        </p:nvSpPr>
        <p:spPr bwMode="auto">
          <a:xfrm>
            <a:off x="2328863" y="26479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6" name="Oval 44"/>
          <p:cNvSpPr>
            <a:spLocks noChangeArrowheads="1"/>
          </p:cNvSpPr>
          <p:nvPr/>
        </p:nvSpPr>
        <p:spPr bwMode="auto">
          <a:xfrm>
            <a:off x="2776538" y="18573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7" name="Oval 45"/>
          <p:cNvSpPr>
            <a:spLocks noChangeArrowheads="1"/>
          </p:cNvSpPr>
          <p:nvPr/>
        </p:nvSpPr>
        <p:spPr bwMode="auto">
          <a:xfrm>
            <a:off x="2395538" y="20288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8" name="Oval 46"/>
          <p:cNvSpPr>
            <a:spLocks noChangeArrowheads="1"/>
          </p:cNvSpPr>
          <p:nvPr/>
        </p:nvSpPr>
        <p:spPr bwMode="auto">
          <a:xfrm>
            <a:off x="4129088" y="26289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79" name="Oval 47"/>
          <p:cNvSpPr>
            <a:spLocks noChangeArrowheads="1"/>
          </p:cNvSpPr>
          <p:nvPr/>
        </p:nvSpPr>
        <p:spPr bwMode="auto">
          <a:xfrm>
            <a:off x="3948113" y="16097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0" name="Oval 48"/>
          <p:cNvSpPr>
            <a:spLocks noChangeArrowheads="1"/>
          </p:cNvSpPr>
          <p:nvPr/>
        </p:nvSpPr>
        <p:spPr bwMode="auto">
          <a:xfrm>
            <a:off x="3367088" y="17811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1" name="Oval 49"/>
          <p:cNvSpPr>
            <a:spLocks noChangeArrowheads="1"/>
          </p:cNvSpPr>
          <p:nvPr/>
        </p:nvSpPr>
        <p:spPr bwMode="auto">
          <a:xfrm>
            <a:off x="3052763" y="23717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2" name="Oval 50"/>
          <p:cNvSpPr>
            <a:spLocks noChangeArrowheads="1"/>
          </p:cNvSpPr>
          <p:nvPr/>
        </p:nvSpPr>
        <p:spPr bwMode="auto">
          <a:xfrm>
            <a:off x="3452813" y="21907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3" name="Oval 51"/>
          <p:cNvSpPr>
            <a:spLocks noChangeArrowheads="1"/>
          </p:cNvSpPr>
          <p:nvPr/>
        </p:nvSpPr>
        <p:spPr bwMode="auto">
          <a:xfrm>
            <a:off x="3786188" y="20478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4" name="Oval 52"/>
          <p:cNvSpPr>
            <a:spLocks noChangeArrowheads="1"/>
          </p:cNvSpPr>
          <p:nvPr/>
        </p:nvSpPr>
        <p:spPr bwMode="auto">
          <a:xfrm>
            <a:off x="3300413" y="19621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5" name="Oval 53"/>
          <p:cNvSpPr>
            <a:spLocks noChangeArrowheads="1"/>
          </p:cNvSpPr>
          <p:nvPr/>
        </p:nvSpPr>
        <p:spPr bwMode="auto">
          <a:xfrm>
            <a:off x="2566988" y="1800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6" name="Oval 54"/>
          <p:cNvSpPr>
            <a:spLocks noChangeArrowheads="1"/>
          </p:cNvSpPr>
          <p:nvPr/>
        </p:nvSpPr>
        <p:spPr bwMode="auto">
          <a:xfrm>
            <a:off x="2719388" y="19526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7" name="Oval 55"/>
          <p:cNvSpPr>
            <a:spLocks noChangeArrowheads="1"/>
          </p:cNvSpPr>
          <p:nvPr/>
        </p:nvSpPr>
        <p:spPr bwMode="auto">
          <a:xfrm>
            <a:off x="2957513" y="2181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8" name="Oval 56"/>
          <p:cNvSpPr>
            <a:spLocks noChangeArrowheads="1"/>
          </p:cNvSpPr>
          <p:nvPr/>
        </p:nvSpPr>
        <p:spPr bwMode="auto">
          <a:xfrm>
            <a:off x="3128963" y="17145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89" name="Oval 57"/>
          <p:cNvSpPr>
            <a:spLocks noChangeArrowheads="1"/>
          </p:cNvSpPr>
          <p:nvPr/>
        </p:nvSpPr>
        <p:spPr bwMode="auto">
          <a:xfrm>
            <a:off x="3738563" y="23241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0" name="Oval 58"/>
          <p:cNvSpPr>
            <a:spLocks noChangeArrowheads="1"/>
          </p:cNvSpPr>
          <p:nvPr/>
        </p:nvSpPr>
        <p:spPr bwMode="auto">
          <a:xfrm>
            <a:off x="3328988" y="2562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1" name="Oval 59"/>
          <p:cNvSpPr>
            <a:spLocks noChangeArrowheads="1"/>
          </p:cNvSpPr>
          <p:nvPr/>
        </p:nvSpPr>
        <p:spPr bwMode="auto">
          <a:xfrm>
            <a:off x="3224213" y="26860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2" name="Oval 60"/>
          <p:cNvSpPr>
            <a:spLocks noChangeArrowheads="1"/>
          </p:cNvSpPr>
          <p:nvPr/>
        </p:nvSpPr>
        <p:spPr bwMode="auto">
          <a:xfrm>
            <a:off x="3795713" y="25527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3" name="Oval 61"/>
          <p:cNvSpPr>
            <a:spLocks noChangeArrowheads="1"/>
          </p:cNvSpPr>
          <p:nvPr/>
        </p:nvSpPr>
        <p:spPr bwMode="auto">
          <a:xfrm>
            <a:off x="3576638" y="24955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4" name="Oval 62"/>
          <p:cNvSpPr>
            <a:spLocks noChangeArrowheads="1"/>
          </p:cNvSpPr>
          <p:nvPr/>
        </p:nvSpPr>
        <p:spPr bwMode="auto">
          <a:xfrm>
            <a:off x="4148138" y="19335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5" name="Oval 63"/>
          <p:cNvSpPr>
            <a:spLocks noChangeArrowheads="1"/>
          </p:cNvSpPr>
          <p:nvPr/>
        </p:nvSpPr>
        <p:spPr bwMode="auto">
          <a:xfrm>
            <a:off x="4348163" y="24574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6" name="Oval 64"/>
          <p:cNvSpPr>
            <a:spLocks noChangeArrowheads="1"/>
          </p:cNvSpPr>
          <p:nvPr/>
        </p:nvSpPr>
        <p:spPr bwMode="auto">
          <a:xfrm>
            <a:off x="2595563" y="22479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7" name="Oval 65"/>
          <p:cNvSpPr>
            <a:spLocks noChangeArrowheads="1"/>
          </p:cNvSpPr>
          <p:nvPr/>
        </p:nvSpPr>
        <p:spPr bwMode="auto">
          <a:xfrm>
            <a:off x="2386013" y="16859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8" name="Oval 66"/>
          <p:cNvSpPr>
            <a:spLocks noChangeArrowheads="1"/>
          </p:cNvSpPr>
          <p:nvPr/>
        </p:nvSpPr>
        <p:spPr bwMode="auto">
          <a:xfrm>
            <a:off x="4338638" y="26193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499" name="Oval 67"/>
          <p:cNvSpPr>
            <a:spLocks noChangeArrowheads="1"/>
          </p:cNvSpPr>
          <p:nvPr/>
        </p:nvSpPr>
        <p:spPr bwMode="auto">
          <a:xfrm>
            <a:off x="4138613" y="16287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0" name="Oval 68"/>
          <p:cNvSpPr>
            <a:spLocks noChangeArrowheads="1"/>
          </p:cNvSpPr>
          <p:nvPr/>
        </p:nvSpPr>
        <p:spPr bwMode="auto">
          <a:xfrm>
            <a:off x="2519363" y="2562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1" name="Oval 69"/>
          <p:cNvSpPr>
            <a:spLocks noChangeArrowheads="1"/>
          </p:cNvSpPr>
          <p:nvPr/>
        </p:nvSpPr>
        <p:spPr bwMode="auto">
          <a:xfrm>
            <a:off x="4071938" y="22860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2" name="Oval 70"/>
          <p:cNvSpPr>
            <a:spLocks noChangeArrowheads="1"/>
          </p:cNvSpPr>
          <p:nvPr/>
        </p:nvSpPr>
        <p:spPr bwMode="auto">
          <a:xfrm>
            <a:off x="3509963" y="19812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3" name="Oval 71"/>
          <p:cNvSpPr>
            <a:spLocks noChangeArrowheads="1"/>
          </p:cNvSpPr>
          <p:nvPr/>
        </p:nvSpPr>
        <p:spPr bwMode="auto">
          <a:xfrm>
            <a:off x="2862263" y="17430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4" name="Oval 72"/>
          <p:cNvSpPr>
            <a:spLocks noChangeArrowheads="1"/>
          </p:cNvSpPr>
          <p:nvPr/>
        </p:nvSpPr>
        <p:spPr bwMode="auto">
          <a:xfrm>
            <a:off x="3014663" y="19812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5" name="Oval 73"/>
          <p:cNvSpPr>
            <a:spLocks noChangeArrowheads="1"/>
          </p:cNvSpPr>
          <p:nvPr/>
        </p:nvSpPr>
        <p:spPr bwMode="auto">
          <a:xfrm>
            <a:off x="2681288" y="26574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6" name="Oval 74"/>
          <p:cNvSpPr>
            <a:spLocks noChangeArrowheads="1"/>
          </p:cNvSpPr>
          <p:nvPr/>
        </p:nvSpPr>
        <p:spPr bwMode="auto">
          <a:xfrm>
            <a:off x="2900363" y="26765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7" name="Oval 75"/>
          <p:cNvSpPr>
            <a:spLocks noChangeArrowheads="1"/>
          </p:cNvSpPr>
          <p:nvPr/>
        </p:nvSpPr>
        <p:spPr bwMode="auto">
          <a:xfrm>
            <a:off x="4233863" y="21526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08" name="Oval 76"/>
          <p:cNvSpPr>
            <a:spLocks noChangeArrowheads="1"/>
          </p:cNvSpPr>
          <p:nvPr/>
        </p:nvSpPr>
        <p:spPr bwMode="auto">
          <a:xfrm>
            <a:off x="3976688" y="20859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8510" name="Text Box 88"/>
          <p:cNvSpPr txBox="1">
            <a:spLocks noChangeArrowheads="1"/>
          </p:cNvSpPr>
          <p:nvPr/>
        </p:nvSpPr>
        <p:spPr bwMode="auto">
          <a:xfrm>
            <a:off x="455613" y="349620"/>
            <a:ext cx="3582987" cy="954107"/>
          </a:xfrm>
          <a:prstGeom prst="rect">
            <a:avLst/>
          </a:prstGeom>
          <a:noFill/>
          <a:ln w="9525">
            <a:noFill/>
            <a:miter lim="800000"/>
            <a:headEnd/>
            <a:tailEnd/>
          </a:ln>
        </p:spPr>
        <p:txBody>
          <a:bodyPr>
            <a:spAutoFit/>
          </a:bodyPr>
          <a:lstStyle/>
          <a:p>
            <a:pPr defTabSz="293688"/>
            <a:r>
              <a:rPr lang="en-US" sz="2800" b="1">
                <a:solidFill>
                  <a:srgbClr val="FF0000"/>
                </a:solidFill>
                <a:latin typeface="Calibri" panose="020F0502020204030204" pitchFamily="34" charset="0"/>
              </a:rPr>
              <a:t>…GOOD NEWS!</a:t>
            </a:r>
          </a:p>
          <a:p>
            <a:pPr defTabSz="293688"/>
            <a:r>
              <a:rPr lang="en-US" sz="2800">
                <a:solidFill>
                  <a:srgbClr val="FF0000"/>
                </a:solidFill>
                <a:latin typeface="Calibri" panose="020F0502020204030204" pitchFamily="34" charset="0"/>
              </a:rPr>
              <a:t>quantum interference</a:t>
            </a:r>
          </a:p>
        </p:txBody>
      </p:sp>
      <p:grpSp>
        <p:nvGrpSpPr>
          <p:cNvPr id="18511" name="Group 89"/>
          <p:cNvGrpSpPr>
            <a:grpSpLocks/>
          </p:cNvGrpSpPr>
          <p:nvPr/>
        </p:nvGrpSpPr>
        <p:grpSpPr bwMode="auto">
          <a:xfrm>
            <a:off x="1552575" y="4200525"/>
            <a:ext cx="6181726" cy="1200150"/>
            <a:chOff x="2054" y="3252"/>
            <a:chExt cx="3894" cy="756"/>
          </a:xfrm>
        </p:grpSpPr>
        <p:sp>
          <p:nvSpPr>
            <p:cNvPr id="18512" name="Rectangle 90"/>
            <p:cNvSpPr>
              <a:spLocks noChangeArrowheads="1"/>
            </p:cNvSpPr>
            <p:nvPr/>
          </p:nvSpPr>
          <p:spPr bwMode="auto">
            <a:xfrm>
              <a:off x="2054" y="3252"/>
              <a:ext cx="1311" cy="756"/>
            </a:xfrm>
            <a:prstGeom prst="rect">
              <a:avLst/>
            </a:prstGeom>
            <a:noFill/>
            <a:ln w="9525">
              <a:noFill/>
              <a:miter lim="800000"/>
              <a:headEnd/>
              <a:tailEnd/>
            </a:ln>
          </p:spPr>
          <p:txBody>
            <a:bodyPr wrap="none">
              <a:spAutoFit/>
            </a:bodyPr>
            <a:lstStyle/>
            <a:p>
              <a:pPr algn="r"/>
              <a:r>
                <a:rPr lang="en-US" sz="2400">
                  <a:solidFill>
                    <a:srgbClr val="000000"/>
                  </a:solidFill>
                  <a:latin typeface="Calibri" panose="020F0502020204030204" pitchFamily="34" charset="0"/>
                </a:rPr>
                <a:t>Deutsch (1985</a:t>
              </a:r>
              <a:r>
                <a:rPr lang="en-US" sz="2400" smtClean="0">
                  <a:solidFill>
                    <a:srgbClr val="000000"/>
                  </a:solidFill>
                  <a:latin typeface="Calibri" panose="020F0502020204030204" pitchFamily="34" charset="0"/>
                </a:rPr>
                <a:t>)</a:t>
              </a:r>
              <a:endParaRPr lang="en-US" sz="2400">
                <a:solidFill>
                  <a:srgbClr val="000000"/>
                </a:solidFill>
                <a:latin typeface="Calibri" panose="020F0502020204030204" pitchFamily="34" charset="0"/>
              </a:endParaRPr>
            </a:p>
            <a:p>
              <a:pPr algn="r"/>
              <a:r>
                <a:rPr lang="en-US" sz="2400" b="1">
                  <a:solidFill>
                    <a:srgbClr val="FF0000"/>
                  </a:solidFill>
                  <a:latin typeface="Calibri" panose="020F0502020204030204" pitchFamily="34" charset="0"/>
                </a:rPr>
                <a:t>Shor (1994)</a:t>
              </a:r>
              <a:endParaRPr lang="en-US" sz="2400" b="1" baseline="30000">
                <a:solidFill>
                  <a:srgbClr val="FF0000"/>
                </a:solidFill>
                <a:latin typeface="Calibri" panose="020F0502020204030204" pitchFamily="34" charset="0"/>
              </a:endParaRPr>
            </a:p>
            <a:p>
              <a:pPr algn="r"/>
              <a:r>
                <a:rPr lang="en-US" sz="2400">
                  <a:solidFill>
                    <a:srgbClr val="000000"/>
                  </a:solidFill>
                  <a:latin typeface="Calibri" panose="020F0502020204030204" pitchFamily="34" charset="0"/>
                </a:rPr>
                <a:t>Grover (1996)</a:t>
              </a:r>
            </a:p>
          </p:txBody>
        </p:sp>
        <p:sp>
          <p:nvSpPr>
            <p:cNvPr id="18513" name="Text Box 91"/>
            <p:cNvSpPr txBox="1">
              <a:spLocks noChangeArrowheads="1"/>
            </p:cNvSpPr>
            <p:nvPr/>
          </p:nvSpPr>
          <p:spPr bwMode="auto">
            <a:xfrm>
              <a:off x="3338" y="3482"/>
              <a:ext cx="2610" cy="291"/>
            </a:xfrm>
            <a:prstGeom prst="rect">
              <a:avLst/>
            </a:prstGeom>
            <a:noFill/>
            <a:ln w="9525">
              <a:noFill/>
              <a:miter lim="800000"/>
              <a:headEnd/>
              <a:tailEnd/>
            </a:ln>
          </p:spPr>
          <p:txBody>
            <a:bodyPr wrap="none">
              <a:spAutoFit/>
            </a:bodyPr>
            <a:lstStyle/>
            <a:p>
              <a:r>
                <a:rPr lang="en-US" sz="2400">
                  <a:solidFill>
                    <a:srgbClr val="FF0000"/>
                  </a:solidFill>
                  <a:latin typeface="Calibri" panose="020F0502020204030204" pitchFamily="34" charset="0"/>
                </a:rPr>
                <a:t>fast number factoring    </a:t>
              </a:r>
              <a:r>
                <a:rPr lang="en-US" sz="2400" b="1" i="1">
                  <a:solidFill>
                    <a:srgbClr val="0000FF"/>
                  </a:solidFill>
                  <a:latin typeface="Calibri" panose="020F0502020204030204" pitchFamily="34" charset="0"/>
                </a:rPr>
                <a:t>N</a:t>
              </a:r>
              <a:r>
                <a:rPr lang="en-US" sz="2400" b="1">
                  <a:solidFill>
                    <a:srgbClr val="0000FF"/>
                  </a:solidFill>
                  <a:latin typeface="Calibri" panose="020F0502020204030204" pitchFamily="34" charset="0"/>
                </a:rPr>
                <a:t> = </a:t>
              </a:r>
              <a:r>
                <a:rPr lang="en-US" sz="2400" b="1" i="1">
                  <a:solidFill>
                    <a:srgbClr val="0000FF"/>
                  </a:solidFill>
                  <a:latin typeface="Calibri" panose="020F0502020204030204" pitchFamily="34" charset="0"/>
                </a:rPr>
                <a:t>p</a:t>
              </a:r>
              <a:r>
                <a:rPr lang="en-US" sz="2400" b="1">
                  <a:solidFill>
                    <a:srgbClr val="0000FF"/>
                  </a:solidFill>
                  <a:latin typeface="Calibri" panose="020F0502020204030204" pitchFamily="34" charset="0"/>
                  <a:sym typeface="Symbol" pitchFamily="18" charset="2"/>
                </a:rPr>
                <a:t></a:t>
              </a:r>
              <a:r>
                <a:rPr lang="en-US" sz="2400" b="1" i="1">
                  <a:solidFill>
                    <a:srgbClr val="0000FF"/>
                  </a:solidFill>
                  <a:latin typeface="Calibri" panose="020F0502020204030204" pitchFamily="34" charset="0"/>
                </a:rPr>
                <a:t>q</a:t>
              </a:r>
            </a:p>
          </p:txBody>
        </p:sp>
        <p:sp>
          <p:nvSpPr>
            <p:cNvPr id="18514" name="Text Box 92"/>
            <p:cNvSpPr txBox="1">
              <a:spLocks noChangeArrowheads="1"/>
            </p:cNvSpPr>
            <p:nvPr/>
          </p:nvSpPr>
          <p:spPr bwMode="auto">
            <a:xfrm>
              <a:off x="3346" y="3713"/>
              <a:ext cx="1720" cy="291"/>
            </a:xfrm>
            <a:prstGeom prst="rect">
              <a:avLst/>
            </a:prstGeom>
            <a:noFill/>
            <a:ln w="9525">
              <a:noFill/>
              <a:miter lim="800000"/>
              <a:headEnd/>
              <a:tailEnd/>
            </a:ln>
          </p:spPr>
          <p:txBody>
            <a:bodyPr wrap="none">
              <a:spAutoFit/>
            </a:bodyPr>
            <a:lstStyle/>
            <a:p>
              <a:r>
                <a:rPr lang="en-US" sz="2400">
                  <a:solidFill>
                    <a:srgbClr val="000000"/>
                  </a:solidFill>
                  <a:latin typeface="Calibri" panose="020F0502020204030204" pitchFamily="34" charset="0"/>
                </a:rPr>
                <a:t>fast database search</a:t>
              </a:r>
            </a:p>
          </p:txBody>
        </p:sp>
      </p:grpSp>
      <p:sp>
        <p:nvSpPr>
          <p:cNvPr id="83" name="Text Box 92"/>
          <p:cNvSpPr txBox="1">
            <a:spLocks noChangeArrowheads="1"/>
          </p:cNvSpPr>
          <p:nvPr/>
        </p:nvSpPr>
        <p:spPr bwMode="auto">
          <a:xfrm>
            <a:off x="3597928" y="4210410"/>
            <a:ext cx="3318152" cy="461665"/>
          </a:xfrm>
          <a:prstGeom prst="rect">
            <a:avLst/>
          </a:prstGeom>
          <a:noFill/>
          <a:ln w="9525">
            <a:noFill/>
            <a:miter lim="800000"/>
            <a:headEnd/>
            <a:tailEnd/>
          </a:ln>
        </p:spPr>
        <p:txBody>
          <a:bodyPr wrap="none">
            <a:spAutoFit/>
          </a:bodyPr>
          <a:lstStyle/>
          <a:p>
            <a:r>
              <a:rPr lang="en-US" sz="2400" smtClean="0">
                <a:solidFill>
                  <a:srgbClr val="000000"/>
                </a:solidFill>
                <a:latin typeface="Calibri" panose="020F0502020204030204" pitchFamily="34" charset="0"/>
              </a:rPr>
              <a:t>toy quantum algorithms</a:t>
            </a:r>
            <a:endParaRPr lang="en-US" sz="2400">
              <a:solidFill>
                <a:srgbClr val="000000"/>
              </a:solidFill>
              <a:latin typeface="Calibri" panose="020F0502020204030204" pitchFamily="34" charset="0"/>
            </a:endParaRPr>
          </a:p>
        </p:txBody>
      </p:sp>
    </p:spTree>
    <p:extLst>
      <p:ext uri="{BB962C8B-B14F-4D97-AF65-F5344CB8AC3E}">
        <p14:creationId xmlns:p14="http://schemas.microsoft.com/office/powerpoint/2010/main" val="822038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257800" y="2149746"/>
            <a:ext cx="2971800" cy="577575"/>
          </a:xfrm>
          <a:prstGeom prst="rect">
            <a:avLst/>
          </a:prstGeom>
          <a:pattFill prst="wdDnDiag">
            <a:fgClr>
              <a:schemeClr val="bg1">
                <a:lumMod val="65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eaLnBrk="1" fontAlgn="auto" hangingPunct="1">
              <a:spcBef>
                <a:spcPts val="0"/>
              </a:spcBef>
              <a:spcAft>
                <a:spcPts val="0"/>
              </a:spcAft>
            </a:pPr>
            <a:endParaRPr lang="en-US" sz="1800">
              <a:solidFill>
                <a:prstClr val="white"/>
              </a:solidFill>
            </a:endParaRPr>
          </a:p>
        </p:txBody>
      </p:sp>
      <p:pic>
        <p:nvPicPr>
          <p:cNvPr id="57" name="Picture 78" descr="1ion"/>
          <p:cNvPicPr>
            <a:picLocks noChangeAspect="1" noChangeArrowheads="1"/>
          </p:cNvPicPr>
          <p:nvPr/>
        </p:nvPicPr>
        <p:blipFill>
          <a:blip r:embed="rId3" cstate="print"/>
          <a:srcRect/>
          <a:stretch>
            <a:fillRect/>
          </a:stretch>
        </p:blipFill>
        <p:spPr bwMode="auto">
          <a:xfrm>
            <a:off x="4471011" y="4513262"/>
            <a:ext cx="508000" cy="420687"/>
          </a:xfrm>
          <a:prstGeom prst="rect">
            <a:avLst/>
          </a:prstGeom>
          <a:noFill/>
          <a:ln w="9525">
            <a:noFill/>
            <a:miter lim="800000"/>
            <a:headEnd/>
            <a:tailEnd/>
          </a:ln>
        </p:spPr>
      </p:pic>
      <p:pic>
        <p:nvPicPr>
          <p:cNvPr id="62" name="Picture 79" descr="1ion"/>
          <p:cNvPicPr>
            <a:picLocks noChangeAspect="1" noChangeArrowheads="1"/>
          </p:cNvPicPr>
          <p:nvPr/>
        </p:nvPicPr>
        <p:blipFill>
          <a:blip r:embed="rId3" cstate="print"/>
          <a:srcRect/>
          <a:stretch>
            <a:fillRect/>
          </a:stretch>
        </p:blipFill>
        <p:spPr bwMode="auto">
          <a:xfrm>
            <a:off x="86458" y="4545012"/>
            <a:ext cx="508000" cy="420687"/>
          </a:xfrm>
          <a:prstGeom prst="rect">
            <a:avLst/>
          </a:prstGeom>
          <a:noFill/>
          <a:ln w="9525">
            <a:noFill/>
            <a:miter lim="800000"/>
            <a:headEnd/>
            <a:tailEnd/>
          </a:ln>
        </p:spPr>
      </p:pic>
      <p:sp>
        <p:nvSpPr>
          <p:cNvPr id="65" name="Oval 89"/>
          <p:cNvSpPr>
            <a:spLocks noChangeArrowheads="1"/>
          </p:cNvSpPr>
          <p:nvPr/>
        </p:nvSpPr>
        <p:spPr bwMode="auto">
          <a:xfrm rot="17946339" flipH="1">
            <a:off x="615248" y="2966968"/>
            <a:ext cx="274638" cy="457200"/>
          </a:xfrm>
          <a:prstGeom prst="ellipse">
            <a:avLst/>
          </a:pr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69" name="Arc 90"/>
          <p:cNvSpPr>
            <a:spLocks/>
          </p:cNvSpPr>
          <p:nvPr/>
        </p:nvSpPr>
        <p:spPr bwMode="auto">
          <a:xfrm flipH="1">
            <a:off x="334961" y="2790823"/>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70" name="Text Box 94"/>
          <p:cNvSpPr txBox="1">
            <a:spLocks noChangeArrowheads="1"/>
          </p:cNvSpPr>
          <p:nvPr/>
        </p:nvSpPr>
        <p:spPr bwMode="auto">
          <a:xfrm>
            <a:off x="3704285" y="4725578"/>
            <a:ext cx="880369" cy="307777"/>
          </a:xfrm>
          <a:prstGeom prst="rect">
            <a:avLst/>
          </a:prstGeom>
          <a:noFill/>
          <a:ln w="9525">
            <a:noFill/>
            <a:miter lim="800000"/>
            <a:headEnd/>
            <a:tailEnd/>
          </a:ln>
        </p:spPr>
        <p:txBody>
          <a:bodyPr wrap="none" lIns="91435" tIns="45718" rIns="91435" bIns="45718">
            <a:spAutoFit/>
          </a:bodyPr>
          <a:lstStyle/>
          <a:p>
            <a:pPr algn="r" defTabSz="457177" eaLnBrk="1" fontAlgn="auto" hangingPunct="1">
              <a:spcBef>
                <a:spcPts val="0"/>
              </a:spcBef>
              <a:spcAft>
                <a:spcPts val="0"/>
              </a:spcAft>
            </a:pPr>
            <a:r>
              <a:rPr lang="en-US" sz="1400" baseline="30000">
                <a:solidFill>
                  <a:srgbClr val="000000"/>
                </a:solidFill>
                <a:latin typeface="Calibri"/>
              </a:rPr>
              <a:t>171</a:t>
            </a:r>
            <a:r>
              <a:rPr lang="en-US" sz="1400">
                <a:solidFill>
                  <a:srgbClr val="000000"/>
                </a:solidFill>
                <a:latin typeface="Calibri"/>
              </a:rPr>
              <a:t>Yb</a:t>
            </a:r>
            <a:r>
              <a:rPr lang="en-US" sz="1400" baseline="30000">
                <a:solidFill>
                  <a:srgbClr val="000000"/>
                </a:solidFill>
                <a:latin typeface="Calibri"/>
              </a:rPr>
              <a:t>+</a:t>
            </a:r>
            <a:r>
              <a:rPr lang="en-US" sz="1400">
                <a:solidFill>
                  <a:srgbClr val="000000"/>
                </a:solidFill>
                <a:latin typeface="Calibri"/>
              </a:rPr>
              <a:t> ion</a:t>
            </a:r>
          </a:p>
        </p:txBody>
      </p:sp>
      <p:sp>
        <p:nvSpPr>
          <p:cNvPr id="72" name="Text Box 102"/>
          <p:cNvSpPr txBox="1">
            <a:spLocks noChangeArrowheads="1"/>
          </p:cNvSpPr>
          <p:nvPr/>
        </p:nvSpPr>
        <p:spPr bwMode="auto">
          <a:xfrm>
            <a:off x="946514" y="3118077"/>
            <a:ext cx="679007" cy="525142"/>
          </a:xfrm>
          <a:prstGeom prst="rect">
            <a:avLst/>
          </a:prstGeom>
          <a:noFill/>
          <a:ln w="9525">
            <a:noFill/>
            <a:miter lim="800000"/>
            <a:headEnd/>
            <a:tailEnd/>
          </a:ln>
        </p:spPr>
        <p:txBody>
          <a:bodyPr wrap="none" lIns="91435" tIns="45718" rIns="91435" bIns="45718">
            <a:spAutoFit/>
          </a:bodyPr>
          <a:lstStyle/>
          <a:p>
            <a:pPr defTabSz="457177" eaLnBrk="1" fontAlgn="auto" hangingPunct="1">
              <a:spcBef>
                <a:spcPts val="0"/>
              </a:spcBef>
              <a:spcAft>
                <a:spcPts val="0"/>
              </a:spcAft>
            </a:pPr>
            <a:r>
              <a:rPr lang="en-US" sz="1400" dirty="0">
                <a:solidFill>
                  <a:srgbClr val="000000"/>
                </a:solidFill>
                <a:latin typeface="Calibri"/>
              </a:rPr>
              <a:t>optical</a:t>
            </a:r>
          </a:p>
          <a:p>
            <a:pPr defTabSz="457177" eaLnBrk="1" fontAlgn="auto" hangingPunct="1">
              <a:spcBef>
                <a:spcPts val="0"/>
              </a:spcBef>
              <a:spcAft>
                <a:spcPts val="0"/>
              </a:spcAft>
            </a:pPr>
            <a:r>
              <a:rPr lang="en-US" sz="1400" dirty="0">
                <a:solidFill>
                  <a:srgbClr val="000000"/>
                </a:solidFill>
                <a:latin typeface="Calibri"/>
              </a:rPr>
              <a:t>fiber</a:t>
            </a:r>
          </a:p>
        </p:txBody>
      </p:sp>
      <p:grpSp>
        <p:nvGrpSpPr>
          <p:cNvPr id="73" name="Group 105"/>
          <p:cNvGrpSpPr>
            <a:grpSpLocks/>
          </p:cNvGrpSpPr>
          <p:nvPr/>
        </p:nvGrpSpPr>
        <p:grpSpPr bwMode="auto">
          <a:xfrm>
            <a:off x="67409" y="3405187"/>
            <a:ext cx="523875" cy="1343025"/>
            <a:chOff x="2389" y="2873"/>
            <a:chExt cx="330" cy="846"/>
          </a:xfrm>
        </p:grpSpPr>
        <p:grpSp>
          <p:nvGrpSpPr>
            <p:cNvPr id="74" name="Group 106"/>
            <p:cNvGrpSpPr>
              <a:grpSpLocks/>
            </p:cNvGrpSpPr>
            <p:nvPr/>
          </p:nvGrpSpPr>
          <p:grpSpPr bwMode="auto">
            <a:xfrm flipH="1">
              <a:off x="2389" y="2999"/>
              <a:ext cx="330" cy="384"/>
              <a:chOff x="4230" y="2928"/>
              <a:chExt cx="330" cy="384"/>
            </a:xfrm>
          </p:grpSpPr>
          <p:grpSp>
            <p:nvGrpSpPr>
              <p:cNvPr id="78" name="Group 107"/>
              <p:cNvGrpSpPr>
                <a:grpSpLocks/>
              </p:cNvGrpSpPr>
              <p:nvPr/>
            </p:nvGrpSpPr>
            <p:grpSpPr bwMode="auto">
              <a:xfrm>
                <a:off x="4230" y="3106"/>
                <a:ext cx="330" cy="206"/>
                <a:chOff x="4230" y="3106"/>
                <a:chExt cx="330" cy="206"/>
              </a:xfrm>
            </p:grpSpPr>
            <p:sp>
              <p:nvSpPr>
                <p:cNvPr id="80" name="AutoShape 108"/>
                <p:cNvSpPr>
                  <a:spLocks noChangeArrowheads="1"/>
                </p:cNvSpPr>
                <p:nvPr/>
              </p:nvSpPr>
              <p:spPr bwMode="auto">
                <a:xfrm rot="16200000">
                  <a:off x="4373" y="2951"/>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81" name="AutoShape 10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82" name="Rectangle 11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79" name="AutoShape 11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grpSp>
        <p:grpSp>
          <p:nvGrpSpPr>
            <p:cNvPr id="75" name="Group 112"/>
            <p:cNvGrpSpPr>
              <a:grpSpLocks/>
            </p:cNvGrpSpPr>
            <p:nvPr/>
          </p:nvGrpSpPr>
          <p:grpSpPr bwMode="auto">
            <a:xfrm flipH="1">
              <a:off x="2437" y="2873"/>
              <a:ext cx="234" cy="846"/>
              <a:chOff x="4278" y="2802"/>
              <a:chExt cx="234" cy="846"/>
            </a:xfrm>
          </p:grpSpPr>
          <p:sp>
            <p:nvSpPr>
              <p:cNvPr id="76" name="AutoShape 11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77" name="AutoShape 11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grpSp>
        <p:nvGrpSpPr>
          <p:cNvPr id="83" name="Group 115"/>
          <p:cNvGrpSpPr>
            <a:grpSpLocks/>
          </p:cNvGrpSpPr>
          <p:nvPr/>
        </p:nvGrpSpPr>
        <p:grpSpPr bwMode="auto">
          <a:xfrm>
            <a:off x="4463075" y="3408364"/>
            <a:ext cx="523875" cy="1343026"/>
            <a:chOff x="2389" y="2873"/>
            <a:chExt cx="330" cy="846"/>
          </a:xfrm>
        </p:grpSpPr>
        <p:grpSp>
          <p:nvGrpSpPr>
            <p:cNvPr id="84" name="Group 116"/>
            <p:cNvGrpSpPr>
              <a:grpSpLocks/>
            </p:cNvGrpSpPr>
            <p:nvPr/>
          </p:nvGrpSpPr>
          <p:grpSpPr bwMode="auto">
            <a:xfrm flipH="1">
              <a:off x="2389" y="2999"/>
              <a:ext cx="330" cy="372"/>
              <a:chOff x="4230" y="2928"/>
              <a:chExt cx="330" cy="372"/>
            </a:xfrm>
          </p:grpSpPr>
          <p:grpSp>
            <p:nvGrpSpPr>
              <p:cNvPr id="88" name="Group 117"/>
              <p:cNvGrpSpPr>
                <a:grpSpLocks/>
              </p:cNvGrpSpPr>
              <p:nvPr/>
            </p:nvGrpSpPr>
            <p:grpSpPr bwMode="auto">
              <a:xfrm>
                <a:off x="4230" y="3103"/>
                <a:ext cx="330" cy="197"/>
                <a:chOff x="4230" y="3103"/>
                <a:chExt cx="330" cy="197"/>
              </a:xfrm>
            </p:grpSpPr>
            <p:sp>
              <p:nvSpPr>
                <p:cNvPr id="90" name="AutoShape 118"/>
                <p:cNvSpPr>
                  <a:spLocks noChangeArrowheads="1"/>
                </p:cNvSpPr>
                <p:nvPr/>
              </p:nvSpPr>
              <p:spPr bwMode="auto">
                <a:xfrm rot="16200000">
                  <a:off x="4373" y="2960"/>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91" name="AutoShape 11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92" name="Rectangle 12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89" name="AutoShape 12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grpSp>
        <p:grpSp>
          <p:nvGrpSpPr>
            <p:cNvPr id="85" name="Group 122"/>
            <p:cNvGrpSpPr>
              <a:grpSpLocks/>
            </p:cNvGrpSpPr>
            <p:nvPr/>
          </p:nvGrpSpPr>
          <p:grpSpPr bwMode="auto">
            <a:xfrm flipH="1">
              <a:off x="2437" y="2873"/>
              <a:ext cx="234" cy="846"/>
              <a:chOff x="4278" y="2802"/>
              <a:chExt cx="234" cy="846"/>
            </a:xfrm>
          </p:grpSpPr>
          <p:sp>
            <p:nvSpPr>
              <p:cNvPr id="86" name="AutoShape 12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87" name="AutoShape 12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grpSp>
        <p:nvGrpSpPr>
          <p:cNvPr id="93" name="Group 81"/>
          <p:cNvGrpSpPr/>
          <p:nvPr/>
        </p:nvGrpSpPr>
        <p:grpSpPr>
          <a:xfrm rot="163745">
            <a:off x="1035527" y="2117919"/>
            <a:ext cx="489429" cy="534777"/>
            <a:chOff x="1924526" y="2362886"/>
            <a:chExt cx="489429" cy="534777"/>
          </a:xfrm>
        </p:grpSpPr>
        <p:sp>
          <p:nvSpPr>
            <p:cNvPr id="94"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5"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nvGrpSpPr>
          <p:cNvPr id="96" name="Group 129"/>
          <p:cNvGrpSpPr>
            <a:grpSpLocks/>
          </p:cNvGrpSpPr>
          <p:nvPr/>
        </p:nvGrpSpPr>
        <p:grpSpPr bwMode="auto">
          <a:xfrm rot="5400000">
            <a:off x="-135790" y="5335587"/>
            <a:ext cx="1160463" cy="360363"/>
            <a:chOff x="1701" y="3936"/>
            <a:chExt cx="731" cy="227"/>
          </a:xfrm>
        </p:grpSpPr>
        <p:sp>
          <p:nvSpPr>
            <p:cNvPr id="97" name="Freeform 130"/>
            <p:cNvSpPr>
              <a:spLocks/>
            </p:cNvSpPr>
            <p:nvPr/>
          </p:nvSpPr>
          <p:spPr bwMode="auto">
            <a:xfrm>
              <a:off x="1761" y="3936"/>
              <a:ext cx="249" cy="18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8" name="Freeform 131"/>
            <p:cNvSpPr>
              <a:spLocks/>
            </p:cNvSpPr>
            <p:nvPr/>
          </p:nvSpPr>
          <p:spPr bwMode="auto">
            <a:xfrm>
              <a:off x="1978" y="3936"/>
              <a:ext cx="247" cy="183"/>
            </a:xfrm>
            <a:custGeom>
              <a:avLst/>
              <a:gdLst>
                <a:gd name="T0" fmla="*/ 4 w 236"/>
                <a:gd name="T1" fmla="*/ 302 h 174"/>
                <a:gd name="T2" fmla="*/ 10 w 236"/>
                <a:gd name="T3" fmla="*/ 302 h 174"/>
                <a:gd name="T4" fmla="*/ 24 w 236"/>
                <a:gd name="T5" fmla="*/ 302 h 174"/>
                <a:gd name="T6" fmla="*/ 28 w 236"/>
                <a:gd name="T7" fmla="*/ 302 h 174"/>
                <a:gd name="T8" fmla="*/ 35 w 236"/>
                <a:gd name="T9" fmla="*/ 302 h 174"/>
                <a:gd name="T10" fmla="*/ 43 w 236"/>
                <a:gd name="T11" fmla="*/ 302 h 174"/>
                <a:gd name="T12" fmla="*/ 51 w 236"/>
                <a:gd name="T13" fmla="*/ 302 h 174"/>
                <a:gd name="T14" fmla="*/ 60 w 236"/>
                <a:gd name="T15" fmla="*/ 302 h 174"/>
                <a:gd name="T16" fmla="*/ 66 w 236"/>
                <a:gd name="T17" fmla="*/ 302 h 174"/>
                <a:gd name="T18" fmla="*/ 72 w 236"/>
                <a:gd name="T19" fmla="*/ 302 h 174"/>
                <a:gd name="T20" fmla="*/ 82 w 236"/>
                <a:gd name="T21" fmla="*/ 302 h 174"/>
                <a:gd name="T22" fmla="*/ 90 w 236"/>
                <a:gd name="T23" fmla="*/ 302 h 174"/>
                <a:gd name="T24" fmla="*/ 97 w 236"/>
                <a:gd name="T25" fmla="*/ 302 h 174"/>
                <a:gd name="T26" fmla="*/ 103 w 236"/>
                <a:gd name="T27" fmla="*/ 302 h 174"/>
                <a:gd name="T28" fmla="*/ 113 w 236"/>
                <a:gd name="T29" fmla="*/ 302 h 174"/>
                <a:gd name="T30" fmla="*/ 120 w 236"/>
                <a:gd name="T31" fmla="*/ 302 h 174"/>
                <a:gd name="T32" fmla="*/ 131 w 236"/>
                <a:gd name="T33" fmla="*/ 302 h 174"/>
                <a:gd name="T34" fmla="*/ 136 w 236"/>
                <a:gd name="T35" fmla="*/ 302 h 174"/>
                <a:gd name="T36" fmla="*/ 142 w 236"/>
                <a:gd name="T37" fmla="*/ 302 h 174"/>
                <a:gd name="T38" fmla="*/ 149 w 236"/>
                <a:gd name="T39" fmla="*/ 299 h 174"/>
                <a:gd name="T40" fmla="*/ 156 w 236"/>
                <a:gd name="T41" fmla="*/ 299 h 174"/>
                <a:gd name="T42" fmla="*/ 158 w 236"/>
                <a:gd name="T43" fmla="*/ 291 h 174"/>
                <a:gd name="T44" fmla="*/ 165 w 236"/>
                <a:gd name="T45" fmla="*/ 273 h 174"/>
                <a:gd name="T46" fmla="*/ 169 w 236"/>
                <a:gd name="T47" fmla="*/ 244 h 174"/>
                <a:gd name="T48" fmla="*/ 171 w 236"/>
                <a:gd name="T49" fmla="*/ 209 h 174"/>
                <a:gd name="T50" fmla="*/ 177 w 236"/>
                <a:gd name="T51" fmla="*/ 161 h 174"/>
                <a:gd name="T52" fmla="*/ 180 w 236"/>
                <a:gd name="T53" fmla="*/ 103 h 174"/>
                <a:gd name="T54" fmla="*/ 187 w 236"/>
                <a:gd name="T55" fmla="*/ 48 h 174"/>
                <a:gd name="T56" fmla="*/ 189 w 236"/>
                <a:gd name="T57" fmla="*/ 7 h 174"/>
                <a:gd name="T58" fmla="*/ 197 w 236"/>
                <a:gd name="T59" fmla="*/ 0 h 174"/>
                <a:gd name="T60" fmla="*/ 199 w 236"/>
                <a:gd name="T61" fmla="*/ 22 h 174"/>
                <a:gd name="T62" fmla="*/ 204 w 236"/>
                <a:gd name="T63" fmla="*/ 62 h 174"/>
                <a:gd name="T64" fmla="*/ 206 w 236"/>
                <a:gd name="T65" fmla="*/ 116 h 174"/>
                <a:gd name="T66" fmla="*/ 212 w 236"/>
                <a:gd name="T67" fmla="*/ 172 h 174"/>
                <a:gd name="T68" fmla="*/ 215 w 236"/>
                <a:gd name="T69" fmla="*/ 223 h 174"/>
                <a:gd name="T70" fmla="*/ 217 w 236"/>
                <a:gd name="T71" fmla="*/ 256 h 174"/>
                <a:gd name="T72" fmla="*/ 225 w 236"/>
                <a:gd name="T73" fmla="*/ 280 h 174"/>
                <a:gd name="T74" fmla="*/ 227 w 236"/>
                <a:gd name="T75" fmla="*/ 291 h 174"/>
                <a:gd name="T76" fmla="*/ 235 w 236"/>
                <a:gd name="T77" fmla="*/ 299 h 174"/>
                <a:gd name="T78" fmla="*/ 241 w 236"/>
                <a:gd name="T79" fmla="*/ 302 h 174"/>
                <a:gd name="T80" fmla="*/ 248 w 236"/>
                <a:gd name="T81" fmla="*/ 302 h 174"/>
                <a:gd name="T82" fmla="*/ 252 w 236"/>
                <a:gd name="T83" fmla="*/ 302 h 174"/>
                <a:gd name="T84" fmla="*/ 260 w 236"/>
                <a:gd name="T85" fmla="*/ 302 h 174"/>
                <a:gd name="T86" fmla="*/ 269 w 236"/>
                <a:gd name="T87" fmla="*/ 302 h 174"/>
                <a:gd name="T88" fmla="*/ 276 w 236"/>
                <a:gd name="T89" fmla="*/ 302 h 174"/>
                <a:gd name="T90" fmla="*/ 286 w 236"/>
                <a:gd name="T91" fmla="*/ 302 h 174"/>
                <a:gd name="T92" fmla="*/ 290 w 236"/>
                <a:gd name="T93" fmla="*/ 302 h 174"/>
                <a:gd name="T94" fmla="*/ 300 w 236"/>
                <a:gd name="T95" fmla="*/ 302 h 174"/>
                <a:gd name="T96" fmla="*/ 307 w 236"/>
                <a:gd name="T97" fmla="*/ 302 h 174"/>
                <a:gd name="T98" fmla="*/ 314 w 236"/>
                <a:gd name="T99" fmla="*/ 302 h 174"/>
                <a:gd name="T100" fmla="*/ 323 w 236"/>
                <a:gd name="T101" fmla="*/ 302 h 174"/>
                <a:gd name="T102" fmla="*/ 329 w 236"/>
                <a:gd name="T103" fmla="*/ 302 h 174"/>
                <a:gd name="T104" fmla="*/ 334 w 236"/>
                <a:gd name="T105" fmla="*/ 302 h 174"/>
                <a:gd name="T106" fmla="*/ 345 w 236"/>
                <a:gd name="T107" fmla="*/ 302 h 174"/>
                <a:gd name="T108" fmla="*/ 351 w 236"/>
                <a:gd name="T109" fmla="*/ 302 h 174"/>
                <a:gd name="T110" fmla="*/ 359 w 236"/>
                <a:gd name="T111" fmla="*/ 302 h 174"/>
                <a:gd name="T112" fmla="*/ 366 w 236"/>
                <a:gd name="T113" fmla="*/ 302 h 174"/>
                <a:gd name="T114" fmla="*/ 375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3"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6"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0" y="172"/>
                  </a:lnTo>
                  <a:lnTo>
                    <a:pt x="92" y="172"/>
                  </a:lnTo>
                  <a:lnTo>
                    <a:pt x="94" y="172"/>
                  </a:lnTo>
                  <a:lnTo>
                    <a:pt x="94" y="170"/>
                  </a:lnTo>
                  <a:lnTo>
                    <a:pt x="94" y="168"/>
                  </a:lnTo>
                  <a:lnTo>
                    <a:pt x="96" y="168"/>
                  </a:lnTo>
                  <a:lnTo>
                    <a:pt x="96" y="166"/>
                  </a:lnTo>
                  <a:lnTo>
                    <a:pt x="98" y="166"/>
                  </a:lnTo>
                  <a:lnTo>
                    <a:pt x="98" y="164"/>
                  </a:lnTo>
                  <a:lnTo>
                    <a:pt x="98" y="162"/>
                  </a:lnTo>
                  <a:lnTo>
                    <a:pt x="98" y="161"/>
                  </a:lnTo>
                  <a:lnTo>
                    <a:pt x="98" y="159"/>
                  </a:lnTo>
                  <a:lnTo>
                    <a:pt x="98" y="157"/>
                  </a:lnTo>
                  <a:lnTo>
                    <a:pt x="100" y="157"/>
                  </a:lnTo>
                  <a:lnTo>
                    <a:pt x="100" y="155"/>
                  </a:lnTo>
                  <a:lnTo>
                    <a:pt x="100" y="153"/>
                  </a:lnTo>
                  <a:lnTo>
                    <a:pt x="100" y="151"/>
                  </a:lnTo>
                  <a:lnTo>
                    <a:pt x="100" y="149"/>
                  </a:lnTo>
                  <a:lnTo>
                    <a:pt x="102" y="147"/>
                  </a:lnTo>
                  <a:lnTo>
                    <a:pt x="102" y="145"/>
                  </a:lnTo>
                  <a:lnTo>
                    <a:pt x="102" y="143"/>
                  </a:lnTo>
                  <a:lnTo>
                    <a:pt x="102" y="141"/>
                  </a:lnTo>
                  <a:lnTo>
                    <a:pt x="102" y="139"/>
                  </a:lnTo>
                  <a:lnTo>
                    <a:pt x="103" y="138"/>
                  </a:lnTo>
                  <a:lnTo>
                    <a:pt x="103" y="134"/>
                  </a:lnTo>
                  <a:lnTo>
                    <a:pt x="103" y="132"/>
                  </a:lnTo>
                  <a:lnTo>
                    <a:pt x="103" y="128"/>
                  </a:lnTo>
                  <a:lnTo>
                    <a:pt x="103" y="124"/>
                  </a:lnTo>
                  <a:lnTo>
                    <a:pt x="103" y="122"/>
                  </a:lnTo>
                  <a:lnTo>
                    <a:pt x="103" y="120"/>
                  </a:lnTo>
                  <a:lnTo>
                    <a:pt x="105" y="118"/>
                  </a:lnTo>
                  <a:lnTo>
                    <a:pt x="105" y="115"/>
                  </a:lnTo>
                  <a:lnTo>
                    <a:pt x="105" y="113"/>
                  </a:lnTo>
                  <a:lnTo>
                    <a:pt x="105" y="109"/>
                  </a:lnTo>
                  <a:lnTo>
                    <a:pt x="105" y="107"/>
                  </a:lnTo>
                  <a:lnTo>
                    <a:pt x="105" y="105"/>
                  </a:lnTo>
                  <a:lnTo>
                    <a:pt x="105" y="103"/>
                  </a:lnTo>
                  <a:lnTo>
                    <a:pt x="107" y="99"/>
                  </a:lnTo>
                  <a:lnTo>
                    <a:pt x="107" y="97"/>
                  </a:lnTo>
                  <a:lnTo>
                    <a:pt x="107" y="93"/>
                  </a:lnTo>
                  <a:lnTo>
                    <a:pt x="107" y="92"/>
                  </a:lnTo>
                  <a:lnTo>
                    <a:pt x="107" y="88"/>
                  </a:lnTo>
                  <a:lnTo>
                    <a:pt x="107" y="84"/>
                  </a:lnTo>
                  <a:lnTo>
                    <a:pt x="107" y="82"/>
                  </a:lnTo>
                  <a:lnTo>
                    <a:pt x="107" y="78"/>
                  </a:lnTo>
                  <a:lnTo>
                    <a:pt x="107" y="76"/>
                  </a:lnTo>
                  <a:lnTo>
                    <a:pt x="107" y="72"/>
                  </a:lnTo>
                  <a:lnTo>
                    <a:pt x="107" y="70"/>
                  </a:lnTo>
                  <a:lnTo>
                    <a:pt x="109" y="67"/>
                  </a:lnTo>
                  <a:lnTo>
                    <a:pt x="109" y="63"/>
                  </a:lnTo>
                  <a:lnTo>
                    <a:pt x="109" y="61"/>
                  </a:lnTo>
                  <a:lnTo>
                    <a:pt x="109" y="59"/>
                  </a:lnTo>
                  <a:lnTo>
                    <a:pt x="109" y="55"/>
                  </a:lnTo>
                  <a:lnTo>
                    <a:pt x="109" y="53"/>
                  </a:lnTo>
                  <a:lnTo>
                    <a:pt x="109" y="49"/>
                  </a:lnTo>
                  <a:lnTo>
                    <a:pt x="111" y="47"/>
                  </a:lnTo>
                  <a:lnTo>
                    <a:pt x="111" y="44"/>
                  </a:lnTo>
                  <a:lnTo>
                    <a:pt x="111" y="40"/>
                  </a:lnTo>
                  <a:lnTo>
                    <a:pt x="111" y="38"/>
                  </a:lnTo>
                  <a:lnTo>
                    <a:pt x="111" y="36"/>
                  </a:lnTo>
                  <a:lnTo>
                    <a:pt x="113" y="34"/>
                  </a:lnTo>
                  <a:lnTo>
                    <a:pt x="113" y="30"/>
                  </a:lnTo>
                  <a:lnTo>
                    <a:pt x="113" y="28"/>
                  </a:lnTo>
                  <a:lnTo>
                    <a:pt x="113" y="24"/>
                  </a:lnTo>
                  <a:lnTo>
                    <a:pt x="113" y="23"/>
                  </a:lnTo>
                  <a:lnTo>
                    <a:pt x="113" y="21"/>
                  </a:lnTo>
                  <a:lnTo>
                    <a:pt x="113" y="19"/>
                  </a:lnTo>
                  <a:lnTo>
                    <a:pt x="113" y="17"/>
                  </a:lnTo>
                  <a:lnTo>
                    <a:pt x="113" y="13"/>
                  </a:lnTo>
                  <a:lnTo>
                    <a:pt x="113" y="11"/>
                  </a:lnTo>
                  <a:lnTo>
                    <a:pt x="113" y="9"/>
                  </a:lnTo>
                  <a:lnTo>
                    <a:pt x="115" y="7"/>
                  </a:lnTo>
                  <a:lnTo>
                    <a:pt x="115" y="5"/>
                  </a:lnTo>
                  <a:lnTo>
                    <a:pt x="115" y="3"/>
                  </a:lnTo>
                  <a:lnTo>
                    <a:pt x="115" y="1"/>
                  </a:lnTo>
                  <a:lnTo>
                    <a:pt x="117" y="1"/>
                  </a:lnTo>
                  <a:lnTo>
                    <a:pt x="117" y="0"/>
                  </a:lnTo>
                  <a:lnTo>
                    <a:pt x="119" y="0"/>
                  </a:lnTo>
                  <a:lnTo>
                    <a:pt x="119" y="1"/>
                  </a:lnTo>
                  <a:lnTo>
                    <a:pt x="119" y="3"/>
                  </a:lnTo>
                  <a:lnTo>
                    <a:pt x="119" y="5"/>
                  </a:lnTo>
                  <a:lnTo>
                    <a:pt x="119" y="7"/>
                  </a:lnTo>
                  <a:lnTo>
                    <a:pt x="119" y="9"/>
                  </a:lnTo>
                  <a:lnTo>
                    <a:pt x="121" y="11"/>
                  </a:lnTo>
                  <a:lnTo>
                    <a:pt x="121" y="13"/>
                  </a:lnTo>
                  <a:lnTo>
                    <a:pt x="121" y="17"/>
                  </a:lnTo>
                  <a:lnTo>
                    <a:pt x="121" y="19"/>
                  </a:lnTo>
                  <a:lnTo>
                    <a:pt x="123" y="21"/>
                  </a:lnTo>
                  <a:lnTo>
                    <a:pt x="123" y="23"/>
                  </a:lnTo>
                  <a:lnTo>
                    <a:pt x="123" y="24"/>
                  </a:lnTo>
                  <a:lnTo>
                    <a:pt x="123" y="28"/>
                  </a:lnTo>
                  <a:lnTo>
                    <a:pt x="123" y="30"/>
                  </a:lnTo>
                  <a:lnTo>
                    <a:pt x="123" y="34"/>
                  </a:lnTo>
                  <a:lnTo>
                    <a:pt x="123" y="36"/>
                  </a:lnTo>
                  <a:lnTo>
                    <a:pt x="123" y="38"/>
                  </a:lnTo>
                  <a:lnTo>
                    <a:pt x="123" y="40"/>
                  </a:lnTo>
                  <a:lnTo>
                    <a:pt x="123" y="44"/>
                  </a:lnTo>
                  <a:lnTo>
                    <a:pt x="123" y="47"/>
                  </a:lnTo>
                  <a:lnTo>
                    <a:pt x="123" y="49"/>
                  </a:lnTo>
                  <a:lnTo>
                    <a:pt x="123" y="53"/>
                  </a:lnTo>
                  <a:lnTo>
                    <a:pt x="125" y="55"/>
                  </a:lnTo>
                  <a:lnTo>
                    <a:pt x="125" y="59"/>
                  </a:lnTo>
                  <a:lnTo>
                    <a:pt x="125" y="61"/>
                  </a:lnTo>
                  <a:lnTo>
                    <a:pt x="125" y="63"/>
                  </a:lnTo>
                  <a:lnTo>
                    <a:pt x="125" y="67"/>
                  </a:lnTo>
                  <a:lnTo>
                    <a:pt x="127" y="70"/>
                  </a:lnTo>
                  <a:lnTo>
                    <a:pt x="127" y="72"/>
                  </a:lnTo>
                  <a:lnTo>
                    <a:pt x="127" y="76"/>
                  </a:lnTo>
                  <a:lnTo>
                    <a:pt x="127" y="78"/>
                  </a:lnTo>
                  <a:lnTo>
                    <a:pt x="127" y="82"/>
                  </a:lnTo>
                  <a:lnTo>
                    <a:pt x="128" y="84"/>
                  </a:lnTo>
                  <a:lnTo>
                    <a:pt x="128" y="88"/>
                  </a:lnTo>
                  <a:lnTo>
                    <a:pt x="128" y="92"/>
                  </a:lnTo>
                  <a:lnTo>
                    <a:pt x="128" y="93"/>
                  </a:lnTo>
                  <a:lnTo>
                    <a:pt x="128" y="97"/>
                  </a:lnTo>
                  <a:lnTo>
                    <a:pt x="128" y="99"/>
                  </a:lnTo>
                  <a:lnTo>
                    <a:pt x="128" y="103"/>
                  </a:lnTo>
                  <a:lnTo>
                    <a:pt x="128" y="105"/>
                  </a:lnTo>
                  <a:lnTo>
                    <a:pt x="128" y="107"/>
                  </a:lnTo>
                  <a:lnTo>
                    <a:pt x="128" y="109"/>
                  </a:lnTo>
                  <a:lnTo>
                    <a:pt x="128" y="113"/>
                  </a:lnTo>
                  <a:lnTo>
                    <a:pt x="128" y="115"/>
                  </a:lnTo>
                  <a:lnTo>
                    <a:pt x="128" y="118"/>
                  </a:lnTo>
                  <a:lnTo>
                    <a:pt x="130" y="120"/>
                  </a:lnTo>
                  <a:lnTo>
                    <a:pt x="130" y="122"/>
                  </a:lnTo>
                  <a:lnTo>
                    <a:pt x="130" y="124"/>
                  </a:lnTo>
                  <a:lnTo>
                    <a:pt x="130" y="128"/>
                  </a:lnTo>
                  <a:lnTo>
                    <a:pt x="132" y="132"/>
                  </a:lnTo>
                  <a:lnTo>
                    <a:pt x="132" y="134"/>
                  </a:lnTo>
                  <a:lnTo>
                    <a:pt x="132" y="138"/>
                  </a:lnTo>
                  <a:lnTo>
                    <a:pt x="132" y="139"/>
                  </a:lnTo>
                  <a:lnTo>
                    <a:pt x="132" y="141"/>
                  </a:lnTo>
                  <a:lnTo>
                    <a:pt x="132" y="143"/>
                  </a:lnTo>
                  <a:lnTo>
                    <a:pt x="132" y="145"/>
                  </a:lnTo>
                  <a:lnTo>
                    <a:pt x="132" y="147"/>
                  </a:lnTo>
                  <a:lnTo>
                    <a:pt x="132" y="149"/>
                  </a:lnTo>
                  <a:lnTo>
                    <a:pt x="134" y="151"/>
                  </a:lnTo>
                  <a:lnTo>
                    <a:pt x="134" y="153"/>
                  </a:lnTo>
                  <a:lnTo>
                    <a:pt x="134" y="155"/>
                  </a:lnTo>
                  <a:lnTo>
                    <a:pt x="134" y="157"/>
                  </a:lnTo>
                  <a:lnTo>
                    <a:pt x="136" y="157"/>
                  </a:lnTo>
                  <a:lnTo>
                    <a:pt x="136" y="159"/>
                  </a:lnTo>
                  <a:lnTo>
                    <a:pt x="136" y="161"/>
                  </a:lnTo>
                  <a:lnTo>
                    <a:pt x="136" y="162"/>
                  </a:lnTo>
                  <a:lnTo>
                    <a:pt x="138" y="164"/>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3"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6"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9" name="Freeform 132"/>
            <p:cNvSpPr>
              <a:spLocks/>
            </p:cNvSpPr>
            <p:nvPr/>
          </p:nvSpPr>
          <p:spPr bwMode="auto">
            <a:xfrm>
              <a:off x="2185" y="3936"/>
              <a:ext cx="247" cy="183"/>
            </a:xfrm>
            <a:custGeom>
              <a:avLst/>
              <a:gdLst>
                <a:gd name="T0" fmla="*/ 4 w 236"/>
                <a:gd name="T1" fmla="*/ 302 h 174"/>
                <a:gd name="T2" fmla="*/ 8 w 236"/>
                <a:gd name="T3" fmla="*/ 302 h 174"/>
                <a:gd name="T4" fmla="*/ 25 w 236"/>
                <a:gd name="T5" fmla="*/ 302 h 174"/>
                <a:gd name="T6" fmla="*/ 29 w 236"/>
                <a:gd name="T7" fmla="*/ 302 h 174"/>
                <a:gd name="T8" fmla="*/ 35 w 236"/>
                <a:gd name="T9" fmla="*/ 302 h 174"/>
                <a:gd name="T10" fmla="*/ 43 w 236"/>
                <a:gd name="T11" fmla="*/ 302 h 174"/>
                <a:gd name="T12" fmla="*/ 55 w 236"/>
                <a:gd name="T13" fmla="*/ 302 h 174"/>
                <a:gd name="T14" fmla="*/ 61 w 236"/>
                <a:gd name="T15" fmla="*/ 302 h 174"/>
                <a:gd name="T16" fmla="*/ 67 w 236"/>
                <a:gd name="T17" fmla="*/ 302 h 174"/>
                <a:gd name="T18" fmla="*/ 75 w 236"/>
                <a:gd name="T19" fmla="*/ 302 h 174"/>
                <a:gd name="T20" fmla="*/ 82 w 236"/>
                <a:gd name="T21" fmla="*/ 302 h 174"/>
                <a:gd name="T22" fmla="*/ 90 w 236"/>
                <a:gd name="T23" fmla="*/ 302 h 174"/>
                <a:gd name="T24" fmla="*/ 98 w 236"/>
                <a:gd name="T25" fmla="*/ 302 h 174"/>
                <a:gd name="T26" fmla="*/ 105 w 236"/>
                <a:gd name="T27" fmla="*/ 302 h 174"/>
                <a:gd name="T28" fmla="*/ 112 w 236"/>
                <a:gd name="T29" fmla="*/ 302 h 174"/>
                <a:gd name="T30" fmla="*/ 120 w 236"/>
                <a:gd name="T31" fmla="*/ 302 h 174"/>
                <a:gd name="T32" fmla="*/ 128 w 236"/>
                <a:gd name="T33" fmla="*/ 302 h 174"/>
                <a:gd name="T34" fmla="*/ 137 w 236"/>
                <a:gd name="T35" fmla="*/ 302 h 174"/>
                <a:gd name="T36" fmla="*/ 143 w 236"/>
                <a:gd name="T37" fmla="*/ 302 h 174"/>
                <a:gd name="T38" fmla="*/ 150 w 236"/>
                <a:gd name="T39" fmla="*/ 299 h 174"/>
                <a:gd name="T40" fmla="*/ 156 w 236"/>
                <a:gd name="T41" fmla="*/ 299 h 174"/>
                <a:gd name="T42" fmla="*/ 163 w 236"/>
                <a:gd name="T43" fmla="*/ 291 h 174"/>
                <a:gd name="T44" fmla="*/ 165 w 236"/>
                <a:gd name="T45" fmla="*/ 273 h 174"/>
                <a:gd name="T46" fmla="*/ 169 w 236"/>
                <a:gd name="T47" fmla="*/ 244 h 174"/>
                <a:gd name="T48" fmla="*/ 172 w 236"/>
                <a:gd name="T49" fmla="*/ 209 h 174"/>
                <a:gd name="T50" fmla="*/ 179 w 236"/>
                <a:gd name="T51" fmla="*/ 161 h 174"/>
                <a:gd name="T52" fmla="*/ 181 w 236"/>
                <a:gd name="T53" fmla="*/ 103 h 174"/>
                <a:gd name="T54" fmla="*/ 185 w 236"/>
                <a:gd name="T55" fmla="*/ 48 h 174"/>
                <a:gd name="T56" fmla="*/ 189 w 236"/>
                <a:gd name="T57" fmla="*/ 7 h 174"/>
                <a:gd name="T58" fmla="*/ 194 w 236"/>
                <a:gd name="T59" fmla="*/ 0 h 174"/>
                <a:gd name="T60" fmla="*/ 199 w 236"/>
                <a:gd name="T61" fmla="*/ 22 h 174"/>
                <a:gd name="T62" fmla="*/ 204 w 236"/>
                <a:gd name="T63" fmla="*/ 62 h 174"/>
                <a:gd name="T64" fmla="*/ 208 w 236"/>
                <a:gd name="T65" fmla="*/ 116 h 174"/>
                <a:gd name="T66" fmla="*/ 208 w 236"/>
                <a:gd name="T67" fmla="*/ 172 h 174"/>
                <a:gd name="T68" fmla="*/ 218 w 236"/>
                <a:gd name="T69" fmla="*/ 223 h 174"/>
                <a:gd name="T70" fmla="*/ 218 w 236"/>
                <a:gd name="T71" fmla="*/ 256 h 174"/>
                <a:gd name="T72" fmla="*/ 226 w 236"/>
                <a:gd name="T73" fmla="*/ 280 h 174"/>
                <a:gd name="T74" fmla="*/ 227 w 236"/>
                <a:gd name="T75" fmla="*/ 291 h 174"/>
                <a:gd name="T76" fmla="*/ 235 w 236"/>
                <a:gd name="T77" fmla="*/ 299 h 174"/>
                <a:gd name="T78" fmla="*/ 241 w 236"/>
                <a:gd name="T79" fmla="*/ 302 h 174"/>
                <a:gd name="T80" fmla="*/ 248 w 236"/>
                <a:gd name="T81" fmla="*/ 302 h 174"/>
                <a:gd name="T82" fmla="*/ 254 w 236"/>
                <a:gd name="T83" fmla="*/ 302 h 174"/>
                <a:gd name="T84" fmla="*/ 261 w 236"/>
                <a:gd name="T85" fmla="*/ 302 h 174"/>
                <a:gd name="T86" fmla="*/ 269 w 236"/>
                <a:gd name="T87" fmla="*/ 302 h 174"/>
                <a:gd name="T88" fmla="*/ 276 w 236"/>
                <a:gd name="T89" fmla="*/ 302 h 174"/>
                <a:gd name="T90" fmla="*/ 282 w 236"/>
                <a:gd name="T91" fmla="*/ 302 h 174"/>
                <a:gd name="T92" fmla="*/ 291 w 236"/>
                <a:gd name="T93" fmla="*/ 302 h 174"/>
                <a:gd name="T94" fmla="*/ 299 w 236"/>
                <a:gd name="T95" fmla="*/ 302 h 174"/>
                <a:gd name="T96" fmla="*/ 307 w 236"/>
                <a:gd name="T97" fmla="*/ 302 h 174"/>
                <a:gd name="T98" fmla="*/ 316 w 236"/>
                <a:gd name="T99" fmla="*/ 302 h 174"/>
                <a:gd name="T100" fmla="*/ 323 w 236"/>
                <a:gd name="T101" fmla="*/ 302 h 174"/>
                <a:gd name="T102" fmla="*/ 330 w 236"/>
                <a:gd name="T103" fmla="*/ 302 h 174"/>
                <a:gd name="T104" fmla="*/ 342 w 236"/>
                <a:gd name="T105" fmla="*/ 302 h 174"/>
                <a:gd name="T106" fmla="*/ 345 w 236"/>
                <a:gd name="T107" fmla="*/ 302 h 174"/>
                <a:gd name="T108" fmla="*/ 351 w 236"/>
                <a:gd name="T109" fmla="*/ 302 h 174"/>
                <a:gd name="T110" fmla="*/ 361 w 236"/>
                <a:gd name="T111" fmla="*/ 302 h 174"/>
                <a:gd name="T112" fmla="*/ 367 w 236"/>
                <a:gd name="T113" fmla="*/ 302 h 174"/>
                <a:gd name="T114" fmla="*/ 376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2" y="174"/>
                  </a:lnTo>
                  <a:lnTo>
                    <a:pt x="14" y="174"/>
                  </a:lnTo>
                  <a:lnTo>
                    <a:pt x="16" y="174"/>
                  </a:lnTo>
                  <a:lnTo>
                    <a:pt x="18" y="174"/>
                  </a:lnTo>
                  <a:lnTo>
                    <a:pt x="20" y="174"/>
                  </a:lnTo>
                  <a:lnTo>
                    <a:pt x="21" y="174"/>
                  </a:lnTo>
                  <a:lnTo>
                    <a:pt x="23" y="174"/>
                  </a:lnTo>
                  <a:lnTo>
                    <a:pt x="25" y="174"/>
                  </a:lnTo>
                  <a:lnTo>
                    <a:pt x="27" y="174"/>
                  </a:lnTo>
                  <a:lnTo>
                    <a:pt x="29" y="174"/>
                  </a:lnTo>
                  <a:lnTo>
                    <a:pt x="31" y="174"/>
                  </a:lnTo>
                  <a:lnTo>
                    <a:pt x="33" y="174"/>
                  </a:lnTo>
                  <a:lnTo>
                    <a:pt x="35" y="174"/>
                  </a:lnTo>
                  <a:lnTo>
                    <a:pt x="37" y="174"/>
                  </a:lnTo>
                  <a:lnTo>
                    <a:pt x="39" y="174"/>
                  </a:lnTo>
                  <a:lnTo>
                    <a:pt x="41" y="174"/>
                  </a:lnTo>
                  <a:lnTo>
                    <a:pt x="43" y="174"/>
                  </a:lnTo>
                  <a:lnTo>
                    <a:pt x="44" y="174"/>
                  </a:lnTo>
                  <a:lnTo>
                    <a:pt x="46" y="174"/>
                  </a:lnTo>
                  <a:lnTo>
                    <a:pt x="48" y="174"/>
                  </a:lnTo>
                  <a:lnTo>
                    <a:pt x="50" y="174"/>
                  </a:lnTo>
                  <a:lnTo>
                    <a:pt x="52" y="174"/>
                  </a:lnTo>
                  <a:lnTo>
                    <a:pt x="54" y="174"/>
                  </a:lnTo>
                  <a:lnTo>
                    <a:pt x="56" y="174"/>
                  </a:lnTo>
                  <a:lnTo>
                    <a:pt x="58" y="174"/>
                  </a:lnTo>
                  <a:lnTo>
                    <a:pt x="60" y="174"/>
                  </a:lnTo>
                  <a:lnTo>
                    <a:pt x="62" y="174"/>
                  </a:lnTo>
                  <a:lnTo>
                    <a:pt x="64" y="174"/>
                  </a:lnTo>
                  <a:lnTo>
                    <a:pt x="66" y="174"/>
                  </a:lnTo>
                  <a:lnTo>
                    <a:pt x="68" y="174"/>
                  </a:lnTo>
                  <a:lnTo>
                    <a:pt x="69" y="174"/>
                  </a:lnTo>
                  <a:lnTo>
                    <a:pt x="71" y="174"/>
                  </a:lnTo>
                  <a:lnTo>
                    <a:pt x="73" y="174"/>
                  </a:lnTo>
                  <a:lnTo>
                    <a:pt x="75" y="174"/>
                  </a:lnTo>
                  <a:lnTo>
                    <a:pt x="77" y="174"/>
                  </a:lnTo>
                  <a:lnTo>
                    <a:pt x="79" y="174"/>
                  </a:lnTo>
                  <a:lnTo>
                    <a:pt x="81" y="174"/>
                  </a:lnTo>
                  <a:lnTo>
                    <a:pt x="83" y="174"/>
                  </a:lnTo>
                  <a:lnTo>
                    <a:pt x="85" y="174"/>
                  </a:lnTo>
                  <a:lnTo>
                    <a:pt x="87" y="174"/>
                  </a:lnTo>
                  <a:lnTo>
                    <a:pt x="89" y="174"/>
                  </a:lnTo>
                  <a:lnTo>
                    <a:pt x="91" y="174"/>
                  </a:lnTo>
                  <a:lnTo>
                    <a:pt x="91" y="172"/>
                  </a:lnTo>
                  <a:lnTo>
                    <a:pt x="92" y="172"/>
                  </a:lnTo>
                  <a:lnTo>
                    <a:pt x="94" y="172"/>
                  </a:lnTo>
                  <a:lnTo>
                    <a:pt x="94" y="170"/>
                  </a:lnTo>
                  <a:lnTo>
                    <a:pt x="96" y="170"/>
                  </a:lnTo>
                  <a:lnTo>
                    <a:pt x="96" y="168"/>
                  </a:lnTo>
                  <a:lnTo>
                    <a:pt x="96" y="166"/>
                  </a:lnTo>
                  <a:lnTo>
                    <a:pt x="98" y="166"/>
                  </a:lnTo>
                  <a:lnTo>
                    <a:pt x="98" y="164"/>
                  </a:lnTo>
                  <a:lnTo>
                    <a:pt x="98" y="162"/>
                  </a:lnTo>
                  <a:lnTo>
                    <a:pt x="98" y="161"/>
                  </a:lnTo>
                  <a:lnTo>
                    <a:pt x="100" y="159"/>
                  </a:lnTo>
                  <a:lnTo>
                    <a:pt x="100" y="157"/>
                  </a:lnTo>
                  <a:lnTo>
                    <a:pt x="100" y="155"/>
                  </a:lnTo>
                  <a:lnTo>
                    <a:pt x="100" y="153"/>
                  </a:lnTo>
                  <a:lnTo>
                    <a:pt x="100" y="151"/>
                  </a:lnTo>
                  <a:lnTo>
                    <a:pt x="102" y="149"/>
                  </a:lnTo>
                  <a:lnTo>
                    <a:pt x="102" y="147"/>
                  </a:lnTo>
                  <a:lnTo>
                    <a:pt x="102" y="145"/>
                  </a:lnTo>
                  <a:lnTo>
                    <a:pt x="102" y="143"/>
                  </a:lnTo>
                  <a:lnTo>
                    <a:pt x="102" y="141"/>
                  </a:lnTo>
                  <a:lnTo>
                    <a:pt x="102" y="139"/>
                  </a:lnTo>
                  <a:lnTo>
                    <a:pt x="102" y="138"/>
                  </a:lnTo>
                  <a:lnTo>
                    <a:pt x="102" y="134"/>
                  </a:lnTo>
                  <a:lnTo>
                    <a:pt x="104" y="132"/>
                  </a:lnTo>
                  <a:lnTo>
                    <a:pt x="104" y="128"/>
                  </a:lnTo>
                  <a:lnTo>
                    <a:pt x="104" y="124"/>
                  </a:lnTo>
                  <a:lnTo>
                    <a:pt x="104" y="122"/>
                  </a:lnTo>
                  <a:lnTo>
                    <a:pt x="104" y="120"/>
                  </a:lnTo>
                  <a:lnTo>
                    <a:pt x="106" y="118"/>
                  </a:lnTo>
                  <a:lnTo>
                    <a:pt x="106" y="115"/>
                  </a:lnTo>
                  <a:lnTo>
                    <a:pt x="106" y="113"/>
                  </a:lnTo>
                  <a:lnTo>
                    <a:pt x="106" y="109"/>
                  </a:lnTo>
                  <a:lnTo>
                    <a:pt x="106" y="107"/>
                  </a:lnTo>
                  <a:lnTo>
                    <a:pt x="106" y="105"/>
                  </a:lnTo>
                  <a:lnTo>
                    <a:pt x="108" y="103"/>
                  </a:lnTo>
                  <a:lnTo>
                    <a:pt x="108" y="99"/>
                  </a:lnTo>
                  <a:lnTo>
                    <a:pt x="108" y="97"/>
                  </a:lnTo>
                  <a:lnTo>
                    <a:pt x="108" y="93"/>
                  </a:lnTo>
                  <a:lnTo>
                    <a:pt x="108" y="92"/>
                  </a:lnTo>
                  <a:lnTo>
                    <a:pt x="108" y="88"/>
                  </a:lnTo>
                  <a:lnTo>
                    <a:pt x="108" y="84"/>
                  </a:lnTo>
                  <a:lnTo>
                    <a:pt x="108" y="82"/>
                  </a:lnTo>
                  <a:lnTo>
                    <a:pt x="108" y="78"/>
                  </a:lnTo>
                  <a:lnTo>
                    <a:pt x="108" y="76"/>
                  </a:lnTo>
                  <a:lnTo>
                    <a:pt x="110" y="72"/>
                  </a:lnTo>
                  <a:lnTo>
                    <a:pt x="110" y="70"/>
                  </a:lnTo>
                  <a:lnTo>
                    <a:pt x="110" y="67"/>
                  </a:lnTo>
                  <a:lnTo>
                    <a:pt x="110" y="63"/>
                  </a:lnTo>
                  <a:lnTo>
                    <a:pt x="110" y="61"/>
                  </a:lnTo>
                  <a:lnTo>
                    <a:pt x="110" y="59"/>
                  </a:lnTo>
                  <a:lnTo>
                    <a:pt x="110" y="55"/>
                  </a:lnTo>
                  <a:lnTo>
                    <a:pt x="112" y="53"/>
                  </a:lnTo>
                  <a:lnTo>
                    <a:pt x="112" y="49"/>
                  </a:lnTo>
                  <a:lnTo>
                    <a:pt x="112" y="47"/>
                  </a:lnTo>
                  <a:lnTo>
                    <a:pt x="112" y="44"/>
                  </a:lnTo>
                  <a:lnTo>
                    <a:pt x="112" y="40"/>
                  </a:lnTo>
                  <a:lnTo>
                    <a:pt x="112" y="38"/>
                  </a:lnTo>
                  <a:lnTo>
                    <a:pt x="112" y="36"/>
                  </a:lnTo>
                  <a:lnTo>
                    <a:pt x="112" y="34"/>
                  </a:lnTo>
                  <a:lnTo>
                    <a:pt x="112" y="30"/>
                  </a:lnTo>
                  <a:lnTo>
                    <a:pt x="112" y="28"/>
                  </a:lnTo>
                  <a:lnTo>
                    <a:pt x="112" y="24"/>
                  </a:lnTo>
                  <a:lnTo>
                    <a:pt x="114" y="23"/>
                  </a:lnTo>
                  <a:lnTo>
                    <a:pt x="114" y="21"/>
                  </a:lnTo>
                  <a:lnTo>
                    <a:pt x="114" y="19"/>
                  </a:lnTo>
                  <a:lnTo>
                    <a:pt x="114" y="17"/>
                  </a:lnTo>
                  <a:lnTo>
                    <a:pt x="114" y="13"/>
                  </a:lnTo>
                  <a:lnTo>
                    <a:pt x="114" y="11"/>
                  </a:lnTo>
                  <a:lnTo>
                    <a:pt x="115" y="9"/>
                  </a:lnTo>
                  <a:lnTo>
                    <a:pt x="115" y="7"/>
                  </a:lnTo>
                  <a:lnTo>
                    <a:pt x="115" y="5"/>
                  </a:lnTo>
                  <a:lnTo>
                    <a:pt x="115" y="3"/>
                  </a:lnTo>
                  <a:lnTo>
                    <a:pt x="117" y="3"/>
                  </a:lnTo>
                  <a:lnTo>
                    <a:pt x="117" y="1"/>
                  </a:lnTo>
                  <a:lnTo>
                    <a:pt x="117" y="0"/>
                  </a:lnTo>
                  <a:lnTo>
                    <a:pt x="117" y="1"/>
                  </a:lnTo>
                  <a:lnTo>
                    <a:pt x="119" y="1"/>
                  </a:lnTo>
                  <a:lnTo>
                    <a:pt x="119" y="3"/>
                  </a:lnTo>
                  <a:lnTo>
                    <a:pt x="119" y="5"/>
                  </a:lnTo>
                  <a:lnTo>
                    <a:pt x="119" y="7"/>
                  </a:lnTo>
                  <a:lnTo>
                    <a:pt x="121" y="9"/>
                  </a:lnTo>
                  <a:lnTo>
                    <a:pt x="121" y="11"/>
                  </a:lnTo>
                  <a:lnTo>
                    <a:pt x="121" y="13"/>
                  </a:lnTo>
                  <a:lnTo>
                    <a:pt x="121" y="17"/>
                  </a:lnTo>
                  <a:lnTo>
                    <a:pt x="121" y="19"/>
                  </a:lnTo>
                  <a:lnTo>
                    <a:pt x="121" y="21"/>
                  </a:lnTo>
                  <a:lnTo>
                    <a:pt x="121" y="23"/>
                  </a:lnTo>
                  <a:lnTo>
                    <a:pt x="121" y="24"/>
                  </a:lnTo>
                  <a:lnTo>
                    <a:pt x="121" y="28"/>
                  </a:lnTo>
                  <a:lnTo>
                    <a:pt x="121" y="30"/>
                  </a:lnTo>
                  <a:lnTo>
                    <a:pt x="121" y="34"/>
                  </a:lnTo>
                  <a:lnTo>
                    <a:pt x="123" y="36"/>
                  </a:lnTo>
                  <a:lnTo>
                    <a:pt x="123" y="38"/>
                  </a:lnTo>
                  <a:lnTo>
                    <a:pt x="123" y="40"/>
                  </a:lnTo>
                  <a:lnTo>
                    <a:pt x="123" y="44"/>
                  </a:lnTo>
                  <a:lnTo>
                    <a:pt x="123" y="47"/>
                  </a:lnTo>
                  <a:lnTo>
                    <a:pt x="125" y="49"/>
                  </a:lnTo>
                  <a:lnTo>
                    <a:pt x="125" y="53"/>
                  </a:lnTo>
                  <a:lnTo>
                    <a:pt x="125" y="55"/>
                  </a:lnTo>
                  <a:lnTo>
                    <a:pt x="125" y="59"/>
                  </a:lnTo>
                  <a:lnTo>
                    <a:pt x="125" y="61"/>
                  </a:lnTo>
                  <a:lnTo>
                    <a:pt x="127" y="63"/>
                  </a:lnTo>
                  <a:lnTo>
                    <a:pt x="127" y="67"/>
                  </a:lnTo>
                  <a:lnTo>
                    <a:pt x="127" y="70"/>
                  </a:lnTo>
                  <a:lnTo>
                    <a:pt x="127" y="72"/>
                  </a:lnTo>
                  <a:lnTo>
                    <a:pt x="127" y="76"/>
                  </a:lnTo>
                  <a:lnTo>
                    <a:pt x="127" y="78"/>
                  </a:lnTo>
                  <a:lnTo>
                    <a:pt x="127" y="82"/>
                  </a:lnTo>
                  <a:lnTo>
                    <a:pt x="127" y="84"/>
                  </a:lnTo>
                  <a:lnTo>
                    <a:pt x="127" y="88"/>
                  </a:lnTo>
                  <a:lnTo>
                    <a:pt x="127" y="92"/>
                  </a:lnTo>
                  <a:lnTo>
                    <a:pt x="127" y="93"/>
                  </a:lnTo>
                  <a:lnTo>
                    <a:pt x="127" y="97"/>
                  </a:lnTo>
                  <a:lnTo>
                    <a:pt x="127" y="99"/>
                  </a:lnTo>
                  <a:lnTo>
                    <a:pt x="129" y="103"/>
                  </a:lnTo>
                  <a:lnTo>
                    <a:pt x="129" y="105"/>
                  </a:lnTo>
                  <a:lnTo>
                    <a:pt x="129" y="107"/>
                  </a:lnTo>
                  <a:lnTo>
                    <a:pt x="129" y="109"/>
                  </a:lnTo>
                  <a:lnTo>
                    <a:pt x="129" y="113"/>
                  </a:lnTo>
                  <a:lnTo>
                    <a:pt x="131" y="115"/>
                  </a:lnTo>
                  <a:lnTo>
                    <a:pt x="131" y="118"/>
                  </a:lnTo>
                  <a:lnTo>
                    <a:pt x="131" y="120"/>
                  </a:lnTo>
                  <a:lnTo>
                    <a:pt x="131" y="122"/>
                  </a:lnTo>
                  <a:lnTo>
                    <a:pt x="131" y="124"/>
                  </a:lnTo>
                  <a:lnTo>
                    <a:pt x="133" y="128"/>
                  </a:lnTo>
                  <a:lnTo>
                    <a:pt x="133" y="132"/>
                  </a:lnTo>
                  <a:lnTo>
                    <a:pt x="133" y="134"/>
                  </a:lnTo>
                  <a:lnTo>
                    <a:pt x="133" y="138"/>
                  </a:lnTo>
                  <a:lnTo>
                    <a:pt x="133" y="139"/>
                  </a:lnTo>
                  <a:lnTo>
                    <a:pt x="133" y="141"/>
                  </a:lnTo>
                  <a:lnTo>
                    <a:pt x="133" y="143"/>
                  </a:lnTo>
                  <a:lnTo>
                    <a:pt x="133" y="145"/>
                  </a:lnTo>
                  <a:lnTo>
                    <a:pt x="133" y="147"/>
                  </a:lnTo>
                  <a:lnTo>
                    <a:pt x="135" y="149"/>
                  </a:lnTo>
                  <a:lnTo>
                    <a:pt x="135" y="151"/>
                  </a:lnTo>
                  <a:lnTo>
                    <a:pt x="135" y="153"/>
                  </a:lnTo>
                  <a:lnTo>
                    <a:pt x="135" y="155"/>
                  </a:lnTo>
                  <a:lnTo>
                    <a:pt x="137" y="157"/>
                  </a:lnTo>
                  <a:lnTo>
                    <a:pt x="137" y="159"/>
                  </a:lnTo>
                  <a:lnTo>
                    <a:pt x="137" y="161"/>
                  </a:lnTo>
                  <a:lnTo>
                    <a:pt x="137" y="162"/>
                  </a:lnTo>
                  <a:lnTo>
                    <a:pt x="137" y="164"/>
                  </a:lnTo>
                  <a:lnTo>
                    <a:pt x="137" y="166"/>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2" y="174"/>
                  </a:lnTo>
                  <a:lnTo>
                    <a:pt x="154" y="174"/>
                  </a:lnTo>
                  <a:lnTo>
                    <a:pt x="156" y="174"/>
                  </a:lnTo>
                  <a:lnTo>
                    <a:pt x="158" y="174"/>
                  </a:lnTo>
                  <a:lnTo>
                    <a:pt x="160" y="174"/>
                  </a:lnTo>
                  <a:lnTo>
                    <a:pt x="161" y="174"/>
                  </a:lnTo>
                  <a:lnTo>
                    <a:pt x="163" y="174"/>
                  </a:lnTo>
                  <a:lnTo>
                    <a:pt x="165" y="174"/>
                  </a:lnTo>
                  <a:lnTo>
                    <a:pt x="167" y="174"/>
                  </a:lnTo>
                  <a:lnTo>
                    <a:pt x="169" y="174"/>
                  </a:lnTo>
                  <a:lnTo>
                    <a:pt x="171" y="174"/>
                  </a:lnTo>
                  <a:lnTo>
                    <a:pt x="173" y="174"/>
                  </a:lnTo>
                  <a:lnTo>
                    <a:pt x="175" y="174"/>
                  </a:lnTo>
                  <a:lnTo>
                    <a:pt x="177" y="174"/>
                  </a:lnTo>
                  <a:lnTo>
                    <a:pt x="179" y="174"/>
                  </a:lnTo>
                  <a:lnTo>
                    <a:pt x="181" y="174"/>
                  </a:lnTo>
                  <a:lnTo>
                    <a:pt x="183" y="174"/>
                  </a:lnTo>
                  <a:lnTo>
                    <a:pt x="184" y="174"/>
                  </a:lnTo>
                  <a:lnTo>
                    <a:pt x="186" y="174"/>
                  </a:lnTo>
                  <a:lnTo>
                    <a:pt x="188" y="174"/>
                  </a:lnTo>
                  <a:lnTo>
                    <a:pt x="190" y="174"/>
                  </a:lnTo>
                  <a:lnTo>
                    <a:pt x="192" y="174"/>
                  </a:lnTo>
                  <a:lnTo>
                    <a:pt x="194" y="174"/>
                  </a:lnTo>
                  <a:lnTo>
                    <a:pt x="196" y="174"/>
                  </a:lnTo>
                  <a:lnTo>
                    <a:pt x="198" y="174"/>
                  </a:lnTo>
                  <a:lnTo>
                    <a:pt x="200" y="174"/>
                  </a:lnTo>
                  <a:lnTo>
                    <a:pt x="202" y="174"/>
                  </a:lnTo>
                  <a:lnTo>
                    <a:pt x="204" y="174"/>
                  </a:lnTo>
                  <a:lnTo>
                    <a:pt x="206" y="174"/>
                  </a:lnTo>
                  <a:lnTo>
                    <a:pt x="208" y="174"/>
                  </a:lnTo>
                  <a:lnTo>
                    <a:pt x="209" y="174"/>
                  </a:lnTo>
                  <a:lnTo>
                    <a:pt x="211" y="174"/>
                  </a:lnTo>
                  <a:lnTo>
                    <a:pt x="213" y="174"/>
                  </a:lnTo>
                  <a:lnTo>
                    <a:pt x="215" y="174"/>
                  </a:lnTo>
                  <a:lnTo>
                    <a:pt x="217" y="174"/>
                  </a:lnTo>
                  <a:lnTo>
                    <a:pt x="219" y="174"/>
                  </a:lnTo>
                  <a:lnTo>
                    <a:pt x="221" y="174"/>
                  </a:lnTo>
                  <a:lnTo>
                    <a:pt x="223" y="174"/>
                  </a:lnTo>
                  <a:lnTo>
                    <a:pt x="225" y="174"/>
                  </a:lnTo>
                  <a:lnTo>
                    <a:pt x="227" y="174"/>
                  </a:lnTo>
                  <a:lnTo>
                    <a:pt x="229" y="174"/>
                  </a:lnTo>
                  <a:lnTo>
                    <a:pt x="231"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1" name="Freeform 134"/>
            <p:cNvSpPr>
              <a:spLocks/>
            </p:cNvSpPr>
            <p:nvPr/>
          </p:nvSpPr>
          <p:spPr bwMode="auto">
            <a:xfrm>
              <a:off x="1701" y="4073"/>
              <a:ext cx="92" cy="90"/>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nvGrpSpPr>
          <p:cNvPr id="102" name="Group 136"/>
          <p:cNvGrpSpPr>
            <a:grpSpLocks/>
          </p:cNvGrpSpPr>
          <p:nvPr/>
        </p:nvGrpSpPr>
        <p:grpSpPr bwMode="auto">
          <a:xfrm rot="5400000">
            <a:off x="4250350" y="5316538"/>
            <a:ext cx="1160463" cy="360362"/>
            <a:chOff x="1701" y="3936"/>
            <a:chExt cx="731" cy="227"/>
          </a:xfrm>
        </p:grpSpPr>
        <p:sp>
          <p:nvSpPr>
            <p:cNvPr id="103" name="Freeform 137"/>
            <p:cNvSpPr>
              <a:spLocks/>
            </p:cNvSpPr>
            <p:nvPr/>
          </p:nvSpPr>
          <p:spPr bwMode="auto">
            <a:xfrm>
              <a:off x="1761" y="3936"/>
              <a:ext cx="249" cy="18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4" name="Freeform 138"/>
            <p:cNvSpPr>
              <a:spLocks/>
            </p:cNvSpPr>
            <p:nvPr/>
          </p:nvSpPr>
          <p:spPr bwMode="auto">
            <a:xfrm>
              <a:off x="1978" y="3936"/>
              <a:ext cx="247" cy="183"/>
            </a:xfrm>
            <a:custGeom>
              <a:avLst/>
              <a:gdLst>
                <a:gd name="T0" fmla="*/ 4 w 236"/>
                <a:gd name="T1" fmla="*/ 302 h 174"/>
                <a:gd name="T2" fmla="*/ 10 w 236"/>
                <a:gd name="T3" fmla="*/ 302 h 174"/>
                <a:gd name="T4" fmla="*/ 24 w 236"/>
                <a:gd name="T5" fmla="*/ 302 h 174"/>
                <a:gd name="T6" fmla="*/ 28 w 236"/>
                <a:gd name="T7" fmla="*/ 302 h 174"/>
                <a:gd name="T8" fmla="*/ 35 w 236"/>
                <a:gd name="T9" fmla="*/ 302 h 174"/>
                <a:gd name="T10" fmla="*/ 43 w 236"/>
                <a:gd name="T11" fmla="*/ 302 h 174"/>
                <a:gd name="T12" fmla="*/ 51 w 236"/>
                <a:gd name="T13" fmla="*/ 302 h 174"/>
                <a:gd name="T14" fmla="*/ 60 w 236"/>
                <a:gd name="T15" fmla="*/ 302 h 174"/>
                <a:gd name="T16" fmla="*/ 66 w 236"/>
                <a:gd name="T17" fmla="*/ 302 h 174"/>
                <a:gd name="T18" fmla="*/ 72 w 236"/>
                <a:gd name="T19" fmla="*/ 302 h 174"/>
                <a:gd name="T20" fmla="*/ 82 w 236"/>
                <a:gd name="T21" fmla="*/ 302 h 174"/>
                <a:gd name="T22" fmla="*/ 90 w 236"/>
                <a:gd name="T23" fmla="*/ 302 h 174"/>
                <a:gd name="T24" fmla="*/ 97 w 236"/>
                <a:gd name="T25" fmla="*/ 302 h 174"/>
                <a:gd name="T26" fmla="*/ 103 w 236"/>
                <a:gd name="T27" fmla="*/ 302 h 174"/>
                <a:gd name="T28" fmla="*/ 113 w 236"/>
                <a:gd name="T29" fmla="*/ 302 h 174"/>
                <a:gd name="T30" fmla="*/ 120 w 236"/>
                <a:gd name="T31" fmla="*/ 302 h 174"/>
                <a:gd name="T32" fmla="*/ 131 w 236"/>
                <a:gd name="T33" fmla="*/ 302 h 174"/>
                <a:gd name="T34" fmla="*/ 136 w 236"/>
                <a:gd name="T35" fmla="*/ 302 h 174"/>
                <a:gd name="T36" fmla="*/ 142 w 236"/>
                <a:gd name="T37" fmla="*/ 302 h 174"/>
                <a:gd name="T38" fmla="*/ 149 w 236"/>
                <a:gd name="T39" fmla="*/ 299 h 174"/>
                <a:gd name="T40" fmla="*/ 156 w 236"/>
                <a:gd name="T41" fmla="*/ 299 h 174"/>
                <a:gd name="T42" fmla="*/ 158 w 236"/>
                <a:gd name="T43" fmla="*/ 291 h 174"/>
                <a:gd name="T44" fmla="*/ 165 w 236"/>
                <a:gd name="T45" fmla="*/ 273 h 174"/>
                <a:gd name="T46" fmla="*/ 169 w 236"/>
                <a:gd name="T47" fmla="*/ 244 h 174"/>
                <a:gd name="T48" fmla="*/ 171 w 236"/>
                <a:gd name="T49" fmla="*/ 209 h 174"/>
                <a:gd name="T50" fmla="*/ 177 w 236"/>
                <a:gd name="T51" fmla="*/ 161 h 174"/>
                <a:gd name="T52" fmla="*/ 180 w 236"/>
                <a:gd name="T53" fmla="*/ 103 h 174"/>
                <a:gd name="T54" fmla="*/ 187 w 236"/>
                <a:gd name="T55" fmla="*/ 48 h 174"/>
                <a:gd name="T56" fmla="*/ 189 w 236"/>
                <a:gd name="T57" fmla="*/ 7 h 174"/>
                <a:gd name="T58" fmla="*/ 197 w 236"/>
                <a:gd name="T59" fmla="*/ 0 h 174"/>
                <a:gd name="T60" fmla="*/ 199 w 236"/>
                <a:gd name="T61" fmla="*/ 22 h 174"/>
                <a:gd name="T62" fmla="*/ 204 w 236"/>
                <a:gd name="T63" fmla="*/ 62 h 174"/>
                <a:gd name="T64" fmla="*/ 206 w 236"/>
                <a:gd name="T65" fmla="*/ 116 h 174"/>
                <a:gd name="T66" fmla="*/ 212 w 236"/>
                <a:gd name="T67" fmla="*/ 172 h 174"/>
                <a:gd name="T68" fmla="*/ 215 w 236"/>
                <a:gd name="T69" fmla="*/ 223 h 174"/>
                <a:gd name="T70" fmla="*/ 217 w 236"/>
                <a:gd name="T71" fmla="*/ 256 h 174"/>
                <a:gd name="T72" fmla="*/ 225 w 236"/>
                <a:gd name="T73" fmla="*/ 280 h 174"/>
                <a:gd name="T74" fmla="*/ 227 w 236"/>
                <a:gd name="T75" fmla="*/ 291 h 174"/>
                <a:gd name="T76" fmla="*/ 235 w 236"/>
                <a:gd name="T77" fmla="*/ 299 h 174"/>
                <a:gd name="T78" fmla="*/ 241 w 236"/>
                <a:gd name="T79" fmla="*/ 302 h 174"/>
                <a:gd name="T80" fmla="*/ 248 w 236"/>
                <a:gd name="T81" fmla="*/ 302 h 174"/>
                <a:gd name="T82" fmla="*/ 252 w 236"/>
                <a:gd name="T83" fmla="*/ 302 h 174"/>
                <a:gd name="T84" fmla="*/ 260 w 236"/>
                <a:gd name="T85" fmla="*/ 302 h 174"/>
                <a:gd name="T86" fmla="*/ 269 w 236"/>
                <a:gd name="T87" fmla="*/ 302 h 174"/>
                <a:gd name="T88" fmla="*/ 276 w 236"/>
                <a:gd name="T89" fmla="*/ 302 h 174"/>
                <a:gd name="T90" fmla="*/ 286 w 236"/>
                <a:gd name="T91" fmla="*/ 302 h 174"/>
                <a:gd name="T92" fmla="*/ 290 w 236"/>
                <a:gd name="T93" fmla="*/ 302 h 174"/>
                <a:gd name="T94" fmla="*/ 300 w 236"/>
                <a:gd name="T95" fmla="*/ 302 h 174"/>
                <a:gd name="T96" fmla="*/ 307 w 236"/>
                <a:gd name="T97" fmla="*/ 302 h 174"/>
                <a:gd name="T98" fmla="*/ 314 w 236"/>
                <a:gd name="T99" fmla="*/ 302 h 174"/>
                <a:gd name="T100" fmla="*/ 323 w 236"/>
                <a:gd name="T101" fmla="*/ 302 h 174"/>
                <a:gd name="T102" fmla="*/ 329 w 236"/>
                <a:gd name="T103" fmla="*/ 302 h 174"/>
                <a:gd name="T104" fmla="*/ 334 w 236"/>
                <a:gd name="T105" fmla="*/ 302 h 174"/>
                <a:gd name="T106" fmla="*/ 345 w 236"/>
                <a:gd name="T107" fmla="*/ 302 h 174"/>
                <a:gd name="T108" fmla="*/ 351 w 236"/>
                <a:gd name="T109" fmla="*/ 302 h 174"/>
                <a:gd name="T110" fmla="*/ 359 w 236"/>
                <a:gd name="T111" fmla="*/ 302 h 174"/>
                <a:gd name="T112" fmla="*/ 366 w 236"/>
                <a:gd name="T113" fmla="*/ 302 h 174"/>
                <a:gd name="T114" fmla="*/ 375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3"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6"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0" y="172"/>
                  </a:lnTo>
                  <a:lnTo>
                    <a:pt x="92" y="172"/>
                  </a:lnTo>
                  <a:lnTo>
                    <a:pt x="94" y="172"/>
                  </a:lnTo>
                  <a:lnTo>
                    <a:pt x="94" y="170"/>
                  </a:lnTo>
                  <a:lnTo>
                    <a:pt x="94" y="168"/>
                  </a:lnTo>
                  <a:lnTo>
                    <a:pt x="96" y="168"/>
                  </a:lnTo>
                  <a:lnTo>
                    <a:pt x="96" y="166"/>
                  </a:lnTo>
                  <a:lnTo>
                    <a:pt x="98" y="166"/>
                  </a:lnTo>
                  <a:lnTo>
                    <a:pt x="98" y="164"/>
                  </a:lnTo>
                  <a:lnTo>
                    <a:pt x="98" y="162"/>
                  </a:lnTo>
                  <a:lnTo>
                    <a:pt x="98" y="161"/>
                  </a:lnTo>
                  <a:lnTo>
                    <a:pt x="98" y="159"/>
                  </a:lnTo>
                  <a:lnTo>
                    <a:pt x="98" y="157"/>
                  </a:lnTo>
                  <a:lnTo>
                    <a:pt x="100" y="157"/>
                  </a:lnTo>
                  <a:lnTo>
                    <a:pt x="100" y="155"/>
                  </a:lnTo>
                  <a:lnTo>
                    <a:pt x="100" y="153"/>
                  </a:lnTo>
                  <a:lnTo>
                    <a:pt x="100" y="151"/>
                  </a:lnTo>
                  <a:lnTo>
                    <a:pt x="100" y="149"/>
                  </a:lnTo>
                  <a:lnTo>
                    <a:pt x="102" y="147"/>
                  </a:lnTo>
                  <a:lnTo>
                    <a:pt x="102" y="145"/>
                  </a:lnTo>
                  <a:lnTo>
                    <a:pt x="102" y="143"/>
                  </a:lnTo>
                  <a:lnTo>
                    <a:pt x="102" y="141"/>
                  </a:lnTo>
                  <a:lnTo>
                    <a:pt x="102" y="139"/>
                  </a:lnTo>
                  <a:lnTo>
                    <a:pt x="103" y="138"/>
                  </a:lnTo>
                  <a:lnTo>
                    <a:pt x="103" y="134"/>
                  </a:lnTo>
                  <a:lnTo>
                    <a:pt x="103" y="132"/>
                  </a:lnTo>
                  <a:lnTo>
                    <a:pt x="103" y="128"/>
                  </a:lnTo>
                  <a:lnTo>
                    <a:pt x="103" y="124"/>
                  </a:lnTo>
                  <a:lnTo>
                    <a:pt x="103" y="122"/>
                  </a:lnTo>
                  <a:lnTo>
                    <a:pt x="103" y="120"/>
                  </a:lnTo>
                  <a:lnTo>
                    <a:pt x="105" y="118"/>
                  </a:lnTo>
                  <a:lnTo>
                    <a:pt x="105" y="115"/>
                  </a:lnTo>
                  <a:lnTo>
                    <a:pt x="105" y="113"/>
                  </a:lnTo>
                  <a:lnTo>
                    <a:pt x="105" y="109"/>
                  </a:lnTo>
                  <a:lnTo>
                    <a:pt x="105" y="107"/>
                  </a:lnTo>
                  <a:lnTo>
                    <a:pt x="105" y="105"/>
                  </a:lnTo>
                  <a:lnTo>
                    <a:pt x="105" y="103"/>
                  </a:lnTo>
                  <a:lnTo>
                    <a:pt x="107" y="99"/>
                  </a:lnTo>
                  <a:lnTo>
                    <a:pt x="107" y="97"/>
                  </a:lnTo>
                  <a:lnTo>
                    <a:pt x="107" y="93"/>
                  </a:lnTo>
                  <a:lnTo>
                    <a:pt x="107" y="92"/>
                  </a:lnTo>
                  <a:lnTo>
                    <a:pt x="107" y="88"/>
                  </a:lnTo>
                  <a:lnTo>
                    <a:pt x="107" y="84"/>
                  </a:lnTo>
                  <a:lnTo>
                    <a:pt x="107" y="82"/>
                  </a:lnTo>
                  <a:lnTo>
                    <a:pt x="107" y="78"/>
                  </a:lnTo>
                  <a:lnTo>
                    <a:pt x="107" y="76"/>
                  </a:lnTo>
                  <a:lnTo>
                    <a:pt x="107" y="72"/>
                  </a:lnTo>
                  <a:lnTo>
                    <a:pt x="107" y="70"/>
                  </a:lnTo>
                  <a:lnTo>
                    <a:pt x="109" y="67"/>
                  </a:lnTo>
                  <a:lnTo>
                    <a:pt x="109" y="63"/>
                  </a:lnTo>
                  <a:lnTo>
                    <a:pt x="109" y="61"/>
                  </a:lnTo>
                  <a:lnTo>
                    <a:pt x="109" y="59"/>
                  </a:lnTo>
                  <a:lnTo>
                    <a:pt x="109" y="55"/>
                  </a:lnTo>
                  <a:lnTo>
                    <a:pt x="109" y="53"/>
                  </a:lnTo>
                  <a:lnTo>
                    <a:pt x="109" y="49"/>
                  </a:lnTo>
                  <a:lnTo>
                    <a:pt x="111" y="47"/>
                  </a:lnTo>
                  <a:lnTo>
                    <a:pt x="111" y="44"/>
                  </a:lnTo>
                  <a:lnTo>
                    <a:pt x="111" y="40"/>
                  </a:lnTo>
                  <a:lnTo>
                    <a:pt x="111" y="38"/>
                  </a:lnTo>
                  <a:lnTo>
                    <a:pt x="111" y="36"/>
                  </a:lnTo>
                  <a:lnTo>
                    <a:pt x="113" y="34"/>
                  </a:lnTo>
                  <a:lnTo>
                    <a:pt x="113" y="30"/>
                  </a:lnTo>
                  <a:lnTo>
                    <a:pt x="113" y="28"/>
                  </a:lnTo>
                  <a:lnTo>
                    <a:pt x="113" y="24"/>
                  </a:lnTo>
                  <a:lnTo>
                    <a:pt x="113" y="23"/>
                  </a:lnTo>
                  <a:lnTo>
                    <a:pt x="113" y="21"/>
                  </a:lnTo>
                  <a:lnTo>
                    <a:pt x="113" y="19"/>
                  </a:lnTo>
                  <a:lnTo>
                    <a:pt x="113" y="17"/>
                  </a:lnTo>
                  <a:lnTo>
                    <a:pt x="113" y="13"/>
                  </a:lnTo>
                  <a:lnTo>
                    <a:pt x="113" y="11"/>
                  </a:lnTo>
                  <a:lnTo>
                    <a:pt x="113" y="9"/>
                  </a:lnTo>
                  <a:lnTo>
                    <a:pt x="115" y="7"/>
                  </a:lnTo>
                  <a:lnTo>
                    <a:pt x="115" y="5"/>
                  </a:lnTo>
                  <a:lnTo>
                    <a:pt x="115" y="3"/>
                  </a:lnTo>
                  <a:lnTo>
                    <a:pt x="115" y="1"/>
                  </a:lnTo>
                  <a:lnTo>
                    <a:pt x="117" y="1"/>
                  </a:lnTo>
                  <a:lnTo>
                    <a:pt x="117" y="0"/>
                  </a:lnTo>
                  <a:lnTo>
                    <a:pt x="119" y="0"/>
                  </a:lnTo>
                  <a:lnTo>
                    <a:pt x="119" y="1"/>
                  </a:lnTo>
                  <a:lnTo>
                    <a:pt x="119" y="3"/>
                  </a:lnTo>
                  <a:lnTo>
                    <a:pt x="119" y="5"/>
                  </a:lnTo>
                  <a:lnTo>
                    <a:pt x="119" y="7"/>
                  </a:lnTo>
                  <a:lnTo>
                    <a:pt x="119" y="9"/>
                  </a:lnTo>
                  <a:lnTo>
                    <a:pt x="121" y="11"/>
                  </a:lnTo>
                  <a:lnTo>
                    <a:pt x="121" y="13"/>
                  </a:lnTo>
                  <a:lnTo>
                    <a:pt x="121" y="17"/>
                  </a:lnTo>
                  <a:lnTo>
                    <a:pt x="121" y="19"/>
                  </a:lnTo>
                  <a:lnTo>
                    <a:pt x="123" y="21"/>
                  </a:lnTo>
                  <a:lnTo>
                    <a:pt x="123" y="23"/>
                  </a:lnTo>
                  <a:lnTo>
                    <a:pt x="123" y="24"/>
                  </a:lnTo>
                  <a:lnTo>
                    <a:pt x="123" y="28"/>
                  </a:lnTo>
                  <a:lnTo>
                    <a:pt x="123" y="30"/>
                  </a:lnTo>
                  <a:lnTo>
                    <a:pt x="123" y="34"/>
                  </a:lnTo>
                  <a:lnTo>
                    <a:pt x="123" y="36"/>
                  </a:lnTo>
                  <a:lnTo>
                    <a:pt x="123" y="38"/>
                  </a:lnTo>
                  <a:lnTo>
                    <a:pt x="123" y="40"/>
                  </a:lnTo>
                  <a:lnTo>
                    <a:pt x="123" y="44"/>
                  </a:lnTo>
                  <a:lnTo>
                    <a:pt x="123" y="47"/>
                  </a:lnTo>
                  <a:lnTo>
                    <a:pt x="123" y="49"/>
                  </a:lnTo>
                  <a:lnTo>
                    <a:pt x="123" y="53"/>
                  </a:lnTo>
                  <a:lnTo>
                    <a:pt x="125" y="55"/>
                  </a:lnTo>
                  <a:lnTo>
                    <a:pt x="125" y="59"/>
                  </a:lnTo>
                  <a:lnTo>
                    <a:pt x="125" y="61"/>
                  </a:lnTo>
                  <a:lnTo>
                    <a:pt x="125" y="63"/>
                  </a:lnTo>
                  <a:lnTo>
                    <a:pt x="125" y="67"/>
                  </a:lnTo>
                  <a:lnTo>
                    <a:pt x="127" y="70"/>
                  </a:lnTo>
                  <a:lnTo>
                    <a:pt x="127" y="72"/>
                  </a:lnTo>
                  <a:lnTo>
                    <a:pt x="127" y="76"/>
                  </a:lnTo>
                  <a:lnTo>
                    <a:pt x="127" y="78"/>
                  </a:lnTo>
                  <a:lnTo>
                    <a:pt x="127" y="82"/>
                  </a:lnTo>
                  <a:lnTo>
                    <a:pt x="128" y="84"/>
                  </a:lnTo>
                  <a:lnTo>
                    <a:pt x="128" y="88"/>
                  </a:lnTo>
                  <a:lnTo>
                    <a:pt x="128" y="92"/>
                  </a:lnTo>
                  <a:lnTo>
                    <a:pt x="128" y="93"/>
                  </a:lnTo>
                  <a:lnTo>
                    <a:pt x="128" y="97"/>
                  </a:lnTo>
                  <a:lnTo>
                    <a:pt x="128" y="99"/>
                  </a:lnTo>
                  <a:lnTo>
                    <a:pt x="128" y="103"/>
                  </a:lnTo>
                  <a:lnTo>
                    <a:pt x="128" y="105"/>
                  </a:lnTo>
                  <a:lnTo>
                    <a:pt x="128" y="107"/>
                  </a:lnTo>
                  <a:lnTo>
                    <a:pt x="128" y="109"/>
                  </a:lnTo>
                  <a:lnTo>
                    <a:pt x="128" y="113"/>
                  </a:lnTo>
                  <a:lnTo>
                    <a:pt x="128" y="115"/>
                  </a:lnTo>
                  <a:lnTo>
                    <a:pt x="128" y="118"/>
                  </a:lnTo>
                  <a:lnTo>
                    <a:pt x="130" y="120"/>
                  </a:lnTo>
                  <a:lnTo>
                    <a:pt x="130" y="122"/>
                  </a:lnTo>
                  <a:lnTo>
                    <a:pt x="130" y="124"/>
                  </a:lnTo>
                  <a:lnTo>
                    <a:pt x="130" y="128"/>
                  </a:lnTo>
                  <a:lnTo>
                    <a:pt x="132" y="132"/>
                  </a:lnTo>
                  <a:lnTo>
                    <a:pt x="132" y="134"/>
                  </a:lnTo>
                  <a:lnTo>
                    <a:pt x="132" y="138"/>
                  </a:lnTo>
                  <a:lnTo>
                    <a:pt x="132" y="139"/>
                  </a:lnTo>
                  <a:lnTo>
                    <a:pt x="132" y="141"/>
                  </a:lnTo>
                  <a:lnTo>
                    <a:pt x="132" y="143"/>
                  </a:lnTo>
                  <a:lnTo>
                    <a:pt x="132" y="145"/>
                  </a:lnTo>
                  <a:lnTo>
                    <a:pt x="132" y="147"/>
                  </a:lnTo>
                  <a:lnTo>
                    <a:pt x="132" y="149"/>
                  </a:lnTo>
                  <a:lnTo>
                    <a:pt x="134" y="151"/>
                  </a:lnTo>
                  <a:lnTo>
                    <a:pt x="134" y="153"/>
                  </a:lnTo>
                  <a:lnTo>
                    <a:pt x="134" y="155"/>
                  </a:lnTo>
                  <a:lnTo>
                    <a:pt x="134" y="157"/>
                  </a:lnTo>
                  <a:lnTo>
                    <a:pt x="136" y="157"/>
                  </a:lnTo>
                  <a:lnTo>
                    <a:pt x="136" y="159"/>
                  </a:lnTo>
                  <a:lnTo>
                    <a:pt x="136" y="161"/>
                  </a:lnTo>
                  <a:lnTo>
                    <a:pt x="136" y="162"/>
                  </a:lnTo>
                  <a:lnTo>
                    <a:pt x="138" y="164"/>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3"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6"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5" name="Freeform 139"/>
            <p:cNvSpPr>
              <a:spLocks/>
            </p:cNvSpPr>
            <p:nvPr/>
          </p:nvSpPr>
          <p:spPr bwMode="auto">
            <a:xfrm>
              <a:off x="2185" y="3936"/>
              <a:ext cx="247" cy="183"/>
            </a:xfrm>
            <a:custGeom>
              <a:avLst/>
              <a:gdLst>
                <a:gd name="T0" fmla="*/ 4 w 236"/>
                <a:gd name="T1" fmla="*/ 302 h 174"/>
                <a:gd name="T2" fmla="*/ 8 w 236"/>
                <a:gd name="T3" fmla="*/ 302 h 174"/>
                <a:gd name="T4" fmla="*/ 25 w 236"/>
                <a:gd name="T5" fmla="*/ 302 h 174"/>
                <a:gd name="T6" fmla="*/ 29 w 236"/>
                <a:gd name="T7" fmla="*/ 302 h 174"/>
                <a:gd name="T8" fmla="*/ 35 w 236"/>
                <a:gd name="T9" fmla="*/ 302 h 174"/>
                <a:gd name="T10" fmla="*/ 43 w 236"/>
                <a:gd name="T11" fmla="*/ 302 h 174"/>
                <a:gd name="T12" fmla="*/ 55 w 236"/>
                <a:gd name="T13" fmla="*/ 302 h 174"/>
                <a:gd name="T14" fmla="*/ 61 w 236"/>
                <a:gd name="T15" fmla="*/ 302 h 174"/>
                <a:gd name="T16" fmla="*/ 67 w 236"/>
                <a:gd name="T17" fmla="*/ 302 h 174"/>
                <a:gd name="T18" fmla="*/ 75 w 236"/>
                <a:gd name="T19" fmla="*/ 302 h 174"/>
                <a:gd name="T20" fmla="*/ 82 w 236"/>
                <a:gd name="T21" fmla="*/ 302 h 174"/>
                <a:gd name="T22" fmla="*/ 90 w 236"/>
                <a:gd name="T23" fmla="*/ 302 h 174"/>
                <a:gd name="T24" fmla="*/ 98 w 236"/>
                <a:gd name="T25" fmla="*/ 302 h 174"/>
                <a:gd name="T26" fmla="*/ 105 w 236"/>
                <a:gd name="T27" fmla="*/ 302 h 174"/>
                <a:gd name="T28" fmla="*/ 112 w 236"/>
                <a:gd name="T29" fmla="*/ 302 h 174"/>
                <a:gd name="T30" fmla="*/ 120 w 236"/>
                <a:gd name="T31" fmla="*/ 302 h 174"/>
                <a:gd name="T32" fmla="*/ 128 w 236"/>
                <a:gd name="T33" fmla="*/ 302 h 174"/>
                <a:gd name="T34" fmla="*/ 137 w 236"/>
                <a:gd name="T35" fmla="*/ 302 h 174"/>
                <a:gd name="T36" fmla="*/ 143 w 236"/>
                <a:gd name="T37" fmla="*/ 302 h 174"/>
                <a:gd name="T38" fmla="*/ 150 w 236"/>
                <a:gd name="T39" fmla="*/ 299 h 174"/>
                <a:gd name="T40" fmla="*/ 156 w 236"/>
                <a:gd name="T41" fmla="*/ 299 h 174"/>
                <a:gd name="T42" fmla="*/ 163 w 236"/>
                <a:gd name="T43" fmla="*/ 291 h 174"/>
                <a:gd name="T44" fmla="*/ 165 w 236"/>
                <a:gd name="T45" fmla="*/ 273 h 174"/>
                <a:gd name="T46" fmla="*/ 169 w 236"/>
                <a:gd name="T47" fmla="*/ 244 h 174"/>
                <a:gd name="T48" fmla="*/ 172 w 236"/>
                <a:gd name="T49" fmla="*/ 209 h 174"/>
                <a:gd name="T50" fmla="*/ 179 w 236"/>
                <a:gd name="T51" fmla="*/ 161 h 174"/>
                <a:gd name="T52" fmla="*/ 181 w 236"/>
                <a:gd name="T53" fmla="*/ 103 h 174"/>
                <a:gd name="T54" fmla="*/ 185 w 236"/>
                <a:gd name="T55" fmla="*/ 48 h 174"/>
                <a:gd name="T56" fmla="*/ 189 w 236"/>
                <a:gd name="T57" fmla="*/ 7 h 174"/>
                <a:gd name="T58" fmla="*/ 194 w 236"/>
                <a:gd name="T59" fmla="*/ 0 h 174"/>
                <a:gd name="T60" fmla="*/ 199 w 236"/>
                <a:gd name="T61" fmla="*/ 22 h 174"/>
                <a:gd name="T62" fmla="*/ 204 w 236"/>
                <a:gd name="T63" fmla="*/ 62 h 174"/>
                <a:gd name="T64" fmla="*/ 208 w 236"/>
                <a:gd name="T65" fmla="*/ 116 h 174"/>
                <a:gd name="T66" fmla="*/ 208 w 236"/>
                <a:gd name="T67" fmla="*/ 172 h 174"/>
                <a:gd name="T68" fmla="*/ 218 w 236"/>
                <a:gd name="T69" fmla="*/ 223 h 174"/>
                <a:gd name="T70" fmla="*/ 218 w 236"/>
                <a:gd name="T71" fmla="*/ 256 h 174"/>
                <a:gd name="T72" fmla="*/ 226 w 236"/>
                <a:gd name="T73" fmla="*/ 280 h 174"/>
                <a:gd name="T74" fmla="*/ 227 w 236"/>
                <a:gd name="T75" fmla="*/ 291 h 174"/>
                <a:gd name="T76" fmla="*/ 235 w 236"/>
                <a:gd name="T77" fmla="*/ 299 h 174"/>
                <a:gd name="T78" fmla="*/ 241 w 236"/>
                <a:gd name="T79" fmla="*/ 302 h 174"/>
                <a:gd name="T80" fmla="*/ 248 w 236"/>
                <a:gd name="T81" fmla="*/ 302 h 174"/>
                <a:gd name="T82" fmla="*/ 254 w 236"/>
                <a:gd name="T83" fmla="*/ 302 h 174"/>
                <a:gd name="T84" fmla="*/ 261 w 236"/>
                <a:gd name="T85" fmla="*/ 302 h 174"/>
                <a:gd name="T86" fmla="*/ 269 w 236"/>
                <a:gd name="T87" fmla="*/ 302 h 174"/>
                <a:gd name="T88" fmla="*/ 276 w 236"/>
                <a:gd name="T89" fmla="*/ 302 h 174"/>
                <a:gd name="T90" fmla="*/ 282 w 236"/>
                <a:gd name="T91" fmla="*/ 302 h 174"/>
                <a:gd name="T92" fmla="*/ 291 w 236"/>
                <a:gd name="T93" fmla="*/ 302 h 174"/>
                <a:gd name="T94" fmla="*/ 299 w 236"/>
                <a:gd name="T95" fmla="*/ 302 h 174"/>
                <a:gd name="T96" fmla="*/ 307 w 236"/>
                <a:gd name="T97" fmla="*/ 302 h 174"/>
                <a:gd name="T98" fmla="*/ 316 w 236"/>
                <a:gd name="T99" fmla="*/ 302 h 174"/>
                <a:gd name="T100" fmla="*/ 323 w 236"/>
                <a:gd name="T101" fmla="*/ 302 h 174"/>
                <a:gd name="T102" fmla="*/ 330 w 236"/>
                <a:gd name="T103" fmla="*/ 302 h 174"/>
                <a:gd name="T104" fmla="*/ 342 w 236"/>
                <a:gd name="T105" fmla="*/ 302 h 174"/>
                <a:gd name="T106" fmla="*/ 345 w 236"/>
                <a:gd name="T107" fmla="*/ 302 h 174"/>
                <a:gd name="T108" fmla="*/ 351 w 236"/>
                <a:gd name="T109" fmla="*/ 302 h 174"/>
                <a:gd name="T110" fmla="*/ 361 w 236"/>
                <a:gd name="T111" fmla="*/ 302 h 174"/>
                <a:gd name="T112" fmla="*/ 367 w 236"/>
                <a:gd name="T113" fmla="*/ 302 h 174"/>
                <a:gd name="T114" fmla="*/ 376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2" y="174"/>
                  </a:lnTo>
                  <a:lnTo>
                    <a:pt x="14" y="174"/>
                  </a:lnTo>
                  <a:lnTo>
                    <a:pt x="16" y="174"/>
                  </a:lnTo>
                  <a:lnTo>
                    <a:pt x="18" y="174"/>
                  </a:lnTo>
                  <a:lnTo>
                    <a:pt x="20" y="174"/>
                  </a:lnTo>
                  <a:lnTo>
                    <a:pt x="21" y="174"/>
                  </a:lnTo>
                  <a:lnTo>
                    <a:pt x="23" y="174"/>
                  </a:lnTo>
                  <a:lnTo>
                    <a:pt x="25" y="174"/>
                  </a:lnTo>
                  <a:lnTo>
                    <a:pt x="27" y="174"/>
                  </a:lnTo>
                  <a:lnTo>
                    <a:pt x="29" y="174"/>
                  </a:lnTo>
                  <a:lnTo>
                    <a:pt x="31" y="174"/>
                  </a:lnTo>
                  <a:lnTo>
                    <a:pt x="33" y="174"/>
                  </a:lnTo>
                  <a:lnTo>
                    <a:pt x="35" y="174"/>
                  </a:lnTo>
                  <a:lnTo>
                    <a:pt x="37" y="174"/>
                  </a:lnTo>
                  <a:lnTo>
                    <a:pt x="39" y="174"/>
                  </a:lnTo>
                  <a:lnTo>
                    <a:pt x="41" y="174"/>
                  </a:lnTo>
                  <a:lnTo>
                    <a:pt x="43" y="174"/>
                  </a:lnTo>
                  <a:lnTo>
                    <a:pt x="44" y="174"/>
                  </a:lnTo>
                  <a:lnTo>
                    <a:pt x="46" y="174"/>
                  </a:lnTo>
                  <a:lnTo>
                    <a:pt x="48" y="174"/>
                  </a:lnTo>
                  <a:lnTo>
                    <a:pt x="50" y="174"/>
                  </a:lnTo>
                  <a:lnTo>
                    <a:pt x="52" y="174"/>
                  </a:lnTo>
                  <a:lnTo>
                    <a:pt x="54" y="174"/>
                  </a:lnTo>
                  <a:lnTo>
                    <a:pt x="56" y="174"/>
                  </a:lnTo>
                  <a:lnTo>
                    <a:pt x="58" y="174"/>
                  </a:lnTo>
                  <a:lnTo>
                    <a:pt x="60" y="174"/>
                  </a:lnTo>
                  <a:lnTo>
                    <a:pt x="62" y="174"/>
                  </a:lnTo>
                  <a:lnTo>
                    <a:pt x="64" y="174"/>
                  </a:lnTo>
                  <a:lnTo>
                    <a:pt x="66" y="174"/>
                  </a:lnTo>
                  <a:lnTo>
                    <a:pt x="68" y="174"/>
                  </a:lnTo>
                  <a:lnTo>
                    <a:pt x="69" y="174"/>
                  </a:lnTo>
                  <a:lnTo>
                    <a:pt x="71" y="174"/>
                  </a:lnTo>
                  <a:lnTo>
                    <a:pt x="73" y="174"/>
                  </a:lnTo>
                  <a:lnTo>
                    <a:pt x="75" y="174"/>
                  </a:lnTo>
                  <a:lnTo>
                    <a:pt x="77" y="174"/>
                  </a:lnTo>
                  <a:lnTo>
                    <a:pt x="79" y="174"/>
                  </a:lnTo>
                  <a:lnTo>
                    <a:pt x="81" y="174"/>
                  </a:lnTo>
                  <a:lnTo>
                    <a:pt x="83" y="174"/>
                  </a:lnTo>
                  <a:lnTo>
                    <a:pt x="85" y="174"/>
                  </a:lnTo>
                  <a:lnTo>
                    <a:pt x="87" y="174"/>
                  </a:lnTo>
                  <a:lnTo>
                    <a:pt x="89" y="174"/>
                  </a:lnTo>
                  <a:lnTo>
                    <a:pt x="91" y="174"/>
                  </a:lnTo>
                  <a:lnTo>
                    <a:pt x="91" y="172"/>
                  </a:lnTo>
                  <a:lnTo>
                    <a:pt x="92" y="172"/>
                  </a:lnTo>
                  <a:lnTo>
                    <a:pt x="94" y="172"/>
                  </a:lnTo>
                  <a:lnTo>
                    <a:pt x="94" y="170"/>
                  </a:lnTo>
                  <a:lnTo>
                    <a:pt x="96" y="170"/>
                  </a:lnTo>
                  <a:lnTo>
                    <a:pt x="96" y="168"/>
                  </a:lnTo>
                  <a:lnTo>
                    <a:pt x="96" y="166"/>
                  </a:lnTo>
                  <a:lnTo>
                    <a:pt x="98" y="166"/>
                  </a:lnTo>
                  <a:lnTo>
                    <a:pt x="98" y="164"/>
                  </a:lnTo>
                  <a:lnTo>
                    <a:pt x="98" y="162"/>
                  </a:lnTo>
                  <a:lnTo>
                    <a:pt x="98" y="161"/>
                  </a:lnTo>
                  <a:lnTo>
                    <a:pt x="100" y="159"/>
                  </a:lnTo>
                  <a:lnTo>
                    <a:pt x="100" y="157"/>
                  </a:lnTo>
                  <a:lnTo>
                    <a:pt x="100" y="155"/>
                  </a:lnTo>
                  <a:lnTo>
                    <a:pt x="100" y="153"/>
                  </a:lnTo>
                  <a:lnTo>
                    <a:pt x="100" y="151"/>
                  </a:lnTo>
                  <a:lnTo>
                    <a:pt x="102" y="149"/>
                  </a:lnTo>
                  <a:lnTo>
                    <a:pt x="102" y="147"/>
                  </a:lnTo>
                  <a:lnTo>
                    <a:pt x="102" y="145"/>
                  </a:lnTo>
                  <a:lnTo>
                    <a:pt x="102" y="143"/>
                  </a:lnTo>
                  <a:lnTo>
                    <a:pt x="102" y="141"/>
                  </a:lnTo>
                  <a:lnTo>
                    <a:pt x="102" y="139"/>
                  </a:lnTo>
                  <a:lnTo>
                    <a:pt x="102" y="138"/>
                  </a:lnTo>
                  <a:lnTo>
                    <a:pt x="102" y="134"/>
                  </a:lnTo>
                  <a:lnTo>
                    <a:pt x="104" y="132"/>
                  </a:lnTo>
                  <a:lnTo>
                    <a:pt x="104" y="128"/>
                  </a:lnTo>
                  <a:lnTo>
                    <a:pt x="104" y="124"/>
                  </a:lnTo>
                  <a:lnTo>
                    <a:pt x="104" y="122"/>
                  </a:lnTo>
                  <a:lnTo>
                    <a:pt x="104" y="120"/>
                  </a:lnTo>
                  <a:lnTo>
                    <a:pt x="106" y="118"/>
                  </a:lnTo>
                  <a:lnTo>
                    <a:pt x="106" y="115"/>
                  </a:lnTo>
                  <a:lnTo>
                    <a:pt x="106" y="113"/>
                  </a:lnTo>
                  <a:lnTo>
                    <a:pt x="106" y="109"/>
                  </a:lnTo>
                  <a:lnTo>
                    <a:pt x="106" y="107"/>
                  </a:lnTo>
                  <a:lnTo>
                    <a:pt x="106" y="105"/>
                  </a:lnTo>
                  <a:lnTo>
                    <a:pt x="108" y="103"/>
                  </a:lnTo>
                  <a:lnTo>
                    <a:pt x="108" y="99"/>
                  </a:lnTo>
                  <a:lnTo>
                    <a:pt x="108" y="97"/>
                  </a:lnTo>
                  <a:lnTo>
                    <a:pt x="108" y="93"/>
                  </a:lnTo>
                  <a:lnTo>
                    <a:pt x="108" y="92"/>
                  </a:lnTo>
                  <a:lnTo>
                    <a:pt x="108" y="88"/>
                  </a:lnTo>
                  <a:lnTo>
                    <a:pt x="108" y="84"/>
                  </a:lnTo>
                  <a:lnTo>
                    <a:pt x="108" y="82"/>
                  </a:lnTo>
                  <a:lnTo>
                    <a:pt x="108" y="78"/>
                  </a:lnTo>
                  <a:lnTo>
                    <a:pt x="108" y="76"/>
                  </a:lnTo>
                  <a:lnTo>
                    <a:pt x="110" y="72"/>
                  </a:lnTo>
                  <a:lnTo>
                    <a:pt x="110" y="70"/>
                  </a:lnTo>
                  <a:lnTo>
                    <a:pt x="110" y="67"/>
                  </a:lnTo>
                  <a:lnTo>
                    <a:pt x="110" y="63"/>
                  </a:lnTo>
                  <a:lnTo>
                    <a:pt x="110" y="61"/>
                  </a:lnTo>
                  <a:lnTo>
                    <a:pt x="110" y="59"/>
                  </a:lnTo>
                  <a:lnTo>
                    <a:pt x="110" y="55"/>
                  </a:lnTo>
                  <a:lnTo>
                    <a:pt x="112" y="53"/>
                  </a:lnTo>
                  <a:lnTo>
                    <a:pt x="112" y="49"/>
                  </a:lnTo>
                  <a:lnTo>
                    <a:pt x="112" y="47"/>
                  </a:lnTo>
                  <a:lnTo>
                    <a:pt x="112" y="44"/>
                  </a:lnTo>
                  <a:lnTo>
                    <a:pt x="112" y="40"/>
                  </a:lnTo>
                  <a:lnTo>
                    <a:pt x="112" y="38"/>
                  </a:lnTo>
                  <a:lnTo>
                    <a:pt x="112" y="36"/>
                  </a:lnTo>
                  <a:lnTo>
                    <a:pt x="112" y="34"/>
                  </a:lnTo>
                  <a:lnTo>
                    <a:pt x="112" y="30"/>
                  </a:lnTo>
                  <a:lnTo>
                    <a:pt x="112" y="28"/>
                  </a:lnTo>
                  <a:lnTo>
                    <a:pt x="112" y="24"/>
                  </a:lnTo>
                  <a:lnTo>
                    <a:pt x="114" y="23"/>
                  </a:lnTo>
                  <a:lnTo>
                    <a:pt x="114" y="21"/>
                  </a:lnTo>
                  <a:lnTo>
                    <a:pt x="114" y="19"/>
                  </a:lnTo>
                  <a:lnTo>
                    <a:pt x="114" y="17"/>
                  </a:lnTo>
                  <a:lnTo>
                    <a:pt x="114" y="13"/>
                  </a:lnTo>
                  <a:lnTo>
                    <a:pt x="114" y="11"/>
                  </a:lnTo>
                  <a:lnTo>
                    <a:pt x="115" y="9"/>
                  </a:lnTo>
                  <a:lnTo>
                    <a:pt x="115" y="7"/>
                  </a:lnTo>
                  <a:lnTo>
                    <a:pt x="115" y="5"/>
                  </a:lnTo>
                  <a:lnTo>
                    <a:pt x="115" y="3"/>
                  </a:lnTo>
                  <a:lnTo>
                    <a:pt x="117" y="3"/>
                  </a:lnTo>
                  <a:lnTo>
                    <a:pt x="117" y="1"/>
                  </a:lnTo>
                  <a:lnTo>
                    <a:pt x="117" y="0"/>
                  </a:lnTo>
                  <a:lnTo>
                    <a:pt x="117" y="1"/>
                  </a:lnTo>
                  <a:lnTo>
                    <a:pt x="119" y="1"/>
                  </a:lnTo>
                  <a:lnTo>
                    <a:pt x="119" y="3"/>
                  </a:lnTo>
                  <a:lnTo>
                    <a:pt x="119" y="5"/>
                  </a:lnTo>
                  <a:lnTo>
                    <a:pt x="119" y="7"/>
                  </a:lnTo>
                  <a:lnTo>
                    <a:pt x="121" y="9"/>
                  </a:lnTo>
                  <a:lnTo>
                    <a:pt x="121" y="11"/>
                  </a:lnTo>
                  <a:lnTo>
                    <a:pt x="121" y="13"/>
                  </a:lnTo>
                  <a:lnTo>
                    <a:pt x="121" y="17"/>
                  </a:lnTo>
                  <a:lnTo>
                    <a:pt x="121" y="19"/>
                  </a:lnTo>
                  <a:lnTo>
                    <a:pt x="121" y="21"/>
                  </a:lnTo>
                  <a:lnTo>
                    <a:pt x="121" y="23"/>
                  </a:lnTo>
                  <a:lnTo>
                    <a:pt x="121" y="24"/>
                  </a:lnTo>
                  <a:lnTo>
                    <a:pt x="121" y="28"/>
                  </a:lnTo>
                  <a:lnTo>
                    <a:pt x="121" y="30"/>
                  </a:lnTo>
                  <a:lnTo>
                    <a:pt x="121" y="34"/>
                  </a:lnTo>
                  <a:lnTo>
                    <a:pt x="123" y="36"/>
                  </a:lnTo>
                  <a:lnTo>
                    <a:pt x="123" y="38"/>
                  </a:lnTo>
                  <a:lnTo>
                    <a:pt x="123" y="40"/>
                  </a:lnTo>
                  <a:lnTo>
                    <a:pt x="123" y="44"/>
                  </a:lnTo>
                  <a:lnTo>
                    <a:pt x="123" y="47"/>
                  </a:lnTo>
                  <a:lnTo>
                    <a:pt x="125" y="49"/>
                  </a:lnTo>
                  <a:lnTo>
                    <a:pt x="125" y="53"/>
                  </a:lnTo>
                  <a:lnTo>
                    <a:pt x="125" y="55"/>
                  </a:lnTo>
                  <a:lnTo>
                    <a:pt x="125" y="59"/>
                  </a:lnTo>
                  <a:lnTo>
                    <a:pt x="125" y="61"/>
                  </a:lnTo>
                  <a:lnTo>
                    <a:pt x="127" y="63"/>
                  </a:lnTo>
                  <a:lnTo>
                    <a:pt x="127" y="67"/>
                  </a:lnTo>
                  <a:lnTo>
                    <a:pt x="127" y="70"/>
                  </a:lnTo>
                  <a:lnTo>
                    <a:pt x="127" y="72"/>
                  </a:lnTo>
                  <a:lnTo>
                    <a:pt x="127" y="76"/>
                  </a:lnTo>
                  <a:lnTo>
                    <a:pt x="127" y="78"/>
                  </a:lnTo>
                  <a:lnTo>
                    <a:pt x="127" y="82"/>
                  </a:lnTo>
                  <a:lnTo>
                    <a:pt x="127" y="84"/>
                  </a:lnTo>
                  <a:lnTo>
                    <a:pt x="127" y="88"/>
                  </a:lnTo>
                  <a:lnTo>
                    <a:pt x="127" y="92"/>
                  </a:lnTo>
                  <a:lnTo>
                    <a:pt x="127" y="93"/>
                  </a:lnTo>
                  <a:lnTo>
                    <a:pt x="127" y="97"/>
                  </a:lnTo>
                  <a:lnTo>
                    <a:pt x="127" y="99"/>
                  </a:lnTo>
                  <a:lnTo>
                    <a:pt x="129" y="103"/>
                  </a:lnTo>
                  <a:lnTo>
                    <a:pt x="129" y="105"/>
                  </a:lnTo>
                  <a:lnTo>
                    <a:pt x="129" y="107"/>
                  </a:lnTo>
                  <a:lnTo>
                    <a:pt x="129" y="109"/>
                  </a:lnTo>
                  <a:lnTo>
                    <a:pt x="129" y="113"/>
                  </a:lnTo>
                  <a:lnTo>
                    <a:pt x="131" y="115"/>
                  </a:lnTo>
                  <a:lnTo>
                    <a:pt x="131" y="118"/>
                  </a:lnTo>
                  <a:lnTo>
                    <a:pt x="131" y="120"/>
                  </a:lnTo>
                  <a:lnTo>
                    <a:pt x="131" y="122"/>
                  </a:lnTo>
                  <a:lnTo>
                    <a:pt x="131" y="124"/>
                  </a:lnTo>
                  <a:lnTo>
                    <a:pt x="133" y="128"/>
                  </a:lnTo>
                  <a:lnTo>
                    <a:pt x="133" y="132"/>
                  </a:lnTo>
                  <a:lnTo>
                    <a:pt x="133" y="134"/>
                  </a:lnTo>
                  <a:lnTo>
                    <a:pt x="133" y="138"/>
                  </a:lnTo>
                  <a:lnTo>
                    <a:pt x="133" y="139"/>
                  </a:lnTo>
                  <a:lnTo>
                    <a:pt x="133" y="141"/>
                  </a:lnTo>
                  <a:lnTo>
                    <a:pt x="133" y="143"/>
                  </a:lnTo>
                  <a:lnTo>
                    <a:pt x="133" y="145"/>
                  </a:lnTo>
                  <a:lnTo>
                    <a:pt x="133" y="147"/>
                  </a:lnTo>
                  <a:lnTo>
                    <a:pt x="135" y="149"/>
                  </a:lnTo>
                  <a:lnTo>
                    <a:pt x="135" y="151"/>
                  </a:lnTo>
                  <a:lnTo>
                    <a:pt x="135" y="153"/>
                  </a:lnTo>
                  <a:lnTo>
                    <a:pt x="135" y="155"/>
                  </a:lnTo>
                  <a:lnTo>
                    <a:pt x="137" y="157"/>
                  </a:lnTo>
                  <a:lnTo>
                    <a:pt x="137" y="159"/>
                  </a:lnTo>
                  <a:lnTo>
                    <a:pt x="137" y="161"/>
                  </a:lnTo>
                  <a:lnTo>
                    <a:pt x="137" y="162"/>
                  </a:lnTo>
                  <a:lnTo>
                    <a:pt x="137" y="164"/>
                  </a:lnTo>
                  <a:lnTo>
                    <a:pt x="137" y="166"/>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2" y="174"/>
                  </a:lnTo>
                  <a:lnTo>
                    <a:pt x="154" y="174"/>
                  </a:lnTo>
                  <a:lnTo>
                    <a:pt x="156" y="174"/>
                  </a:lnTo>
                  <a:lnTo>
                    <a:pt x="158" y="174"/>
                  </a:lnTo>
                  <a:lnTo>
                    <a:pt x="160" y="174"/>
                  </a:lnTo>
                  <a:lnTo>
                    <a:pt x="161" y="174"/>
                  </a:lnTo>
                  <a:lnTo>
                    <a:pt x="163" y="174"/>
                  </a:lnTo>
                  <a:lnTo>
                    <a:pt x="165" y="174"/>
                  </a:lnTo>
                  <a:lnTo>
                    <a:pt x="167" y="174"/>
                  </a:lnTo>
                  <a:lnTo>
                    <a:pt x="169" y="174"/>
                  </a:lnTo>
                  <a:lnTo>
                    <a:pt x="171" y="174"/>
                  </a:lnTo>
                  <a:lnTo>
                    <a:pt x="173" y="174"/>
                  </a:lnTo>
                  <a:lnTo>
                    <a:pt x="175" y="174"/>
                  </a:lnTo>
                  <a:lnTo>
                    <a:pt x="177" y="174"/>
                  </a:lnTo>
                  <a:lnTo>
                    <a:pt x="179" y="174"/>
                  </a:lnTo>
                  <a:lnTo>
                    <a:pt x="181" y="174"/>
                  </a:lnTo>
                  <a:lnTo>
                    <a:pt x="183" y="174"/>
                  </a:lnTo>
                  <a:lnTo>
                    <a:pt x="184" y="174"/>
                  </a:lnTo>
                  <a:lnTo>
                    <a:pt x="186" y="174"/>
                  </a:lnTo>
                  <a:lnTo>
                    <a:pt x="188" y="174"/>
                  </a:lnTo>
                  <a:lnTo>
                    <a:pt x="190" y="174"/>
                  </a:lnTo>
                  <a:lnTo>
                    <a:pt x="192" y="174"/>
                  </a:lnTo>
                  <a:lnTo>
                    <a:pt x="194" y="174"/>
                  </a:lnTo>
                  <a:lnTo>
                    <a:pt x="196" y="174"/>
                  </a:lnTo>
                  <a:lnTo>
                    <a:pt x="198" y="174"/>
                  </a:lnTo>
                  <a:lnTo>
                    <a:pt x="200" y="174"/>
                  </a:lnTo>
                  <a:lnTo>
                    <a:pt x="202" y="174"/>
                  </a:lnTo>
                  <a:lnTo>
                    <a:pt x="204" y="174"/>
                  </a:lnTo>
                  <a:lnTo>
                    <a:pt x="206" y="174"/>
                  </a:lnTo>
                  <a:lnTo>
                    <a:pt x="208" y="174"/>
                  </a:lnTo>
                  <a:lnTo>
                    <a:pt x="209" y="174"/>
                  </a:lnTo>
                  <a:lnTo>
                    <a:pt x="211" y="174"/>
                  </a:lnTo>
                  <a:lnTo>
                    <a:pt x="213" y="174"/>
                  </a:lnTo>
                  <a:lnTo>
                    <a:pt x="215" y="174"/>
                  </a:lnTo>
                  <a:lnTo>
                    <a:pt x="217" y="174"/>
                  </a:lnTo>
                  <a:lnTo>
                    <a:pt x="219" y="174"/>
                  </a:lnTo>
                  <a:lnTo>
                    <a:pt x="221" y="174"/>
                  </a:lnTo>
                  <a:lnTo>
                    <a:pt x="223" y="174"/>
                  </a:lnTo>
                  <a:lnTo>
                    <a:pt x="225" y="174"/>
                  </a:lnTo>
                  <a:lnTo>
                    <a:pt x="227" y="174"/>
                  </a:lnTo>
                  <a:lnTo>
                    <a:pt x="229" y="174"/>
                  </a:lnTo>
                  <a:lnTo>
                    <a:pt x="231"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7" name="Freeform 141"/>
            <p:cNvSpPr>
              <a:spLocks/>
            </p:cNvSpPr>
            <p:nvPr/>
          </p:nvSpPr>
          <p:spPr bwMode="auto">
            <a:xfrm>
              <a:off x="1701" y="4073"/>
              <a:ext cx="92" cy="90"/>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09" name="Oval 89"/>
          <p:cNvSpPr>
            <a:spLocks noChangeArrowheads="1"/>
          </p:cNvSpPr>
          <p:nvPr/>
        </p:nvSpPr>
        <p:spPr bwMode="auto">
          <a:xfrm rot="3653661">
            <a:off x="4188162" y="2988739"/>
            <a:ext cx="274638" cy="457200"/>
          </a:xfrm>
          <a:prstGeom prst="ellipse">
            <a:avLst/>
          </a:pr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10" name="Arc 90"/>
          <p:cNvSpPr>
            <a:spLocks/>
          </p:cNvSpPr>
          <p:nvPr/>
        </p:nvSpPr>
        <p:spPr bwMode="auto">
          <a:xfrm>
            <a:off x="2581649" y="2812595"/>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111" name="Group 82"/>
          <p:cNvGrpSpPr/>
          <p:nvPr/>
        </p:nvGrpSpPr>
        <p:grpSpPr>
          <a:xfrm flipH="1">
            <a:off x="3800359" y="2244978"/>
            <a:ext cx="489429" cy="534777"/>
            <a:chOff x="1924526" y="2362886"/>
            <a:chExt cx="489429" cy="534777"/>
          </a:xfrm>
        </p:grpSpPr>
        <p:sp>
          <p:nvSpPr>
            <p:cNvPr id="112"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13"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26" name="Text Box 101"/>
          <p:cNvSpPr txBox="1">
            <a:spLocks noChangeArrowheads="1"/>
          </p:cNvSpPr>
          <p:nvPr/>
        </p:nvSpPr>
        <p:spPr bwMode="auto">
          <a:xfrm>
            <a:off x="2216669" y="2281536"/>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BS</a:t>
            </a:r>
            <a:endParaRPr lang="en-US" sz="1200" dirty="0">
              <a:solidFill>
                <a:srgbClr val="000000"/>
              </a:solidFill>
              <a:latin typeface="Calibri"/>
            </a:endParaRPr>
          </a:p>
        </p:txBody>
      </p:sp>
      <p:sp>
        <p:nvSpPr>
          <p:cNvPr id="131" name="Line 88"/>
          <p:cNvSpPr>
            <a:spLocks noChangeShapeType="1"/>
          </p:cNvSpPr>
          <p:nvPr/>
        </p:nvSpPr>
        <p:spPr bwMode="auto">
          <a:xfrm>
            <a:off x="2513335" y="2012586"/>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41" name="Rectangle 5"/>
          <p:cNvSpPr>
            <a:spLocks noChangeArrowheads="1"/>
          </p:cNvSpPr>
          <p:nvPr/>
        </p:nvSpPr>
        <p:spPr bwMode="auto">
          <a:xfrm>
            <a:off x="1256112" y="5395614"/>
            <a:ext cx="2918141" cy="830997"/>
          </a:xfrm>
          <a:prstGeom prst="rect">
            <a:avLst/>
          </a:prstGeom>
          <a:noFill/>
          <a:ln w="9525">
            <a:noFill/>
            <a:miter lim="800000"/>
            <a:headEnd/>
            <a:tailEnd/>
          </a:ln>
        </p:spPr>
        <p:txBody>
          <a:bodyPr wrap="square" lIns="91435" tIns="45718" rIns="91435" bIns="45718">
            <a:spAutoFit/>
          </a:bodyPr>
          <a:lstStyle/>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Simon &amp; Irvine, PRL </a:t>
            </a:r>
            <a:r>
              <a:rPr lang="en-US" sz="1200" b="1" dirty="0">
                <a:solidFill>
                  <a:prstClr val="black"/>
                </a:solidFill>
                <a:latin typeface="Times New Roman" pitchFamily="18" charset="0"/>
                <a:cs typeface="Times New Roman" pitchFamily="18" charset="0"/>
              </a:rPr>
              <a:t>91</a:t>
            </a:r>
            <a:r>
              <a:rPr lang="en-US" sz="1200" dirty="0">
                <a:solidFill>
                  <a:prstClr val="black"/>
                </a:solidFill>
                <a:latin typeface="Times New Roman" pitchFamily="18" charset="0"/>
                <a:cs typeface="Times New Roman" pitchFamily="18" charset="0"/>
              </a:rPr>
              <a:t>, 110405 (2003)</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L.-M. </a:t>
            </a:r>
            <a:r>
              <a:rPr lang="en-US" sz="1200" dirty="0" err="1">
                <a:solidFill>
                  <a:prstClr val="black"/>
                </a:solidFill>
                <a:latin typeface="Times New Roman" pitchFamily="18" charset="0"/>
                <a:cs typeface="Times New Roman" pitchFamily="18" charset="0"/>
              </a:rPr>
              <a:t>Duan</a:t>
            </a:r>
            <a:r>
              <a:rPr lang="en-US" sz="1200" dirty="0">
                <a:solidFill>
                  <a:prstClr val="black"/>
                </a:solidFill>
                <a:latin typeface="Times New Roman" pitchFamily="18" charset="0"/>
                <a:cs typeface="Times New Roman" pitchFamily="18" charset="0"/>
              </a:rPr>
              <a:t>, et. al., QIC </a:t>
            </a:r>
            <a:r>
              <a:rPr lang="en-US" sz="1200" b="1" dirty="0">
                <a:solidFill>
                  <a:prstClr val="black"/>
                </a:solidFill>
                <a:latin typeface="Times New Roman" pitchFamily="18" charset="0"/>
                <a:cs typeface="Times New Roman" pitchFamily="18" charset="0"/>
              </a:rPr>
              <a:t>4</a:t>
            </a:r>
            <a:r>
              <a:rPr lang="en-US" sz="1200" dirty="0">
                <a:solidFill>
                  <a:prstClr val="black"/>
                </a:solidFill>
                <a:latin typeface="Times New Roman" pitchFamily="18" charset="0"/>
                <a:cs typeface="Times New Roman" pitchFamily="18" charset="0"/>
              </a:rPr>
              <a:t>, 165 (2004)</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Y. L. Lim, et al., PRL </a:t>
            </a:r>
            <a:r>
              <a:rPr lang="en-US" sz="1200" b="1" dirty="0">
                <a:solidFill>
                  <a:prstClr val="black"/>
                </a:solidFill>
                <a:latin typeface="Times New Roman" pitchFamily="18" charset="0"/>
                <a:cs typeface="Times New Roman" pitchFamily="18" charset="0"/>
              </a:rPr>
              <a:t>95</a:t>
            </a:r>
            <a:r>
              <a:rPr lang="en-US" sz="1200" dirty="0">
                <a:solidFill>
                  <a:prstClr val="black"/>
                </a:solidFill>
                <a:latin typeface="Times New Roman" pitchFamily="18" charset="0"/>
                <a:cs typeface="Times New Roman" pitchFamily="18" charset="0"/>
              </a:rPr>
              <a:t>, 030505 (2005)</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D. </a:t>
            </a:r>
            <a:r>
              <a:rPr lang="en-US" sz="1200" dirty="0" err="1">
                <a:solidFill>
                  <a:prstClr val="black"/>
                </a:solidFill>
                <a:latin typeface="Times New Roman" pitchFamily="18" charset="0"/>
                <a:cs typeface="Times New Roman" pitchFamily="18" charset="0"/>
              </a:rPr>
              <a:t>Moehring</a:t>
            </a:r>
            <a:r>
              <a:rPr lang="en-US" sz="1200" dirty="0">
                <a:solidFill>
                  <a:prstClr val="black"/>
                </a:solidFill>
                <a:latin typeface="Times New Roman" pitchFamily="18" charset="0"/>
                <a:cs typeface="Times New Roman" pitchFamily="18" charset="0"/>
              </a:rPr>
              <a:t> et al., </a:t>
            </a:r>
            <a:r>
              <a:rPr lang="en-US" sz="1200" i="1" dirty="0">
                <a:solidFill>
                  <a:prstClr val="black"/>
                </a:solidFill>
                <a:latin typeface="Times New Roman" pitchFamily="18" charset="0"/>
                <a:cs typeface="Times New Roman" pitchFamily="18" charset="0"/>
              </a:rPr>
              <a:t>Nature </a:t>
            </a:r>
            <a:r>
              <a:rPr lang="en-US" sz="1200" b="1" dirty="0">
                <a:solidFill>
                  <a:prstClr val="black"/>
                </a:solidFill>
                <a:latin typeface="Times New Roman" pitchFamily="18" charset="0"/>
                <a:cs typeface="Times New Roman" pitchFamily="18" charset="0"/>
              </a:rPr>
              <a:t>449</a:t>
            </a:r>
            <a:r>
              <a:rPr lang="en-US" sz="1200" dirty="0">
                <a:solidFill>
                  <a:prstClr val="black"/>
                </a:solidFill>
                <a:latin typeface="Times New Roman" pitchFamily="18" charset="0"/>
                <a:cs typeface="Times New Roman" pitchFamily="18" charset="0"/>
              </a:rPr>
              <a:t>, 68 (</a:t>
            </a:r>
            <a:r>
              <a:rPr lang="en-US" sz="1200">
                <a:solidFill>
                  <a:prstClr val="black"/>
                </a:solidFill>
                <a:latin typeface="Times New Roman" pitchFamily="18" charset="0"/>
                <a:cs typeface="Times New Roman" pitchFamily="18" charset="0"/>
              </a:rPr>
              <a:t>2007)</a:t>
            </a:r>
            <a:endParaRPr lang="en-US" sz="1200" dirty="0">
              <a:solidFill>
                <a:prstClr val="black"/>
              </a:solidFill>
              <a:latin typeface="Times New Roman" pitchFamily="18" charset="0"/>
              <a:cs typeface="Times New Roman" pitchFamily="18" charset="0"/>
            </a:endParaRPr>
          </a:p>
        </p:txBody>
      </p:sp>
      <p:sp>
        <p:nvSpPr>
          <p:cNvPr id="146" name="Text Box 101"/>
          <p:cNvSpPr txBox="1">
            <a:spLocks noChangeArrowheads="1"/>
          </p:cNvSpPr>
          <p:nvPr/>
        </p:nvSpPr>
        <p:spPr bwMode="auto">
          <a:xfrm>
            <a:off x="3152823" y="1132172"/>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PBS</a:t>
            </a:r>
            <a:endParaRPr lang="en-US" sz="1200" dirty="0">
              <a:solidFill>
                <a:srgbClr val="000000"/>
              </a:solidFill>
              <a:latin typeface="Calibri"/>
            </a:endParaRPr>
          </a:p>
        </p:txBody>
      </p:sp>
      <p:sp>
        <p:nvSpPr>
          <p:cNvPr id="147" name="Line 88"/>
          <p:cNvSpPr>
            <a:spLocks noChangeShapeType="1"/>
          </p:cNvSpPr>
          <p:nvPr/>
        </p:nvSpPr>
        <p:spPr bwMode="auto">
          <a:xfrm>
            <a:off x="3431905" y="1619300"/>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48" name="Text Box 101"/>
          <p:cNvSpPr txBox="1">
            <a:spLocks noChangeArrowheads="1"/>
          </p:cNvSpPr>
          <p:nvPr/>
        </p:nvSpPr>
        <p:spPr bwMode="auto">
          <a:xfrm>
            <a:off x="1366916" y="1132172"/>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PBS</a:t>
            </a:r>
            <a:endParaRPr lang="en-US" sz="1200" dirty="0">
              <a:solidFill>
                <a:srgbClr val="000000"/>
              </a:solidFill>
              <a:latin typeface="Calibri"/>
            </a:endParaRPr>
          </a:p>
        </p:txBody>
      </p:sp>
      <p:sp>
        <p:nvSpPr>
          <p:cNvPr id="149" name="Line 88"/>
          <p:cNvSpPr>
            <a:spLocks noChangeShapeType="1"/>
          </p:cNvSpPr>
          <p:nvPr/>
        </p:nvSpPr>
        <p:spPr bwMode="auto">
          <a:xfrm>
            <a:off x="1617621" y="1619300"/>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grpSp>
        <p:nvGrpSpPr>
          <p:cNvPr id="6" name="Group 5"/>
          <p:cNvGrpSpPr/>
          <p:nvPr/>
        </p:nvGrpSpPr>
        <p:grpSpPr>
          <a:xfrm>
            <a:off x="856971" y="1296687"/>
            <a:ext cx="603829" cy="417512"/>
            <a:chOff x="900930" y="1314270"/>
            <a:chExt cx="603829" cy="417512"/>
          </a:xfrm>
        </p:grpSpPr>
        <p:grpSp>
          <p:nvGrpSpPr>
            <p:cNvPr id="159" name="Group 80"/>
            <p:cNvGrpSpPr>
              <a:grpSpLocks/>
            </p:cNvGrpSpPr>
            <p:nvPr/>
          </p:nvGrpSpPr>
          <p:grpSpPr bwMode="auto">
            <a:xfrm rot="14888120" flipH="1">
              <a:off x="995172" y="1222195"/>
              <a:ext cx="417512" cy="601662"/>
              <a:chOff x="779" y="922"/>
              <a:chExt cx="263" cy="379"/>
            </a:xfrm>
          </p:grpSpPr>
          <p:sp>
            <p:nvSpPr>
              <p:cNvPr id="160"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61"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3" name="TextBox 2"/>
            <p:cNvSpPr txBox="1"/>
            <p:nvPr/>
          </p:nvSpPr>
          <p:spPr>
            <a:xfrm>
              <a:off x="900930" y="1347553"/>
              <a:ext cx="406481"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H</a:t>
              </a:r>
              <a:r>
                <a:rPr lang="en-US" sz="1800" baseline="-25000" smtClean="0">
                  <a:solidFill>
                    <a:prstClr val="black"/>
                  </a:solidFill>
                  <a:latin typeface="Calibri"/>
                </a:rPr>
                <a:t>1</a:t>
              </a:r>
              <a:endParaRPr lang="en-US" sz="1800" baseline="-25000">
                <a:solidFill>
                  <a:prstClr val="black"/>
                </a:solidFill>
                <a:latin typeface="Calibri"/>
              </a:endParaRPr>
            </a:p>
          </p:txBody>
        </p:sp>
      </p:grpSp>
      <p:grpSp>
        <p:nvGrpSpPr>
          <p:cNvPr id="14" name="Group 13"/>
          <p:cNvGrpSpPr/>
          <p:nvPr/>
        </p:nvGrpSpPr>
        <p:grpSpPr>
          <a:xfrm rot="257956">
            <a:off x="1922423" y="1269951"/>
            <a:ext cx="453735" cy="601662"/>
            <a:chOff x="1896044" y="1261197"/>
            <a:chExt cx="453735" cy="601662"/>
          </a:xfrm>
        </p:grpSpPr>
        <p:grpSp>
          <p:nvGrpSpPr>
            <p:cNvPr id="156" name="Group 80"/>
            <p:cNvGrpSpPr>
              <a:grpSpLocks/>
            </p:cNvGrpSpPr>
            <p:nvPr/>
          </p:nvGrpSpPr>
          <p:grpSpPr bwMode="auto">
            <a:xfrm rot="900461" flipH="1">
              <a:off x="1896044" y="1261197"/>
              <a:ext cx="417512" cy="601662"/>
              <a:chOff x="779" y="922"/>
              <a:chExt cx="263" cy="379"/>
            </a:xfrm>
          </p:grpSpPr>
          <p:sp>
            <p:nvSpPr>
              <p:cNvPr id="157"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58"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5" name="TextBox 164"/>
            <p:cNvSpPr txBox="1"/>
            <p:nvPr/>
          </p:nvSpPr>
          <p:spPr>
            <a:xfrm rot="21342044">
              <a:off x="1956147" y="1308024"/>
              <a:ext cx="39363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V</a:t>
              </a:r>
              <a:r>
                <a:rPr lang="en-US" sz="1800" baseline="-25000" smtClean="0">
                  <a:solidFill>
                    <a:prstClr val="black"/>
                  </a:solidFill>
                  <a:latin typeface="Calibri"/>
                </a:rPr>
                <a:t>1</a:t>
              </a:r>
              <a:endParaRPr lang="en-US" sz="1800" baseline="-25000">
                <a:solidFill>
                  <a:prstClr val="black"/>
                </a:solidFill>
                <a:latin typeface="Calibri"/>
              </a:endParaRPr>
            </a:p>
          </p:txBody>
        </p:sp>
      </p:grpSp>
      <p:grpSp>
        <p:nvGrpSpPr>
          <p:cNvPr id="15" name="Group 14"/>
          <p:cNvGrpSpPr/>
          <p:nvPr/>
        </p:nvGrpSpPr>
        <p:grpSpPr>
          <a:xfrm>
            <a:off x="2674938" y="1276473"/>
            <a:ext cx="601662" cy="417512"/>
            <a:chOff x="2702498" y="1278772"/>
            <a:chExt cx="601662" cy="417512"/>
          </a:xfrm>
        </p:grpSpPr>
        <p:grpSp>
          <p:nvGrpSpPr>
            <p:cNvPr id="153" name="Group 80"/>
            <p:cNvGrpSpPr>
              <a:grpSpLocks/>
            </p:cNvGrpSpPr>
            <p:nvPr/>
          </p:nvGrpSpPr>
          <p:grpSpPr bwMode="auto">
            <a:xfrm rot="14904464" flipH="1">
              <a:off x="2794573" y="1186697"/>
              <a:ext cx="417512" cy="601662"/>
              <a:chOff x="779" y="922"/>
              <a:chExt cx="263" cy="379"/>
            </a:xfrm>
          </p:grpSpPr>
          <p:sp>
            <p:nvSpPr>
              <p:cNvPr id="154"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55"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6" name="TextBox 165"/>
            <p:cNvSpPr txBox="1"/>
            <p:nvPr/>
          </p:nvSpPr>
          <p:spPr>
            <a:xfrm>
              <a:off x="2715182" y="1303611"/>
              <a:ext cx="39363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V</a:t>
              </a:r>
              <a:r>
                <a:rPr lang="en-US" sz="1800" baseline="-25000" smtClean="0">
                  <a:solidFill>
                    <a:prstClr val="black"/>
                  </a:solidFill>
                  <a:latin typeface="Calibri"/>
                </a:rPr>
                <a:t>2</a:t>
              </a:r>
              <a:endParaRPr lang="en-US" sz="1800" baseline="-25000">
                <a:solidFill>
                  <a:prstClr val="black"/>
                </a:solidFill>
                <a:latin typeface="Calibri"/>
              </a:endParaRPr>
            </a:p>
          </p:txBody>
        </p:sp>
      </p:grpSp>
      <p:grpSp>
        <p:nvGrpSpPr>
          <p:cNvPr id="16" name="Group 15"/>
          <p:cNvGrpSpPr/>
          <p:nvPr/>
        </p:nvGrpSpPr>
        <p:grpSpPr>
          <a:xfrm>
            <a:off x="3740457" y="1286609"/>
            <a:ext cx="472989" cy="601662"/>
            <a:chOff x="3607034" y="1314787"/>
            <a:chExt cx="472989" cy="601662"/>
          </a:xfrm>
        </p:grpSpPr>
        <p:grpSp>
          <p:nvGrpSpPr>
            <p:cNvPr id="134" name="Group 80"/>
            <p:cNvGrpSpPr>
              <a:grpSpLocks/>
            </p:cNvGrpSpPr>
            <p:nvPr/>
          </p:nvGrpSpPr>
          <p:grpSpPr bwMode="auto">
            <a:xfrm rot="1199227" flipH="1">
              <a:off x="3607034" y="1314787"/>
              <a:ext cx="417512" cy="601662"/>
              <a:chOff x="779" y="922"/>
              <a:chExt cx="263" cy="379"/>
            </a:xfrm>
          </p:grpSpPr>
          <p:sp>
            <p:nvSpPr>
              <p:cNvPr id="137"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38"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7" name="TextBox 166"/>
            <p:cNvSpPr txBox="1"/>
            <p:nvPr/>
          </p:nvSpPr>
          <p:spPr>
            <a:xfrm>
              <a:off x="3673542" y="1327751"/>
              <a:ext cx="406481"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H</a:t>
              </a:r>
              <a:r>
                <a:rPr lang="en-US" sz="1800" baseline="-25000" smtClean="0">
                  <a:solidFill>
                    <a:prstClr val="black"/>
                  </a:solidFill>
                  <a:latin typeface="Calibri"/>
                </a:rPr>
                <a:t>2</a:t>
              </a:r>
              <a:endParaRPr lang="en-US" sz="1800" baseline="-25000">
                <a:solidFill>
                  <a:prstClr val="black"/>
                </a:solidFill>
                <a:latin typeface="Calibri"/>
              </a:endParaRPr>
            </a:p>
          </p:txBody>
        </p:sp>
      </p:grpSp>
      <p:sp>
        <p:nvSpPr>
          <p:cNvPr id="5" name="TextBox 4"/>
          <p:cNvSpPr txBox="1"/>
          <p:nvPr/>
        </p:nvSpPr>
        <p:spPr>
          <a:xfrm>
            <a:off x="5231424" y="1274640"/>
            <a:ext cx="3875783" cy="1686518"/>
          </a:xfrm>
          <a:prstGeom prst="rect">
            <a:avLst/>
          </a:prstGeom>
          <a:noFill/>
        </p:spPr>
        <p:txBody>
          <a:bodyPr wrap="none" lIns="91435" tIns="45718" rIns="91435" bIns="45718" rtlCol="0">
            <a:spAutoFit/>
          </a:bodyPr>
          <a:lstStyle/>
          <a:p>
            <a:pPr defTabSz="457177" eaLnBrk="1" fontAlgn="auto" hangingPunct="1">
              <a:spcBef>
                <a:spcPts val="0"/>
              </a:spcBef>
              <a:spcAft>
                <a:spcPts val="0"/>
              </a:spcAft>
            </a:pPr>
            <a:r>
              <a:rPr lang="en-US" sz="1800" b="1" smtClean="0">
                <a:solidFill>
                  <a:prstClr val="black"/>
                </a:solidFill>
                <a:latin typeface="Calibri"/>
              </a:rPr>
              <a:t>Heralded coincident events (</a:t>
            </a:r>
            <a:r>
              <a:rPr lang="en-US" sz="1800" b="1" i="1" smtClean="0">
                <a:solidFill>
                  <a:prstClr val="black"/>
                </a:solidFill>
                <a:latin typeface="Times New Roman" pitchFamily="18" charset="0"/>
                <a:cs typeface="Times New Roman" pitchFamily="18" charset="0"/>
              </a:rPr>
              <a:t>p</a:t>
            </a:r>
            <a:r>
              <a:rPr lang="en-US" sz="1800" b="1" i="1" baseline="-25000" smtClean="0">
                <a:solidFill>
                  <a:prstClr val="black"/>
                </a:solidFill>
                <a:latin typeface="Times New Roman" pitchFamily="18" charset="0"/>
                <a:cs typeface="Times New Roman" pitchFamily="18" charset="0"/>
              </a:rPr>
              <a:t>suc</a:t>
            </a:r>
            <a:r>
              <a:rPr lang="en-US" sz="1800" b="1" smtClean="0">
                <a:solidFill>
                  <a:prstClr val="black"/>
                </a:solidFill>
                <a:latin typeface="Times New Roman" pitchFamily="18" charset="0"/>
                <a:cs typeface="Times New Roman" pitchFamily="18" charset="0"/>
              </a:rPr>
              <a:t>=1/2</a:t>
            </a:r>
            <a:r>
              <a:rPr lang="en-US" sz="1800" b="1" smtClean="0">
                <a:solidFill>
                  <a:prstClr val="black"/>
                </a:solidFill>
                <a:latin typeface="Calibri"/>
              </a:rPr>
              <a:t>):</a:t>
            </a:r>
          </a:p>
          <a:p>
            <a:pPr defTabSz="1371530" eaLnBrk="1" fontAlgn="auto" hangingPunct="1">
              <a:spcBef>
                <a:spcPts val="0"/>
              </a:spcBef>
              <a:spcAft>
                <a:spcPts val="0"/>
              </a:spcAft>
              <a:tabLst>
                <a:tab pos="2057295" algn="l"/>
                <a:tab pos="2347793" algn="l"/>
              </a:tabLst>
            </a:pPr>
            <a:r>
              <a:rPr lang="en-US" sz="1800" smtClean="0">
                <a:solidFill>
                  <a:prstClr val="black"/>
                </a:solidFill>
                <a:latin typeface="Calibri"/>
              </a:rPr>
              <a:t>(H</a:t>
            </a:r>
            <a:r>
              <a:rPr lang="en-US" sz="1800" baseline="-25000" smtClean="0">
                <a:solidFill>
                  <a:prstClr val="black"/>
                </a:solidFill>
                <a:latin typeface="Calibri"/>
              </a:rPr>
              <a:t>1</a:t>
            </a:r>
            <a:r>
              <a:rPr lang="en-US" sz="1800" smtClean="0">
                <a:solidFill>
                  <a:prstClr val="black"/>
                </a:solidFill>
                <a:latin typeface="Calibri"/>
              </a:rPr>
              <a:t> &amp; V</a:t>
            </a:r>
            <a:r>
              <a:rPr lang="en-US" sz="1800" baseline="-25000" smtClean="0">
                <a:solidFill>
                  <a:prstClr val="black"/>
                </a:solidFill>
                <a:latin typeface="Calibri"/>
              </a:rPr>
              <a:t>2</a:t>
            </a:r>
            <a:r>
              <a:rPr lang="en-US" sz="1800" smtClean="0">
                <a:solidFill>
                  <a:prstClr val="black"/>
                </a:solidFill>
                <a:latin typeface="Calibri"/>
              </a:rPr>
              <a:t>) or (V</a:t>
            </a:r>
            <a:r>
              <a:rPr lang="en-US" sz="1800" baseline="-25000" smtClean="0">
                <a:solidFill>
                  <a:prstClr val="black"/>
                </a:solidFill>
                <a:latin typeface="Calibri"/>
              </a:rPr>
              <a:t>1</a:t>
            </a:r>
            <a:r>
              <a:rPr lang="en-US" sz="1800" smtClean="0">
                <a:solidFill>
                  <a:prstClr val="black"/>
                </a:solidFill>
                <a:latin typeface="Calibri"/>
              </a:rPr>
              <a:t> &amp; H</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smtClean="0">
                <a:solidFill>
                  <a:prstClr val="black"/>
                </a:solidFill>
                <a:latin typeface="Arial"/>
                <a:cs typeface="Arial"/>
              </a:rPr>
              <a:t>↓↑</a:t>
            </a:r>
            <a:r>
              <a:rPr lang="en-US" sz="1800" smtClean="0">
                <a:solidFill>
                  <a:prstClr val="black"/>
                </a:solidFill>
                <a:latin typeface="Arial"/>
                <a:cs typeface="Arial"/>
                <a:sym typeface="Symbol"/>
              </a:rPr>
              <a:t> </a:t>
            </a:r>
            <a:r>
              <a:rPr lang="en-US" sz="1800" smtClean="0">
                <a:solidFill>
                  <a:prstClr val="black"/>
                </a:solidFill>
                <a:latin typeface="Symbol" pitchFamily="18" charset="2"/>
                <a:cs typeface="Arial"/>
                <a:sym typeface="Symbol"/>
              </a:rPr>
              <a:t>-</a:t>
            </a:r>
            <a:r>
              <a:rPr lang="en-US" sz="1800" smtClean="0">
                <a:solidFill>
                  <a:prstClr val="black"/>
                </a:solidFill>
                <a:latin typeface="Times New Roman"/>
                <a:cs typeface="Times New Roman"/>
              </a:rPr>
              <a:t> </a:t>
            </a:r>
            <a:r>
              <a:rPr lang="en-US" sz="1800">
                <a:solidFill>
                  <a:prstClr val="black"/>
                </a:solidFill>
                <a:latin typeface="Times New Roman"/>
                <a:cs typeface="Times New Roman"/>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p>
          <a:p>
            <a:pPr defTabSz="1371530" eaLnBrk="1" fontAlgn="auto" hangingPunct="1">
              <a:spcBef>
                <a:spcPts val="0"/>
              </a:spcBef>
              <a:spcAft>
                <a:spcPts val="0"/>
              </a:spcAft>
              <a:tabLst>
                <a:tab pos="2057295" algn="l"/>
                <a:tab pos="2347793" algn="l"/>
              </a:tabLst>
            </a:pPr>
            <a:r>
              <a:rPr lang="en-US" sz="1800">
                <a:solidFill>
                  <a:prstClr val="black"/>
                </a:solidFill>
                <a:latin typeface="Calibri"/>
              </a:rPr>
              <a:t>(H</a:t>
            </a:r>
            <a:r>
              <a:rPr lang="en-US" sz="1800" baseline="-25000">
                <a:solidFill>
                  <a:prstClr val="black"/>
                </a:solidFill>
                <a:latin typeface="Calibri"/>
              </a:rPr>
              <a:t>1</a:t>
            </a:r>
            <a:r>
              <a:rPr lang="en-US" sz="1800">
                <a:solidFill>
                  <a:prstClr val="black"/>
                </a:solidFill>
                <a:latin typeface="Calibri"/>
              </a:rPr>
              <a:t> &amp; </a:t>
            </a:r>
            <a:r>
              <a:rPr lang="en-US" sz="1800" smtClean="0">
                <a:solidFill>
                  <a:prstClr val="black"/>
                </a:solidFill>
                <a:latin typeface="Calibri"/>
              </a:rPr>
              <a:t>V</a:t>
            </a:r>
            <a:r>
              <a:rPr lang="en-US" sz="1800" baseline="-25000" smtClean="0">
                <a:solidFill>
                  <a:prstClr val="black"/>
                </a:solidFill>
                <a:latin typeface="Calibri"/>
              </a:rPr>
              <a:t>1</a:t>
            </a:r>
            <a:r>
              <a:rPr lang="en-US" sz="1800" smtClean="0">
                <a:solidFill>
                  <a:prstClr val="black"/>
                </a:solidFill>
                <a:latin typeface="Calibri"/>
              </a:rPr>
              <a:t>) </a:t>
            </a:r>
            <a:r>
              <a:rPr lang="en-US" sz="1800">
                <a:solidFill>
                  <a:prstClr val="black"/>
                </a:solidFill>
                <a:latin typeface="Calibri"/>
              </a:rPr>
              <a:t>or (</a:t>
            </a:r>
            <a:r>
              <a:rPr lang="en-US" sz="1800" smtClean="0">
                <a:solidFill>
                  <a:prstClr val="black"/>
                </a:solidFill>
                <a:latin typeface="Calibri"/>
              </a:rPr>
              <a:t>V</a:t>
            </a:r>
            <a:r>
              <a:rPr lang="en-US" sz="1800" baseline="-25000" smtClean="0">
                <a:solidFill>
                  <a:prstClr val="black"/>
                </a:solidFill>
                <a:latin typeface="Calibri"/>
              </a:rPr>
              <a:t>2</a:t>
            </a:r>
            <a:r>
              <a:rPr lang="en-US" sz="1800" smtClean="0">
                <a:solidFill>
                  <a:prstClr val="black"/>
                </a:solidFill>
                <a:latin typeface="Calibri"/>
              </a:rPr>
              <a:t> </a:t>
            </a:r>
            <a:r>
              <a:rPr lang="en-US" sz="1800">
                <a:solidFill>
                  <a:prstClr val="black"/>
                </a:solidFill>
                <a:latin typeface="Calibri"/>
              </a:rPr>
              <a:t>&amp; </a:t>
            </a:r>
            <a:r>
              <a:rPr lang="en-US" sz="1800" smtClean="0">
                <a:solidFill>
                  <a:prstClr val="black"/>
                </a:solidFill>
                <a:latin typeface="Calibri"/>
              </a:rPr>
              <a:t>H</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a:solidFill>
                  <a:prstClr val="black"/>
                </a:solidFill>
                <a:latin typeface="Arial"/>
                <a:cs typeface="Arial"/>
              </a:rPr>
              <a:t>↓↑</a:t>
            </a:r>
            <a:r>
              <a:rPr lang="en-US" sz="1800">
                <a:solidFill>
                  <a:prstClr val="black"/>
                </a:solidFill>
                <a:latin typeface="Arial"/>
                <a:cs typeface="Arial"/>
                <a:sym typeface="Symbol"/>
              </a:rPr>
              <a:t> </a:t>
            </a:r>
            <a:r>
              <a:rPr lang="en-US" sz="1800">
                <a:solidFill>
                  <a:prstClr val="black"/>
                </a:solidFill>
                <a:latin typeface="Symbol" pitchFamily="18" charset="2"/>
                <a:cs typeface="Arial"/>
                <a:sym typeface="Symbol"/>
              </a:rPr>
              <a:t>+</a:t>
            </a:r>
            <a:r>
              <a:rPr lang="en-US" sz="1800" smtClean="0">
                <a:solidFill>
                  <a:prstClr val="black"/>
                </a:solidFill>
                <a:latin typeface="Times New Roman"/>
                <a:cs typeface="Times New Roman"/>
              </a:rPr>
              <a:t> </a:t>
            </a:r>
            <a:r>
              <a:rPr lang="en-US" sz="1800">
                <a:solidFill>
                  <a:prstClr val="black"/>
                </a:solidFill>
                <a:latin typeface="Times New Roman"/>
                <a:cs typeface="Times New Roman"/>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p>
          <a:p>
            <a:pPr defTabSz="1371530" eaLnBrk="1" fontAlgn="auto" hangingPunct="1">
              <a:spcBef>
                <a:spcPts val="0"/>
              </a:spcBef>
              <a:spcAft>
                <a:spcPts val="0"/>
              </a:spcAft>
              <a:tabLst>
                <a:tab pos="2057295" algn="l"/>
                <a:tab pos="2347793" algn="l"/>
              </a:tabLst>
            </a:pPr>
            <a:r>
              <a:rPr lang="en-US" sz="1800">
                <a:solidFill>
                  <a:prstClr val="black"/>
                </a:solidFill>
                <a:latin typeface="Calibri"/>
              </a:rPr>
              <a:t>(H</a:t>
            </a:r>
            <a:r>
              <a:rPr lang="en-US" sz="1800" baseline="-25000">
                <a:solidFill>
                  <a:prstClr val="black"/>
                </a:solidFill>
                <a:latin typeface="Calibri"/>
              </a:rPr>
              <a:t>1</a:t>
            </a:r>
            <a:r>
              <a:rPr lang="en-US" sz="1800">
                <a:solidFill>
                  <a:prstClr val="black"/>
                </a:solidFill>
                <a:latin typeface="Calibri"/>
              </a:rPr>
              <a:t> &amp; </a:t>
            </a:r>
            <a:r>
              <a:rPr lang="en-US" sz="1800" smtClean="0">
                <a:solidFill>
                  <a:prstClr val="black"/>
                </a:solidFill>
                <a:latin typeface="Calibri"/>
              </a:rPr>
              <a:t>H</a:t>
            </a:r>
            <a:r>
              <a:rPr lang="en-US" sz="1800" baseline="-25000" smtClean="0">
                <a:solidFill>
                  <a:prstClr val="black"/>
                </a:solidFill>
                <a:latin typeface="Calibri"/>
              </a:rPr>
              <a:t>1</a:t>
            </a:r>
            <a:r>
              <a:rPr lang="en-US" sz="1800">
                <a:solidFill>
                  <a:prstClr val="black"/>
                </a:solidFill>
                <a:latin typeface="Calibri"/>
              </a:rPr>
              <a:t>) or </a:t>
            </a:r>
            <a:r>
              <a:rPr lang="en-US" sz="1800" smtClean="0">
                <a:solidFill>
                  <a:prstClr val="black"/>
                </a:solidFill>
                <a:latin typeface="Calibri"/>
              </a:rPr>
              <a:t>(H</a:t>
            </a:r>
            <a:r>
              <a:rPr lang="en-US" sz="1800" baseline="-25000" smtClean="0">
                <a:solidFill>
                  <a:prstClr val="black"/>
                </a:solidFill>
                <a:latin typeface="Calibri"/>
              </a:rPr>
              <a:t>2</a:t>
            </a:r>
            <a:r>
              <a:rPr lang="en-US" sz="1800" smtClean="0">
                <a:solidFill>
                  <a:prstClr val="black"/>
                </a:solidFill>
                <a:latin typeface="Calibri"/>
              </a:rPr>
              <a:t> </a:t>
            </a:r>
            <a:r>
              <a:rPr lang="en-US" sz="1800">
                <a:solidFill>
                  <a:prstClr val="black"/>
                </a:solidFill>
                <a:latin typeface="Calibri"/>
              </a:rPr>
              <a:t>&amp; H</a:t>
            </a:r>
            <a:r>
              <a:rPr lang="en-US" sz="1800" baseline="-2500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smtClean="0">
                <a:solidFill>
                  <a:prstClr val="black"/>
                </a:solidFill>
                <a:latin typeface="Arial"/>
                <a:cs typeface="Arial"/>
              </a:rPr>
              <a:t>↓↓</a:t>
            </a:r>
            <a:r>
              <a:rPr lang="en-US" sz="1800" smtClean="0">
                <a:solidFill>
                  <a:prstClr val="black"/>
                </a:solidFill>
                <a:latin typeface="Arial"/>
                <a:cs typeface="Arial"/>
                <a:sym typeface="Symbol"/>
              </a:rPr>
              <a:t></a:t>
            </a:r>
            <a:endParaRPr lang="en-US" sz="1800" baseline="-25000">
              <a:solidFill>
                <a:prstClr val="black"/>
              </a:solidFill>
              <a:latin typeface="Calibri"/>
            </a:endParaRPr>
          </a:p>
          <a:p>
            <a:pPr defTabSz="1371530" eaLnBrk="1" fontAlgn="auto" hangingPunct="1">
              <a:spcBef>
                <a:spcPts val="0"/>
              </a:spcBef>
              <a:spcAft>
                <a:spcPts val="0"/>
              </a:spcAft>
              <a:tabLst>
                <a:tab pos="2057295" algn="l"/>
                <a:tab pos="2347793" algn="l"/>
              </a:tabLst>
            </a:pPr>
            <a:r>
              <a:rPr lang="en-US" sz="1800" smtClean="0">
                <a:solidFill>
                  <a:prstClr val="black"/>
                </a:solidFill>
                <a:latin typeface="Calibri"/>
              </a:rPr>
              <a:t>(V</a:t>
            </a:r>
            <a:r>
              <a:rPr lang="en-US" sz="1800" baseline="-25000" smtClean="0">
                <a:solidFill>
                  <a:prstClr val="black"/>
                </a:solidFill>
                <a:latin typeface="Calibri"/>
              </a:rPr>
              <a:t>1</a:t>
            </a:r>
            <a:r>
              <a:rPr lang="en-US" sz="1800" smtClean="0">
                <a:solidFill>
                  <a:prstClr val="black"/>
                </a:solidFill>
                <a:latin typeface="Calibri"/>
              </a:rPr>
              <a:t> </a:t>
            </a:r>
            <a:r>
              <a:rPr lang="en-US" sz="1800">
                <a:solidFill>
                  <a:prstClr val="black"/>
                </a:solidFill>
                <a:latin typeface="Calibri"/>
              </a:rPr>
              <a:t>&amp; V</a:t>
            </a:r>
            <a:r>
              <a:rPr lang="en-US" sz="1800" baseline="-25000">
                <a:solidFill>
                  <a:prstClr val="black"/>
                </a:solidFill>
                <a:latin typeface="Calibri"/>
              </a:rPr>
              <a:t>1</a:t>
            </a:r>
            <a:r>
              <a:rPr lang="en-US" sz="1800">
                <a:solidFill>
                  <a:prstClr val="black"/>
                </a:solidFill>
                <a:latin typeface="Calibri"/>
              </a:rPr>
              <a:t>) or (V</a:t>
            </a:r>
            <a:r>
              <a:rPr lang="en-US" sz="1800" baseline="-25000">
                <a:solidFill>
                  <a:prstClr val="black"/>
                </a:solidFill>
                <a:latin typeface="Calibri"/>
              </a:rPr>
              <a:t>2</a:t>
            </a:r>
            <a:r>
              <a:rPr lang="en-US" sz="1800">
                <a:solidFill>
                  <a:prstClr val="black"/>
                </a:solidFill>
                <a:latin typeface="Calibri"/>
              </a:rPr>
              <a:t> &amp; </a:t>
            </a:r>
            <a:r>
              <a:rPr lang="en-US" sz="1800" smtClean="0">
                <a:solidFill>
                  <a:prstClr val="black"/>
                </a:solidFill>
                <a:latin typeface="Calibri"/>
              </a:rPr>
              <a:t>V</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a:solidFill>
                  <a:prstClr val="black"/>
                </a:solidFill>
                <a:latin typeface="Arial"/>
                <a:cs typeface="Arial"/>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endParaRPr lang="en-US" sz="1800" baseline="-25000">
              <a:solidFill>
                <a:prstClr val="black"/>
              </a:solidFill>
              <a:latin typeface="Calibri"/>
            </a:endParaRPr>
          </a:p>
          <a:p>
            <a:pPr defTabSz="457177" eaLnBrk="1" fontAlgn="auto" hangingPunct="1">
              <a:spcBef>
                <a:spcPts val="0"/>
              </a:spcBef>
              <a:spcAft>
                <a:spcPts val="0"/>
              </a:spcAft>
              <a:tabLst>
                <a:tab pos="2347793" algn="l"/>
              </a:tabLst>
            </a:pPr>
            <a:endParaRPr lang="en-US" sz="1800" baseline="-25000">
              <a:solidFill>
                <a:prstClr val="black"/>
              </a:solidFill>
              <a:latin typeface="Calibri"/>
            </a:endParaRPr>
          </a:p>
        </p:txBody>
      </p:sp>
      <p:sp>
        <p:nvSpPr>
          <p:cNvPr id="168" name="Line 88"/>
          <p:cNvSpPr>
            <a:spLocks noChangeShapeType="1"/>
          </p:cNvSpPr>
          <p:nvPr/>
        </p:nvSpPr>
        <p:spPr bwMode="auto">
          <a:xfrm>
            <a:off x="1641202" y="2373425"/>
            <a:ext cx="103610" cy="240678"/>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9" name="Line 88"/>
          <p:cNvSpPr>
            <a:spLocks noChangeShapeType="1"/>
          </p:cNvSpPr>
          <p:nvPr/>
        </p:nvSpPr>
        <p:spPr bwMode="auto">
          <a:xfrm flipH="1">
            <a:off x="3652726" y="2544918"/>
            <a:ext cx="88914" cy="245906"/>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70" name="Text Box 101"/>
          <p:cNvSpPr txBox="1">
            <a:spLocks noChangeArrowheads="1"/>
          </p:cNvSpPr>
          <p:nvPr/>
        </p:nvSpPr>
        <p:spPr bwMode="auto">
          <a:xfrm>
            <a:off x="1540105" y="2588823"/>
            <a:ext cx="407484" cy="276999"/>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Symbol" pitchFamily="18" charset="2"/>
              </a:rPr>
              <a:t>l</a:t>
            </a:r>
            <a:r>
              <a:rPr lang="en-US" sz="1200">
                <a:solidFill>
                  <a:srgbClr val="000000"/>
                </a:solidFill>
                <a:latin typeface="Calibri"/>
              </a:rPr>
              <a:t>/4</a:t>
            </a:r>
            <a:endParaRPr lang="en-US" sz="1200" dirty="0">
              <a:solidFill>
                <a:srgbClr val="000000"/>
              </a:solidFill>
              <a:latin typeface="Calibri"/>
            </a:endParaRPr>
          </a:p>
        </p:txBody>
      </p:sp>
      <p:sp>
        <p:nvSpPr>
          <p:cNvPr id="171" name="Text Box 101"/>
          <p:cNvSpPr txBox="1">
            <a:spLocks noChangeArrowheads="1"/>
          </p:cNvSpPr>
          <p:nvPr/>
        </p:nvSpPr>
        <p:spPr bwMode="auto">
          <a:xfrm>
            <a:off x="3466218" y="2784490"/>
            <a:ext cx="407484" cy="276999"/>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Symbol" pitchFamily="18" charset="2"/>
              </a:rPr>
              <a:t>l</a:t>
            </a:r>
            <a:r>
              <a:rPr lang="en-US" sz="1200">
                <a:solidFill>
                  <a:srgbClr val="000000"/>
                </a:solidFill>
                <a:latin typeface="Calibri"/>
              </a:rPr>
              <a:t>/4</a:t>
            </a:r>
            <a:endParaRPr lang="en-US" sz="1200" dirty="0">
              <a:solidFill>
                <a:srgbClr val="000000"/>
              </a:solidFill>
              <a:latin typeface="Calibri"/>
            </a:endParaRPr>
          </a:p>
        </p:txBody>
      </p:sp>
      <p:sp>
        <p:nvSpPr>
          <p:cNvPr id="117" name="Line 86"/>
          <p:cNvSpPr>
            <a:spLocks noChangeShapeType="1"/>
          </p:cNvSpPr>
          <p:nvPr/>
        </p:nvSpPr>
        <p:spPr bwMode="auto">
          <a:xfrm flipV="1">
            <a:off x="1002603" y="1610508"/>
            <a:ext cx="2797756" cy="1174111"/>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18" name="Line 86"/>
          <p:cNvSpPr>
            <a:spLocks noChangeShapeType="1"/>
          </p:cNvSpPr>
          <p:nvPr/>
        </p:nvSpPr>
        <p:spPr bwMode="auto">
          <a:xfrm flipH="1" flipV="1">
            <a:off x="1256111" y="1619298"/>
            <a:ext cx="2808341" cy="1198267"/>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2" name="Line 86"/>
          <p:cNvSpPr>
            <a:spLocks noChangeShapeType="1"/>
          </p:cNvSpPr>
          <p:nvPr/>
        </p:nvSpPr>
        <p:spPr bwMode="auto">
          <a:xfrm flipH="1" flipV="1">
            <a:off x="3082282" y="1610506"/>
            <a:ext cx="349620" cy="145315"/>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3" name="Line 86"/>
          <p:cNvSpPr>
            <a:spLocks noChangeShapeType="1"/>
          </p:cNvSpPr>
          <p:nvPr/>
        </p:nvSpPr>
        <p:spPr bwMode="auto">
          <a:xfrm flipH="1">
            <a:off x="1617620" y="1619298"/>
            <a:ext cx="370017" cy="150586"/>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00" name="Text Box 94"/>
          <p:cNvSpPr txBox="1">
            <a:spLocks noChangeArrowheads="1"/>
          </p:cNvSpPr>
          <p:nvPr/>
        </p:nvSpPr>
        <p:spPr bwMode="auto">
          <a:xfrm>
            <a:off x="530020" y="4723010"/>
            <a:ext cx="880369" cy="307777"/>
          </a:xfrm>
          <a:prstGeom prst="rect">
            <a:avLst/>
          </a:prstGeom>
          <a:noFill/>
          <a:ln w="9525">
            <a:noFill/>
            <a:miter lim="800000"/>
            <a:headEnd/>
            <a:tailEnd/>
          </a:ln>
        </p:spPr>
        <p:txBody>
          <a:bodyPr wrap="none" lIns="91435" tIns="45718" rIns="91435" bIns="45718">
            <a:spAutoFit/>
          </a:bodyPr>
          <a:lstStyle/>
          <a:p>
            <a:pPr algn="r" defTabSz="457177" eaLnBrk="1" fontAlgn="auto" hangingPunct="1">
              <a:spcBef>
                <a:spcPts val="0"/>
              </a:spcBef>
              <a:spcAft>
                <a:spcPts val="0"/>
              </a:spcAft>
            </a:pPr>
            <a:r>
              <a:rPr lang="en-US" sz="1400" baseline="30000">
                <a:solidFill>
                  <a:srgbClr val="000000"/>
                </a:solidFill>
                <a:latin typeface="Calibri"/>
              </a:rPr>
              <a:t>171</a:t>
            </a:r>
            <a:r>
              <a:rPr lang="en-US" sz="1400">
                <a:solidFill>
                  <a:srgbClr val="000000"/>
                </a:solidFill>
                <a:latin typeface="Calibri"/>
              </a:rPr>
              <a:t>Yb</a:t>
            </a:r>
            <a:r>
              <a:rPr lang="en-US" sz="1400" baseline="30000">
                <a:solidFill>
                  <a:srgbClr val="000000"/>
                </a:solidFill>
                <a:latin typeface="Calibri"/>
              </a:rPr>
              <a:t>+</a:t>
            </a:r>
            <a:r>
              <a:rPr lang="en-US" sz="1400">
                <a:solidFill>
                  <a:srgbClr val="000000"/>
                </a:solidFill>
                <a:latin typeface="Calibri"/>
              </a:rPr>
              <a:t> ion</a:t>
            </a:r>
          </a:p>
        </p:txBody>
      </p:sp>
      <p:graphicFrame>
        <p:nvGraphicFramePr>
          <p:cNvPr id="114" name="Object 113"/>
          <p:cNvGraphicFramePr>
            <a:graphicFrameLocks noChangeAspect="1"/>
          </p:cNvGraphicFramePr>
          <p:nvPr>
            <p:extLst>
              <p:ext uri="{D42A27DB-BD31-4B8C-83A1-F6EECF244321}">
                <p14:modId xmlns:p14="http://schemas.microsoft.com/office/powerpoint/2010/main" val="3173837237"/>
              </p:ext>
            </p:extLst>
          </p:nvPr>
        </p:nvGraphicFramePr>
        <p:xfrm>
          <a:off x="6143625" y="3030538"/>
          <a:ext cx="1484313" cy="754062"/>
        </p:xfrm>
        <a:graphic>
          <a:graphicData uri="http://schemas.openxmlformats.org/presentationml/2006/ole">
            <mc:AlternateContent xmlns:mc="http://schemas.openxmlformats.org/markup-compatibility/2006">
              <mc:Choice xmlns:v="urn:schemas-microsoft-com:vml" Requires="v">
                <p:oleObj spid="_x0000_s1856537" name="Equation" r:id="rId4" imgW="774360" imgH="393480" progId="Equation.3">
                  <p:embed/>
                </p:oleObj>
              </mc:Choice>
              <mc:Fallback>
                <p:oleObj name="Equation" r:id="rId4" imgW="774360" imgH="393480" progId="Equation.3">
                  <p:embed/>
                  <p:pic>
                    <p:nvPicPr>
                      <p:cNvPr id="0" name=""/>
                      <p:cNvPicPr/>
                      <p:nvPr/>
                    </p:nvPicPr>
                    <p:blipFill>
                      <a:blip r:embed="rId5"/>
                      <a:stretch>
                        <a:fillRect/>
                      </a:stretch>
                    </p:blipFill>
                    <p:spPr>
                      <a:xfrm>
                        <a:off x="6143625" y="3030538"/>
                        <a:ext cx="1484313" cy="754062"/>
                      </a:xfrm>
                      <a:prstGeom prst="rect">
                        <a:avLst/>
                      </a:prstGeom>
                    </p:spPr>
                  </p:pic>
                </p:oleObj>
              </mc:Fallback>
            </mc:AlternateContent>
          </a:graphicData>
        </a:graphic>
      </p:graphicFrame>
      <p:grpSp>
        <p:nvGrpSpPr>
          <p:cNvPr id="2" name="Group 1"/>
          <p:cNvGrpSpPr/>
          <p:nvPr/>
        </p:nvGrpSpPr>
        <p:grpSpPr>
          <a:xfrm>
            <a:off x="5486400" y="3887409"/>
            <a:ext cx="3397319" cy="1946663"/>
            <a:chOff x="5486400" y="3887409"/>
            <a:chExt cx="3397319" cy="1946663"/>
          </a:xfrm>
        </p:grpSpPr>
        <p:sp>
          <p:nvSpPr>
            <p:cNvPr id="115" name="TextBox 114"/>
            <p:cNvSpPr txBox="1"/>
            <p:nvPr/>
          </p:nvSpPr>
          <p:spPr>
            <a:xfrm>
              <a:off x="5486401" y="3887409"/>
              <a:ext cx="96180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Current:</a:t>
              </a:r>
              <a:endParaRPr lang="en-US" sz="1800">
                <a:solidFill>
                  <a:prstClr val="black"/>
                </a:solidFill>
                <a:latin typeface="Calibri"/>
              </a:endParaRPr>
            </a:p>
          </p:txBody>
        </p:sp>
        <p:graphicFrame>
          <p:nvGraphicFramePr>
            <p:cNvPr id="116" name="Object 115"/>
            <p:cNvGraphicFramePr>
              <a:graphicFrameLocks noChangeAspect="1"/>
            </p:cNvGraphicFramePr>
            <p:nvPr>
              <p:extLst>
                <p:ext uri="{D42A27DB-BD31-4B8C-83A1-F6EECF244321}">
                  <p14:modId xmlns:p14="http://schemas.microsoft.com/office/powerpoint/2010/main" val="4198047830"/>
                </p:ext>
              </p:extLst>
            </p:nvPr>
          </p:nvGraphicFramePr>
          <p:xfrm>
            <a:off x="5486400" y="4371598"/>
            <a:ext cx="3397319" cy="947849"/>
          </p:xfrm>
          <a:graphic>
            <a:graphicData uri="http://schemas.openxmlformats.org/presentationml/2006/ole">
              <mc:AlternateContent xmlns:mc="http://schemas.openxmlformats.org/markup-compatibility/2006">
                <mc:Choice xmlns:v="urn:schemas-microsoft-com:vml" Requires="v">
                  <p:oleObj spid="_x0000_s1856538" name="Equation" r:id="rId6" imgW="2184400" imgH="609600" progId="Equation.3">
                    <p:embed/>
                  </p:oleObj>
                </mc:Choice>
                <mc:Fallback>
                  <p:oleObj name="Equation" r:id="rId6" imgW="2184400" imgH="609600" progId="Equation.3">
                    <p:embed/>
                    <p:pic>
                      <p:nvPicPr>
                        <p:cNvPr id="0" name=""/>
                        <p:cNvPicPr/>
                        <p:nvPr/>
                      </p:nvPicPr>
                      <p:blipFill>
                        <a:blip r:embed="rId7"/>
                        <a:stretch>
                          <a:fillRect/>
                        </a:stretch>
                      </p:blipFill>
                      <p:spPr>
                        <a:xfrm>
                          <a:off x="5486400" y="4371598"/>
                          <a:ext cx="3397319" cy="947849"/>
                        </a:xfrm>
                        <a:prstGeom prst="rect">
                          <a:avLst/>
                        </a:prstGeom>
                      </p:spPr>
                    </p:pic>
                  </p:oleObj>
                </mc:Fallback>
              </mc:AlternateContent>
            </a:graphicData>
          </a:graphic>
        </p:graphicFrame>
        <p:graphicFrame>
          <p:nvGraphicFramePr>
            <p:cNvPr id="119" name="Object 118"/>
            <p:cNvGraphicFramePr>
              <a:graphicFrameLocks noChangeAspect="1"/>
            </p:cNvGraphicFramePr>
            <p:nvPr>
              <p:extLst>
                <p:ext uri="{D42A27DB-BD31-4B8C-83A1-F6EECF244321}">
                  <p14:modId xmlns:p14="http://schemas.microsoft.com/office/powerpoint/2010/main" val="3258598635"/>
                </p:ext>
              </p:extLst>
            </p:nvPr>
          </p:nvGraphicFramePr>
          <p:xfrm>
            <a:off x="5486401" y="5370522"/>
            <a:ext cx="1241425" cy="463550"/>
          </p:xfrm>
          <a:graphic>
            <a:graphicData uri="http://schemas.openxmlformats.org/presentationml/2006/ole">
              <mc:AlternateContent xmlns:mc="http://schemas.openxmlformats.org/markup-compatibility/2006">
                <mc:Choice xmlns:v="urn:schemas-microsoft-com:vml" Requires="v">
                  <p:oleObj spid="_x0000_s1856539" name="Equation" r:id="rId8" imgW="647700" imgH="241300" progId="Equation.3">
                    <p:embed/>
                  </p:oleObj>
                </mc:Choice>
                <mc:Fallback>
                  <p:oleObj name="Equation" r:id="rId8" imgW="647700" imgH="241300" progId="Equation.3">
                    <p:embed/>
                    <p:pic>
                      <p:nvPicPr>
                        <p:cNvPr id="0" name=""/>
                        <p:cNvPicPr/>
                        <p:nvPr/>
                      </p:nvPicPr>
                      <p:blipFill>
                        <a:blip r:embed="rId9"/>
                        <a:stretch>
                          <a:fillRect/>
                        </a:stretch>
                      </p:blipFill>
                      <p:spPr>
                        <a:xfrm>
                          <a:off x="5486401" y="5370522"/>
                          <a:ext cx="1241425" cy="463550"/>
                        </a:xfrm>
                        <a:prstGeom prst="rect">
                          <a:avLst/>
                        </a:prstGeom>
                        <a:solidFill>
                          <a:srgbClr val="FFFF00"/>
                        </a:solidFill>
                      </p:spPr>
                    </p:pic>
                  </p:oleObj>
                </mc:Fallback>
              </mc:AlternateContent>
            </a:graphicData>
          </a:graphic>
        </p:graphicFrame>
      </p:grpSp>
      <p:sp>
        <p:nvSpPr>
          <p:cNvPr id="106" name="TextBox 105"/>
          <p:cNvSpPr txBox="1"/>
          <p:nvPr/>
        </p:nvSpPr>
        <p:spPr>
          <a:xfrm>
            <a:off x="371275" y="304799"/>
            <a:ext cx="7000571" cy="646331"/>
          </a:xfrm>
          <a:prstGeom prst="rect">
            <a:avLst/>
          </a:prstGeom>
          <a:noFill/>
        </p:spPr>
        <p:txBody>
          <a:bodyPr wrap="none" rtlCol="0">
            <a:spAutoFit/>
          </a:bodyPr>
          <a:lstStyle/>
          <a:p>
            <a:r>
              <a:rPr lang="en-US" sz="3600" b="1" smtClean="0">
                <a:solidFill>
                  <a:prstClr val="black"/>
                </a:solidFill>
                <a:latin typeface="Calibri"/>
              </a:rPr>
              <a:t>Linking remote atoms with </a:t>
            </a:r>
            <a:r>
              <a:rPr lang="en-US" sz="3600" b="1" smtClean="0">
                <a:solidFill>
                  <a:prstClr val="black"/>
                </a:solidFill>
                <a:latin typeface="Calibri"/>
              </a:rPr>
              <a:t>photons</a:t>
            </a:r>
            <a:endParaRPr lang="en-US" sz="3600" b="1" baseline="30000">
              <a:solidFill>
                <a:prstClr val="black"/>
              </a:solidFill>
              <a:latin typeface="Calibri"/>
            </a:endParaRPr>
          </a:p>
        </p:txBody>
      </p:sp>
    </p:spTree>
    <p:extLst>
      <p:ext uri="{BB962C8B-B14F-4D97-AF65-F5344CB8AC3E}">
        <p14:creationId xmlns:p14="http://schemas.microsoft.com/office/powerpoint/2010/main" val="8620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257800" y="2149746"/>
            <a:ext cx="2971800" cy="577575"/>
          </a:xfrm>
          <a:prstGeom prst="rect">
            <a:avLst/>
          </a:prstGeom>
          <a:pattFill prst="wdDnDiag">
            <a:fgClr>
              <a:schemeClr val="bg1">
                <a:lumMod val="65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eaLnBrk="1" fontAlgn="auto" hangingPunct="1">
              <a:spcBef>
                <a:spcPts val="0"/>
              </a:spcBef>
              <a:spcAft>
                <a:spcPts val="0"/>
              </a:spcAft>
            </a:pPr>
            <a:endParaRPr lang="en-US" sz="1800">
              <a:solidFill>
                <a:prstClr val="white"/>
              </a:solidFill>
            </a:endParaRPr>
          </a:p>
        </p:txBody>
      </p:sp>
      <p:pic>
        <p:nvPicPr>
          <p:cNvPr id="57" name="Picture 78" descr="1ion"/>
          <p:cNvPicPr>
            <a:picLocks noChangeAspect="1" noChangeArrowheads="1"/>
          </p:cNvPicPr>
          <p:nvPr/>
        </p:nvPicPr>
        <p:blipFill>
          <a:blip r:embed="rId3" cstate="print"/>
          <a:srcRect/>
          <a:stretch>
            <a:fillRect/>
          </a:stretch>
        </p:blipFill>
        <p:spPr bwMode="auto">
          <a:xfrm>
            <a:off x="4471011" y="4513262"/>
            <a:ext cx="508000" cy="420687"/>
          </a:xfrm>
          <a:prstGeom prst="rect">
            <a:avLst/>
          </a:prstGeom>
          <a:noFill/>
          <a:ln w="9525">
            <a:noFill/>
            <a:miter lim="800000"/>
            <a:headEnd/>
            <a:tailEnd/>
          </a:ln>
        </p:spPr>
      </p:pic>
      <p:pic>
        <p:nvPicPr>
          <p:cNvPr id="62" name="Picture 79" descr="1ion"/>
          <p:cNvPicPr>
            <a:picLocks noChangeAspect="1" noChangeArrowheads="1"/>
          </p:cNvPicPr>
          <p:nvPr/>
        </p:nvPicPr>
        <p:blipFill>
          <a:blip r:embed="rId3" cstate="print"/>
          <a:srcRect/>
          <a:stretch>
            <a:fillRect/>
          </a:stretch>
        </p:blipFill>
        <p:spPr bwMode="auto">
          <a:xfrm>
            <a:off x="86458" y="4545012"/>
            <a:ext cx="508000" cy="420687"/>
          </a:xfrm>
          <a:prstGeom prst="rect">
            <a:avLst/>
          </a:prstGeom>
          <a:noFill/>
          <a:ln w="9525">
            <a:noFill/>
            <a:miter lim="800000"/>
            <a:headEnd/>
            <a:tailEnd/>
          </a:ln>
        </p:spPr>
      </p:pic>
      <p:sp>
        <p:nvSpPr>
          <p:cNvPr id="65" name="Oval 89"/>
          <p:cNvSpPr>
            <a:spLocks noChangeArrowheads="1"/>
          </p:cNvSpPr>
          <p:nvPr/>
        </p:nvSpPr>
        <p:spPr bwMode="auto">
          <a:xfrm rot="17946339" flipH="1">
            <a:off x="615248" y="2966968"/>
            <a:ext cx="274638" cy="457200"/>
          </a:xfrm>
          <a:prstGeom prst="ellipse">
            <a:avLst/>
          </a:pr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69" name="Arc 90"/>
          <p:cNvSpPr>
            <a:spLocks/>
          </p:cNvSpPr>
          <p:nvPr/>
        </p:nvSpPr>
        <p:spPr bwMode="auto">
          <a:xfrm flipH="1">
            <a:off x="334961" y="2790823"/>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70" name="Text Box 94"/>
          <p:cNvSpPr txBox="1">
            <a:spLocks noChangeArrowheads="1"/>
          </p:cNvSpPr>
          <p:nvPr/>
        </p:nvSpPr>
        <p:spPr bwMode="auto">
          <a:xfrm>
            <a:off x="3704285" y="4725578"/>
            <a:ext cx="880369" cy="307777"/>
          </a:xfrm>
          <a:prstGeom prst="rect">
            <a:avLst/>
          </a:prstGeom>
          <a:noFill/>
          <a:ln w="9525">
            <a:noFill/>
            <a:miter lim="800000"/>
            <a:headEnd/>
            <a:tailEnd/>
          </a:ln>
        </p:spPr>
        <p:txBody>
          <a:bodyPr wrap="none" lIns="91435" tIns="45718" rIns="91435" bIns="45718">
            <a:spAutoFit/>
          </a:bodyPr>
          <a:lstStyle/>
          <a:p>
            <a:pPr algn="r" defTabSz="457177" eaLnBrk="1" fontAlgn="auto" hangingPunct="1">
              <a:spcBef>
                <a:spcPts val="0"/>
              </a:spcBef>
              <a:spcAft>
                <a:spcPts val="0"/>
              </a:spcAft>
            </a:pPr>
            <a:r>
              <a:rPr lang="en-US" sz="1400" baseline="30000">
                <a:solidFill>
                  <a:srgbClr val="000000"/>
                </a:solidFill>
                <a:latin typeface="Calibri"/>
              </a:rPr>
              <a:t>171</a:t>
            </a:r>
            <a:r>
              <a:rPr lang="en-US" sz="1400">
                <a:solidFill>
                  <a:srgbClr val="000000"/>
                </a:solidFill>
                <a:latin typeface="Calibri"/>
              </a:rPr>
              <a:t>Yb</a:t>
            </a:r>
            <a:r>
              <a:rPr lang="en-US" sz="1400" baseline="30000">
                <a:solidFill>
                  <a:srgbClr val="000000"/>
                </a:solidFill>
                <a:latin typeface="Calibri"/>
              </a:rPr>
              <a:t>+</a:t>
            </a:r>
            <a:r>
              <a:rPr lang="en-US" sz="1400">
                <a:solidFill>
                  <a:srgbClr val="000000"/>
                </a:solidFill>
                <a:latin typeface="Calibri"/>
              </a:rPr>
              <a:t> ion</a:t>
            </a:r>
          </a:p>
        </p:txBody>
      </p:sp>
      <p:sp>
        <p:nvSpPr>
          <p:cNvPr id="72" name="Text Box 102"/>
          <p:cNvSpPr txBox="1">
            <a:spLocks noChangeArrowheads="1"/>
          </p:cNvSpPr>
          <p:nvPr/>
        </p:nvSpPr>
        <p:spPr bwMode="auto">
          <a:xfrm>
            <a:off x="946514" y="3118077"/>
            <a:ext cx="679007" cy="525142"/>
          </a:xfrm>
          <a:prstGeom prst="rect">
            <a:avLst/>
          </a:prstGeom>
          <a:noFill/>
          <a:ln w="9525">
            <a:noFill/>
            <a:miter lim="800000"/>
            <a:headEnd/>
            <a:tailEnd/>
          </a:ln>
        </p:spPr>
        <p:txBody>
          <a:bodyPr wrap="none" lIns="91435" tIns="45718" rIns="91435" bIns="45718">
            <a:spAutoFit/>
          </a:bodyPr>
          <a:lstStyle/>
          <a:p>
            <a:pPr defTabSz="457177" eaLnBrk="1" fontAlgn="auto" hangingPunct="1">
              <a:spcBef>
                <a:spcPts val="0"/>
              </a:spcBef>
              <a:spcAft>
                <a:spcPts val="0"/>
              </a:spcAft>
            </a:pPr>
            <a:r>
              <a:rPr lang="en-US" sz="1400" dirty="0">
                <a:solidFill>
                  <a:srgbClr val="000000"/>
                </a:solidFill>
                <a:latin typeface="Calibri"/>
              </a:rPr>
              <a:t>optical</a:t>
            </a:r>
          </a:p>
          <a:p>
            <a:pPr defTabSz="457177" eaLnBrk="1" fontAlgn="auto" hangingPunct="1">
              <a:spcBef>
                <a:spcPts val="0"/>
              </a:spcBef>
              <a:spcAft>
                <a:spcPts val="0"/>
              </a:spcAft>
            </a:pPr>
            <a:r>
              <a:rPr lang="en-US" sz="1400" dirty="0">
                <a:solidFill>
                  <a:srgbClr val="000000"/>
                </a:solidFill>
                <a:latin typeface="Calibri"/>
              </a:rPr>
              <a:t>fiber</a:t>
            </a:r>
          </a:p>
        </p:txBody>
      </p:sp>
      <p:grpSp>
        <p:nvGrpSpPr>
          <p:cNvPr id="73" name="Group 105"/>
          <p:cNvGrpSpPr>
            <a:grpSpLocks/>
          </p:cNvGrpSpPr>
          <p:nvPr/>
        </p:nvGrpSpPr>
        <p:grpSpPr bwMode="auto">
          <a:xfrm>
            <a:off x="67409" y="3405187"/>
            <a:ext cx="523875" cy="1343025"/>
            <a:chOff x="2389" y="2873"/>
            <a:chExt cx="330" cy="846"/>
          </a:xfrm>
        </p:grpSpPr>
        <p:grpSp>
          <p:nvGrpSpPr>
            <p:cNvPr id="74" name="Group 106"/>
            <p:cNvGrpSpPr>
              <a:grpSpLocks/>
            </p:cNvGrpSpPr>
            <p:nvPr/>
          </p:nvGrpSpPr>
          <p:grpSpPr bwMode="auto">
            <a:xfrm flipH="1">
              <a:off x="2389" y="2999"/>
              <a:ext cx="330" cy="384"/>
              <a:chOff x="4230" y="2928"/>
              <a:chExt cx="330" cy="384"/>
            </a:xfrm>
          </p:grpSpPr>
          <p:grpSp>
            <p:nvGrpSpPr>
              <p:cNvPr id="78" name="Group 107"/>
              <p:cNvGrpSpPr>
                <a:grpSpLocks/>
              </p:cNvGrpSpPr>
              <p:nvPr/>
            </p:nvGrpSpPr>
            <p:grpSpPr bwMode="auto">
              <a:xfrm>
                <a:off x="4230" y="3106"/>
                <a:ext cx="330" cy="206"/>
                <a:chOff x="4230" y="3106"/>
                <a:chExt cx="330" cy="206"/>
              </a:xfrm>
            </p:grpSpPr>
            <p:sp>
              <p:nvSpPr>
                <p:cNvPr id="80" name="AutoShape 108"/>
                <p:cNvSpPr>
                  <a:spLocks noChangeArrowheads="1"/>
                </p:cNvSpPr>
                <p:nvPr/>
              </p:nvSpPr>
              <p:spPr bwMode="auto">
                <a:xfrm rot="16200000">
                  <a:off x="4373" y="2951"/>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81" name="AutoShape 10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82" name="Rectangle 11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79" name="AutoShape 11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grpSp>
        <p:grpSp>
          <p:nvGrpSpPr>
            <p:cNvPr id="75" name="Group 112"/>
            <p:cNvGrpSpPr>
              <a:grpSpLocks/>
            </p:cNvGrpSpPr>
            <p:nvPr/>
          </p:nvGrpSpPr>
          <p:grpSpPr bwMode="auto">
            <a:xfrm flipH="1">
              <a:off x="2437" y="2873"/>
              <a:ext cx="234" cy="846"/>
              <a:chOff x="4278" y="2802"/>
              <a:chExt cx="234" cy="846"/>
            </a:xfrm>
          </p:grpSpPr>
          <p:sp>
            <p:nvSpPr>
              <p:cNvPr id="76" name="AutoShape 11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77" name="AutoShape 11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grpSp>
        <p:nvGrpSpPr>
          <p:cNvPr id="83" name="Group 115"/>
          <p:cNvGrpSpPr>
            <a:grpSpLocks/>
          </p:cNvGrpSpPr>
          <p:nvPr/>
        </p:nvGrpSpPr>
        <p:grpSpPr bwMode="auto">
          <a:xfrm>
            <a:off x="4463075" y="3408364"/>
            <a:ext cx="523875" cy="1343026"/>
            <a:chOff x="2389" y="2873"/>
            <a:chExt cx="330" cy="846"/>
          </a:xfrm>
        </p:grpSpPr>
        <p:grpSp>
          <p:nvGrpSpPr>
            <p:cNvPr id="84" name="Group 116"/>
            <p:cNvGrpSpPr>
              <a:grpSpLocks/>
            </p:cNvGrpSpPr>
            <p:nvPr/>
          </p:nvGrpSpPr>
          <p:grpSpPr bwMode="auto">
            <a:xfrm flipH="1">
              <a:off x="2389" y="2999"/>
              <a:ext cx="330" cy="372"/>
              <a:chOff x="4230" y="2928"/>
              <a:chExt cx="330" cy="372"/>
            </a:xfrm>
          </p:grpSpPr>
          <p:grpSp>
            <p:nvGrpSpPr>
              <p:cNvPr id="88" name="Group 117"/>
              <p:cNvGrpSpPr>
                <a:grpSpLocks/>
              </p:cNvGrpSpPr>
              <p:nvPr/>
            </p:nvGrpSpPr>
            <p:grpSpPr bwMode="auto">
              <a:xfrm>
                <a:off x="4230" y="3103"/>
                <a:ext cx="330" cy="197"/>
                <a:chOff x="4230" y="3103"/>
                <a:chExt cx="330" cy="197"/>
              </a:xfrm>
            </p:grpSpPr>
            <p:sp>
              <p:nvSpPr>
                <p:cNvPr id="90" name="AutoShape 118"/>
                <p:cNvSpPr>
                  <a:spLocks noChangeArrowheads="1"/>
                </p:cNvSpPr>
                <p:nvPr/>
              </p:nvSpPr>
              <p:spPr bwMode="auto">
                <a:xfrm rot="16200000">
                  <a:off x="4373" y="2960"/>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91" name="AutoShape 11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sp>
              <p:nvSpPr>
                <p:cNvPr id="92" name="Rectangle 12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89" name="AutoShape 12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Times New Roman" pitchFamily="18" charset="0"/>
                </a:endParaRPr>
              </a:p>
            </p:txBody>
          </p:sp>
        </p:grpSp>
        <p:grpSp>
          <p:nvGrpSpPr>
            <p:cNvPr id="85" name="Group 122"/>
            <p:cNvGrpSpPr>
              <a:grpSpLocks/>
            </p:cNvGrpSpPr>
            <p:nvPr/>
          </p:nvGrpSpPr>
          <p:grpSpPr bwMode="auto">
            <a:xfrm flipH="1">
              <a:off x="2437" y="2873"/>
              <a:ext cx="234" cy="846"/>
              <a:chOff x="4278" y="2802"/>
              <a:chExt cx="234" cy="846"/>
            </a:xfrm>
          </p:grpSpPr>
          <p:sp>
            <p:nvSpPr>
              <p:cNvPr id="86" name="AutoShape 12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87" name="AutoShape 12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grpSp>
        <p:nvGrpSpPr>
          <p:cNvPr id="93" name="Group 81"/>
          <p:cNvGrpSpPr/>
          <p:nvPr/>
        </p:nvGrpSpPr>
        <p:grpSpPr>
          <a:xfrm rot="163745">
            <a:off x="1035527" y="2117919"/>
            <a:ext cx="489429" cy="534777"/>
            <a:chOff x="1924526" y="2362886"/>
            <a:chExt cx="489429" cy="534777"/>
          </a:xfrm>
        </p:grpSpPr>
        <p:sp>
          <p:nvSpPr>
            <p:cNvPr id="94"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5"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nvGrpSpPr>
          <p:cNvPr id="96" name="Group 129"/>
          <p:cNvGrpSpPr>
            <a:grpSpLocks/>
          </p:cNvGrpSpPr>
          <p:nvPr/>
        </p:nvGrpSpPr>
        <p:grpSpPr bwMode="auto">
          <a:xfrm rot="5400000">
            <a:off x="-135790" y="5335587"/>
            <a:ext cx="1160463" cy="360363"/>
            <a:chOff x="1701" y="3936"/>
            <a:chExt cx="731" cy="227"/>
          </a:xfrm>
        </p:grpSpPr>
        <p:sp>
          <p:nvSpPr>
            <p:cNvPr id="97" name="Freeform 130"/>
            <p:cNvSpPr>
              <a:spLocks/>
            </p:cNvSpPr>
            <p:nvPr/>
          </p:nvSpPr>
          <p:spPr bwMode="auto">
            <a:xfrm>
              <a:off x="1761" y="3936"/>
              <a:ext cx="249" cy="18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8" name="Freeform 131"/>
            <p:cNvSpPr>
              <a:spLocks/>
            </p:cNvSpPr>
            <p:nvPr/>
          </p:nvSpPr>
          <p:spPr bwMode="auto">
            <a:xfrm>
              <a:off x="1978" y="3936"/>
              <a:ext cx="247" cy="183"/>
            </a:xfrm>
            <a:custGeom>
              <a:avLst/>
              <a:gdLst>
                <a:gd name="T0" fmla="*/ 4 w 236"/>
                <a:gd name="T1" fmla="*/ 302 h 174"/>
                <a:gd name="T2" fmla="*/ 10 w 236"/>
                <a:gd name="T3" fmla="*/ 302 h 174"/>
                <a:gd name="T4" fmla="*/ 24 w 236"/>
                <a:gd name="T5" fmla="*/ 302 h 174"/>
                <a:gd name="T6" fmla="*/ 28 w 236"/>
                <a:gd name="T7" fmla="*/ 302 h 174"/>
                <a:gd name="T8" fmla="*/ 35 w 236"/>
                <a:gd name="T9" fmla="*/ 302 h 174"/>
                <a:gd name="T10" fmla="*/ 43 w 236"/>
                <a:gd name="T11" fmla="*/ 302 h 174"/>
                <a:gd name="T12" fmla="*/ 51 w 236"/>
                <a:gd name="T13" fmla="*/ 302 h 174"/>
                <a:gd name="T14" fmla="*/ 60 w 236"/>
                <a:gd name="T15" fmla="*/ 302 h 174"/>
                <a:gd name="T16" fmla="*/ 66 w 236"/>
                <a:gd name="T17" fmla="*/ 302 h 174"/>
                <a:gd name="T18" fmla="*/ 72 w 236"/>
                <a:gd name="T19" fmla="*/ 302 h 174"/>
                <a:gd name="T20" fmla="*/ 82 w 236"/>
                <a:gd name="T21" fmla="*/ 302 h 174"/>
                <a:gd name="T22" fmla="*/ 90 w 236"/>
                <a:gd name="T23" fmla="*/ 302 h 174"/>
                <a:gd name="T24" fmla="*/ 97 w 236"/>
                <a:gd name="T25" fmla="*/ 302 h 174"/>
                <a:gd name="T26" fmla="*/ 103 w 236"/>
                <a:gd name="T27" fmla="*/ 302 h 174"/>
                <a:gd name="T28" fmla="*/ 113 w 236"/>
                <a:gd name="T29" fmla="*/ 302 h 174"/>
                <a:gd name="T30" fmla="*/ 120 w 236"/>
                <a:gd name="T31" fmla="*/ 302 h 174"/>
                <a:gd name="T32" fmla="*/ 131 w 236"/>
                <a:gd name="T33" fmla="*/ 302 h 174"/>
                <a:gd name="T34" fmla="*/ 136 w 236"/>
                <a:gd name="T35" fmla="*/ 302 h 174"/>
                <a:gd name="T36" fmla="*/ 142 w 236"/>
                <a:gd name="T37" fmla="*/ 302 h 174"/>
                <a:gd name="T38" fmla="*/ 149 w 236"/>
                <a:gd name="T39" fmla="*/ 299 h 174"/>
                <a:gd name="T40" fmla="*/ 156 w 236"/>
                <a:gd name="T41" fmla="*/ 299 h 174"/>
                <a:gd name="T42" fmla="*/ 158 w 236"/>
                <a:gd name="T43" fmla="*/ 291 h 174"/>
                <a:gd name="T44" fmla="*/ 165 w 236"/>
                <a:gd name="T45" fmla="*/ 273 h 174"/>
                <a:gd name="T46" fmla="*/ 169 w 236"/>
                <a:gd name="T47" fmla="*/ 244 h 174"/>
                <a:gd name="T48" fmla="*/ 171 w 236"/>
                <a:gd name="T49" fmla="*/ 209 h 174"/>
                <a:gd name="T50" fmla="*/ 177 w 236"/>
                <a:gd name="T51" fmla="*/ 161 h 174"/>
                <a:gd name="T52" fmla="*/ 180 w 236"/>
                <a:gd name="T53" fmla="*/ 103 h 174"/>
                <a:gd name="T54" fmla="*/ 187 w 236"/>
                <a:gd name="T55" fmla="*/ 48 h 174"/>
                <a:gd name="T56" fmla="*/ 189 w 236"/>
                <a:gd name="T57" fmla="*/ 7 h 174"/>
                <a:gd name="T58" fmla="*/ 197 w 236"/>
                <a:gd name="T59" fmla="*/ 0 h 174"/>
                <a:gd name="T60" fmla="*/ 199 w 236"/>
                <a:gd name="T61" fmla="*/ 22 h 174"/>
                <a:gd name="T62" fmla="*/ 204 w 236"/>
                <a:gd name="T63" fmla="*/ 62 h 174"/>
                <a:gd name="T64" fmla="*/ 206 w 236"/>
                <a:gd name="T65" fmla="*/ 116 h 174"/>
                <a:gd name="T66" fmla="*/ 212 w 236"/>
                <a:gd name="T67" fmla="*/ 172 h 174"/>
                <a:gd name="T68" fmla="*/ 215 w 236"/>
                <a:gd name="T69" fmla="*/ 223 h 174"/>
                <a:gd name="T70" fmla="*/ 217 w 236"/>
                <a:gd name="T71" fmla="*/ 256 h 174"/>
                <a:gd name="T72" fmla="*/ 225 w 236"/>
                <a:gd name="T73" fmla="*/ 280 h 174"/>
                <a:gd name="T74" fmla="*/ 227 w 236"/>
                <a:gd name="T75" fmla="*/ 291 h 174"/>
                <a:gd name="T76" fmla="*/ 235 w 236"/>
                <a:gd name="T77" fmla="*/ 299 h 174"/>
                <a:gd name="T78" fmla="*/ 241 w 236"/>
                <a:gd name="T79" fmla="*/ 302 h 174"/>
                <a:gd name="T80" fmla="*/ 248 w 236"/>
                <a:gd name="T81" fmla="*/ 302 h 174"/>
                <a:gd name="T82" fmla="*/ 252 w 236"/>
                <a:gd name="T83" fmla="*/ 302 h 174"/>
                <a:gd name="T84" fmla="*/ 260 w 236"/>
                <a:gd name="T85" fmla="*/ 302 h 174"/>
                <a:gd name="T86" fmla="*/ 269 w 236"/>
                <a:gd name="T87" fmla="*/ 302 h 174"/>
                <a:gd name="T88" fmla="*/ 276 w 236"/>
                <a:gd name="T89" fmla="*/ 302 h 174"/>
                <a:gd name="T90" fmla="*/ 286 w 236"/>
                <a:gd name="T91" fmla="*/ 302 h 174"/>
                <a:gd name="T92" fmla="*/ 290 w 236"/>
                <a:gd name="T93" fmla="*/ 302 h 174"/>
                <a:gd name="T94" fmla="*/ 300 w 236"/>
                <a:gd name="T95" fmla="*/ 302 h 174"/>
                <a:gd name="T96" fmla="*/ 307 w 236"/>
                <a:gd name="T97" fmla="*/ 302 h 174"/>
                <a:gd name="T98" fmla="*/ 314 w 236"/>
                <a:gd name="T99" fmla="*/ 302 h 174"/>
                <a:gd name="T100" fmla="*/ 323 w 236"/>
                <a:gd name="T101" fmla="*/ 302 h 174"/>
                <a:gd name="T102" fmla="*/ 329 w 236"/>
                <a:gd name="T103" fmla="*/ 302 h 174"/>
                <a:gd name="T104" fmla="*/ 334 w 236"/>
                <a:gd name="T105" fmla="*/ 302 h 174"/>
                <a:gd name="T106" fmla="*/ 345 w 236"/>
                <a:gd name="T107" fmla="*/ 302 h 174"/>
                <a:gd name="T108" fmla="*/ 351 w 236"/>
                <a:gd name="T109" fmla="*/ 302 h 174"/>
                <a:gd name="T110" fmla="*/ 359 w 236"/>
                <a:gd name="T111" fmla="*/ 302 h 174"/>
                <a:gd name="T112" fmla="*/ 366 w 236"/>
                <a:gd name="T113" fmla="*/ 302 h 174"/>
                <a:gd name="T114" fmla="*/ 375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3"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6"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0" y="172"/>
                  </a:lnTo>
                  <a:lnTo>
                    <a:pt x="92" y="172"/>
                  </a:lnTo>
                  <a:lnTo>
                    <a:pt x="94" y="172"/>
                  </a:lnTo>
                  <a:lnTo>
                    <a:pt x="94" y="170"/>
                  </a:lnTo>
                  <a:lnTo>
                    <a:pt x="94" y="168"/>
                  </a:lnTo>
                  <a:lnTo>
                    <a:pt x="96" y="168"/>
                  </a:lnTo>
                  <a:lnTo>
                    <a:pt x="96" y="166"/>
                  </a:lnTo>
                  <a:lnTo>
                    <a:pt x="98" y="166"/>
                  </a:lnTo>
                  <a:lnTo>
                    <a:pt x="98" y="164"/>
                  </a:lnTo>
                  <a:lnTo>
                    <a:pt x="98" y="162"/>
                  </a:lnTo>
                  <a:lnTo>
                    <a:pt x="98" y="161"/>
                  </a:lnTo>
                  <a:lnTo>
                    <a:pt x="98" y="159"/>
                  </a:lnTo>
                  <a:lnTo>
                    <a:pt x="98" y="157"/>
                  </a:lnTo>
                  <a:lnTo>
                    <a:pt x="100" y="157"/>
                  </a:lnTo>
                  <a:lnTo>
                    <a:pt x="100" y="155"/>
                  </a:lnTo>
                  <a:lnTo>
                    <a:pt x="100" y="153"/>
                  </a:lnTo>
                  <a:lnTo>
                    <a:pt x="100" y="151"/>
                  </a:lnTo>
                  <a:lnTo>
                    <a:pt x="100" y="149"/>
                  </a:lnTo>
                  <a:lnTo>
                    <a:pt x="102" y="147"/>
                  </a:lnTo>
                  <a:lnTo>
                    <a:pt x="102" y="145"/>
                  </a:lnTo>
                  <a:lnTo>
                    <a:pt x="102" y="143"/>
                  </a:lnTo>
                  <a:lnTo>
                    <a:pt x="102" y="141"/>
                  </a:lnTo>
                  <a:lnTo>
                    <a:pt x="102" y="139"/>
                  </a:lnTo>
                  <a:lnTo>
                    <a:pt x="103" y="138"/>
                  </a:lnTo>
                  <a:lnTo>
                    <a:pt x="103" y="134"/>
                  </a:lnTo>
                  <a:lnTo>
                    <a:pt x="103" y="132"/>
                  </a:lnTo>
                  <a:lnTo>
                    <a:pt x="103" y="128"/>
                  </a:lnTo>
                  <a:lnTo>
                    <a:pt x="103" y="124"/>
                  </a:lnTo>
                  <a:lnTo>
                    <a:pt x="103" y="122"/>
                  </a:lnTo>
                  <a:lnTo>
                    <a:pt x="103" y="120"/>
                  </a:lnTo>
                  <a:lnTo>
                    <a:pt x="105" y="118"/>
                  </a:lnTo>
                  <a:lnTo>
                    <a:pt x="105" y="115"/>
                  </a:lnTo>
                  <a:lnTo>
                    <a:pt x="105" y="113"/>
                  </a:lnTo>
                  <a:lnTo>
                    <a:pt x="105" y="109"/>
                  </a:lnTo>
                  <a:lnTo>
                    <a:pt x="105" y="107"/>
                  </a:lnTo>
                  <a:lnTo>
                    <a:pt x="105" y="105"/>
                  </a:lnTo>
                  <a:lnTo>
                    <a:pt x="105" y="103"/>
                  </a:lnTo>
                  <a:lnTo>
                    <a:pt x="107" y="99"/>
                  </a:lnTo>
                  <a:lnTo>
                    <a:pt x="107" y="97"/>
                  </a:lnTo>
                  <a:lnTo>
                    <a:pt x="107" y="93"/>
                  </a:lnTo>
                  <a:lnTo>
                    <a:pt x="107" y="92"/>
                  </a:lnTo>
                  <a:lnTo>
                    <a:pt x="107" y="88"/>
                  </a:lnTo>
                  <a:lnTo>
                    <a:pt x="107" y="84"/>
                  </a:lnTo>
                  <a:lnTo>
                    <a:pt x="107" y="82"/>
                  </a:lnTo>
                  <a:lnTo>
                    <a:pt x="107" y="78"/>
                  </a:lnTo>
                  <a:lnTo>
                    <a:pt x="107" y="76"/>
                  </a:lnTo>
                  <a:lnTo>
                    <a:pt x="107" y="72"/>
                  </a:lnTo>
                  <a:lnTo>
                    <a:pt x="107" y="70"/>
                  </a:lnTo>
                  <a:lnTo>
                    <a:pt x="109" y="67"/>
                  </a:lnTo>
                  <a:lnTo>
                    <a:pt x="109" y="63"/>
                  </a:lnTo>
                  <a:lnTo>
                    <a:pt x="109" y="61"/>
                  </a:lnTo>
                  <a:lnTo>
                    <a:pt x="109" y="59"/>
                  </a:lnTo>
                  <a:lnTo>
                    <a:pt x="109" y="55"/>
                  </a:lnTo>
                  <a:lnTo>
                    <a:pt x="109" y="53"/>
                  </a:lnTo>
                  <a:lnTo>
                    <a:pt x="109" y="49"/>
                  </a:lnTo>
                  <a:lnTo>
                    <a:pt x="111" y="47"/>
                  </a:lnTo>
                  <a:lnTo>
                    <a:pt x="111" y="44"/>
                  </a:lnTo>
                  <a:lnTo>
                    <a:pt x="111" y="40"/>
                  </a:lnTo>
                  <a:lnTo>
                    <a:pt x="111" y="38"/>
                  </a:lnTo>
                  <a:lnTo>
                    <a:pt x="111" y="36"/>
                  </a:lnTo>
                  <a:lnTo>
                    <a:pt x="113" y="34"/>
                  </a:lnTo>
                  <a:lnTo>
                    <a:pt x="113" y="30"/>
                  </a:lnTo>
                  <a:lnTo>
                    <a:pt x="113" y="28"/>
                  </a:lnTo>
                  <a:lnTo>
                    <a:pt x="113" y="24"/>
                  </a:lnTo>
                  <a:lnTo>
                    <a:pt x="113" y="23"/>
                  </a:lnTo>
                  <a:lnTo>
                    <a:pt x="113" y="21"/>
                  </a:lnTo>
                  <a:lnTo>
                    <a:pt x="113" y="19"/>
                  </a:lnTo>
                  <a:lnTo>
                    <a:pt x="113" y="17"/>
                  </a:lnTo>
                  <a:lnTo>
                    <a:pt x="113" y="13"/>
                  </a:lnTo>
                  <a:lnTo>
                    <a:pt x="113" y="11"/>
                  </a:lnTo>
                  <a:lnTo>
                    <a:pt x="113" y="9"/>
                  </a:lnTo>
                  <a:lnTo>
                    <a:pt x="115" y="7"/>
                  </a:lnTo>
                  <a:lnTo>
                    <a:pt x="115" y="5"/>
                  </a:lnTo>
                  <a:lnTo>
                    <a:pt x="115" y="3"/>
                  </a:lnTo>
                  <a:lnTo>
                    <a:pt x="115" y="1"/>
                  </a:lnTo>
                  <a:lnTo>
                    <a:pt x="117" y="1"/>
                  </a:lnTo>
                  <a:lnTo>
                    <a:pt x="117" y="0"/>
                  </a:lnTo>
                  <a:lnTo>
                    <a:pt x="119" y="0"/>
                  </a:lnTo>
                  <a:lnTo>
                    <a:pt x="119" y="1"/>
                  </a:lnTo>
                  <a:lnTo>
                    <a:pt x="119" y="3"/>
                  </a:lnTo>
                  <a:lnTo>
                    <a:pt x="119" y="5"/>
                  </a:lnTo>
                  <a:lnTo>
                    <a:pt x="119" y="7"/>
                  </a:lnTo>
                  <a:lnTo>
                    <a:pt x="119" y="9"/>
                  </a:lnTo>
                  <a:lnTo>
                    <a:pt x="121" y="11"/>
                  </a:lnTo>
                  <a:lnTo>
                    <a:pt x="121" y="13"/>
                  </a:lnTo>
                  <a:lnTo>
                    <a:pt x="121" y="17"/>
                  </a:lnTo>
                  <a:lnTo>
                    <a:pt x="121" y="19"/>
                  </a:lnTo>
                  <a:lnTo>
                    <a:pt x="123" y="21"/>
                  </a:lnTo>
                  <a:lnTo>
                    <a:pt x="123" y="23"/>
                  </a:lnTo>
                  <a:lnTo>
                    <a:pt x="123" y="24"/>
                  </a:lnTo>
                  <a:lnTo>
                    <a:pt x="123" y="28"/>
                  </a:lnTo>
                  <a:lnTo>
                    <a:pt x="123" y="30"/>
                  </a:lnTo>
                  <a:lnTo>
                    <a:pt x="123" y="34"/>
                  </a:lnTo>
                  <a:lnTo>
                    <a:pt x="123" y="36"/>
                  </a:lnTo>
                  <a:lnTo>
                    <a:pt x="123" y="38"/>
                  </a:lnTo>
                  <a:lnTo>
                    <a:pt x="123" y="40"/>
                  </a:lnTo>
                  <a:lnTo>
                    <a:pt x="123" y="44"/>
                  </a:lnTo>
                  <a:lnTo>
                    <a:pt x="123" y="47"/>
                  </a:lnTo>
                  <a:lnTo>
                    <a:pt x="123" y="49"/>
                  </a:lnTo>
                  <a:lnTo>
                    <a:pt x="123" y="53"/>
                  </a:lnTo>
                  <a:lnTo>
                    <a:pt x="125" y="55"/>
                  </a:lnTo>
                  <a:lnTo>
                    <a:pt x="125" y="59"/>
                  </a:lnTo>
                  <a:lnTo>
                    <a:pt x="125" y="61"/>
                  </a:lnTo>
                  <a:lnTo>
                    <a:pt x="125" y="63"/>
                  </a:lnTo>
                  <a:lnTo>
                    <a:pt x="125" y="67"/>
                  </a:lnTo>
                  <a:lnTo>
                    <a:pt x="127" y="70"/>
                  </a:lnTo>
                  <a:lnTo>
                    <a:pt x="127" y="72"/>
                  </a:lnTo>
                  <a:lnTo>
                    <a:pt x="127" y="76"/>
                  </a:lnTo>
                  <a:lnTo>
                    <a:pt x="127" y="78"/>
                  </a:lnTo>
                  <a:lnTo>
                    <a:pt x="127" y="82"/>
                  </a:lnTo>
                  <a:lnTo>
                    <a:pt x="128" y="84"/>
                  </a:lnTo>
                  <a:lnTo>
                    <a:pt x="128" y="88"/>
                  </a:lnTo>
                  <a:lnTo>
                    <a:pt x="128" y="92"/>
                  </a:lnTo>
                  <a:lnTo>
                    <a:pt x="128" y="93"/>
                  </a:lnTo>
                  <a:lnTo>
                    <a:pt x="128" y="97"/>
                  </a:lnTo>
                  <a:lnTo>
                    <a:pt x="128" y="99"/>
                  </a:lnTo>
                  <a:lnTo>
                    <a:pt x="128" y="103"/>
                  </a:lnTo>
                  <a:lnTo>
                    <a:pt x="128" y="105"/>
                  </a:lnTo>
                  <a:lnTo>
                    <a:pt x="128" y="107"/>
                  </a:lnTo>
                  <a:lnTo>
                    <a:pt x="128" y="109"/>
                  </a:lnTo>
                  <a:lnTo>
                    <a:pt x="128" y="113"/>
                  </a:lnTo>
                  <a:lnTo>
                    <a:pt x="128" y="115"/>
                  </a:lnTo>
                  <a:lnTo>
                    <a:pt x="128" y="118"/>
                  </a:lnTo>
                  <a:lnTo>
                    <a:pt x="130" y="120"/>
                  </a:lnTo>
                  <a:lnTo>
                    <a:pt x="130" y="122"/>
                  </a:lnTo>
                  <a:lnTo>
                    <a:pt x="130" y="124"/>
                  </a:lnTo>
                  <a:lnTo>
                    <a:pt x="130" y="128"/>
                  </a:lnTo>
                  <a:lnTo>
                    <a:pt x="132" y="132"/>
                  </a:lnTo>
                  <a:lnTo>
                    <a:pt x="132" y="134"/>
                  </a:lnTo>
                  <a:lnTo>
                    <a:pt x="132" y="138"/>
                  </a:lnTo>
                  <a:lnTo>
                    <a:pt x="132" y="139"/>
                  </a:lnTo>
                  <a:lnTo>
                    <a:pt x="132" y="141"/>
                  </a:lnTo>
                  <a:lnTo>
                    <a:pt x="132" y="143"/>
                  </a:lnTo>
                  <a:lnTo>
                    <a:pt x="132" y="145"/>
                  </a:lnTo>
                  <a:lnTo>
                    <a:pt x="132" y="147"/>
                  </a:lnTo>
                  <a:lnTo>
                    <a:pt x="132" y="149"/>
                  </a:lnTo>
                  <a:lnTo>
                    <a:pt x="134" y="151"/>
                  </a:lnTo>
                  <a:lnTo>
                    <a:pt x="134" y="153"/>
                  </a:lnTo>
                  <a:lnTo>
                    <a:pt x="134" y="155"/>
                  </a:lnTo>
                  <a:lnTo>
                    <a:pt x="134" y="157"/>
                  </a:lnTo>
                  <a:lnTo>
                    <a:pt x="136" y="157"/>
                  </a:lnTo>
                  <a:lnTo>
                    <a:pt x="136" y="159"/>
                  </a:lnTo>
                  <a:lnTo>
                    <a:pt x="136" y="161"/>
                  </a:lnTo>
                  <a:lnTo>
                    <a:pt x="136" y="162"/>
                  </a:lnTo>
                  <a:lnTo>
                    <a:pt x="138" y="164"/>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3"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6"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99" name="Freeform 132"/>
            <p:cNvSpPr>
              <a:spLocks/>
            </p:cNvSpPr>
            <p:nvPr/>
          </p:nvSpPr>
          <p:spPr bwMode="auto">
            <a:xfrm>
              <a:off x="2185" y="3936"/>
              <a:ext cx="247" cy="183"/>
            </a:xfrm>
            <a:custGeom>
              <a:avLst/>
              <a:gdLst>
                <a:gd name="T0" fmla="*/ 4 w 236"/>
                <a:gd name="T1" fmla="*/ 302 h 174"/>
                <a:gd name="T2" fmla="*/ 8 w 236"/>
                <a:gd name="T3" fmla="*/ 302 h 174"/>
                <a:gd name="T4" fmla="*/ 25 w 236"/>
                <a:gd name="T5" fmla="*/ 302 h 174"/>
                <a:gd name="T6" fmla="*/ 29 w 236"/>
                <a:gd name="T7" fmla="*/ 302 h 174"/>
                <a:gd name="T8" fmla="*/ 35 w 236"/>
                <a:gd name="T9" fmla="*/ 302 h 174"/>
                <a:gd name="T10" fmla="*/ 43 w 236"/>
                <a:gd name="T11" fmla="*/ 302 h 174"/>
                <a:gd name="T12" fmla="*/ 55 w 236"/>
                <a:gd name="T13" fmla="*/ 302 h 174"/>
                <a:gd name="T14" fmla="*/ 61 w 236"/>
                <a:gd name="T15" fmla="*/ 302 h 174"/>
                <a:gd name="T16" fmla="*/ 67 w 236"/>
                <a:gd name="T17" fmla="*/ 302 h 174"/>
                <a:gd name="T18" fmla="*/ 75 w 236"/>
                <a:gd name="T19" fmla="*/ 302 h 174"/>
                <a:gd name="T20" fmla="*/ 82 w 236"/>
                <a:gd name="T21" fmla="*/ 302 h 174"/>
                <a:gd name="T22" fmla="*/ 90 w 236"/>
                <a:gd name="T23" fmla="*/ 302 h 174"/>
                <a:gd name="T24" fmla="*/ 98 w 236"/>
                <a:gd name="T25" fmla="*/ 302 h 174"/>
                <a:gd name="T26" fmla="*/ 105 w 236"/>
                <a:gd name="T27" fmla="*/ 302 h 174"/>
                <a:gd name="T28" fmla="*/ 112 w 236"/>
                <a:gd name="T29" fmla="*/ 302 h 174"/>
                <a:gd name="T30" fmla="*/ 120 w 236"/>
                <a:gd name="T31" fmla="*/ 302 h 174"/>
                <a:gd name="T32" fmla="*/ 128 w 236"/>
                <a:gd name="T33" fmla="*/ 302 h 174"/>
                <a:gd name="T34" fmla="*/ 137 w 236"/>
                <a:gd name="T35" fmla="*/ 302 h 174"/>
                <a:gd name="T36" fmla="*/ 143 w 236"/>
                <a:gd name="T37" fmla="*/ 302 h 174"/>
                <a:gd name="T38" fmla="*/ 150 w 236"/>
                <a:gd name="T39" fmla="*/ 299 h 174"/>
                <a:gd name="T40" fmla="*/ 156 w 236"/>
                <a:gd name="T41" fmla="*/ 299 h 174"/>
                <a:gd name="T42" fmla="*/ 163 w 236"/>
                <a:gd name="T43" fmla="*/ 291 h 174"/>
                <a:gd name="T44" fmla="*/ 165 w 236"/>
                <a:gd name="T45" fmla="*/ 273 h 174"/>
                <a:gd name="T46" fmla="*/ 169 w 236"/>
                <a:gd name="T47" fmla="*/ 244 h 174"/>
                <a:gd name="T48" fmla="*/ 172 w 236"/>
                <a:gd name="T49" fmla="*/ 209 h 174"/>
                <a:gd name="T50" fmla="*/ 179 w 236"/>
                <a:gd name="T51" fmla="*/ 161 h 174"/>
                <a:gd name="T52" fmla="*/ 181 w 236"/>
                <a:gd name="T53" fmla="*/ 103 h 174"/>
                <a:gd name="T54" fmla="*/ 185 w 236"/>
                <a:gd name="T55" fmla="*/ 48 h 174"/>
                <a:gd name="T56" fmla="*/ 189 w 236"/>
                <a:gd name="T57" fmla="*/ 7 h 174"/>
                <a:gd name="T58" fmla="*/ 194 w 236"/>
                <a:gd name="T59" fmla="*/ 0 h 174"/>
                <a:gd name="T60" fmla="*/ 199 w 236"/>
                <a:gd name="T61" fmla="*/ 22 h 174"/>
                <a:gd name="T62" fmla="*/ 204 w 236"/>
                <a:gd name="T63" fmla="*/ 62 h 174"/>
                <a:gd name="T64" fmla="*/ 208 w 236"/>
                <a:gd name="T65" fmla="*/ 116 h 174"/>
                <a:gd name="T66" fmla="*/ 208 w 236"/>
                <a:gd name="T67" fmla="*/ 172 h 174"/>
                <a:gd name="T68" fmla="*/ 218 w 236"/>
                <a:gd name="T69" fmla="*/ 223 h 174"/>
                <a:gd name="T70" fmla="*/ 218 w 236"/>
                <a:gd name="T71" fmla="*/ 256 h 174"/>
                <a:gd name="T72" fmla="*/ 226 w 236"/>
                <a:gd name="T73" fmla="*/ 280 h 174"/>
                <a:gd name="T74" fmla="*/ 227 w 236"/>
                <a:gd name="T75" fmla="*/ 291 h 174"/>
                <a:gd name="T76" fmla="*/ 235 w 236"/>
                <a:gd name="T77" fmla="*/ 299 h 174"/>
                <a:gd name="T78" fmla="*/ 241 w 236"/>
                <a:gd name="T79" fmla="*/ 302 h 174"/>
                <a:gd name="T80" fmla="*/ 248 w 236"/>
                <a:gd name="T81" fmla="*/ 302 h 174"/>
                <a:gd name="T82" fmla="*/ 254 w 236"/>
                <a:gd name="T83" fmla="*/ 302 h 174"/>
                <a:gd name="T84" fmla="*/ 261 w 236"/>
                <a:gd name="T85" fmla="*/ 302 h 174"/>
                <a:gd name="T86" fmla="*/ 269 w 236"/>
                <a:gd name="T87" fmla="*/ 302 h 174"/>
                <a:gd name="T88" fmla="*/ 276 w 236"/>
                <a:gd name="T89" fmla="*/ 302 h 174"/>
                <a:gd name="T90" fmla="*/ 282 w 236"/>
                <a:gd name="T91" fmla="*/ 302 h 174"/>
                <a:gd name="T92" fmla="*/ 291 w 236"/>
                <a:gd name="T93" fmla="*/ 302 h 174"/>
                <a:gd name="T94" fmla="*/ 299 w 236"/>
                <a:gd name="T95" fmla="*/ 302 h 174"/>
                <a:gd name="T96" fmla="*/ 307 w 236"/>
                <a:gd name="T97" fmla="*/ 302 h 174"/>
                <a:gd name="T98" fmla="*/ 316 w 236"/>
                <a:gd name="T99" fmla="*/ 302 h 174"/>
                <a:gd name="T100" fmla="*/ 323 w 236"/>
                <a:gd name="T101" fmla="*/ 302 h 174"/>
                <a:gd name="T102" fmla="*/ 330 w 236"/>
                <a:gd name="T103" fmla="*/ 302 h 174"/>
                <a:gd name="T104" fmla="*/ 342 w 236"/>
                <a:gd name="T105" fmla="*/ 302 h 174"/>
                <a:gd name="T106" fmla="*/ 345 w 236"/>
                <a:gd name="T107" fmla="*/ 302 h 174"/>
                <a:gd name="T108" fmla="*/ 351 w 236"/>
                <a:gd name="T109" fmla="*/ 302 h 174"/>
                <a:gd name="T110" fmla="*/ 361 w 236"/>
                <a:gd name="T111" fmla="*/ 302 h 174"/>
                <a:gd name="T112" fmla="*/ 367 w 236"/>
                <a:gd name="T113" fmla="*/ 302 h 174"/>
                <a:gd name="T114" fmla="*/ 376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2" y="174"/>
                  </a:lnTo>
                  <a:lnTo>
                    <a:pt x="14" y="174"/>
                  </a:lnTo>
                  <a:lnTo>
                    <a:pt x="16" y="174"/>
                  </a:lnTo>
                  <a:lnTo>
                    <a:pt x="18" y="174"/>
                  </a:lnTo>
                  <a:lnTo>
                    <a:pt x="20" y="174"/>
                  </a:lnTo>
                  <a:lnTo>
                    <a:pt x="21" y="174"/>
                  </a:lnTo>
                  <a:lnTo>
                    <a:pt x="23" y="174"/>
                  </a:lnTo>
                  <a:lnTo>
                    <a:pt x="25" y="174"/>
                  </a:lnTo>
                  <a:lnTo>
                    <a:pt x="27" y="174"/>
                  </a:lnTo>
                  <a:lnTo>
                    <a:pt x="29" y="174"/>
                  </a:lnTo>
                  <a:lnTo>
                    <a:pt x="31" y="174"/>
                  </a:lnTo>
                  <a:lnTo>
                    <a:pt x="33" y="174"/>
                  </a:lnTo>
                  <a:lnTo>
                    <a:pt x="35" y="174"/>
                  </a:lnTo>
                  <a:lnTo>
                    <a:pt x="37" y="174"/>
                  </a:lnTo>
                  <a:lnTo>
                    <a:pt x="39" y="174"/>
                  </a:lnTo>
                  <a:lnTo>
                    <a:pt x="41" y="174"/>
                  </a:lnTo>
                  <a:lnTo>
                    <a:pt x="43" y="174"/>
                  </a:lnTo>
                  <a:lnTo>
                    <a:pt x="44" y="174"/>
                  </a:lnTo>
                  <a:lnTo>
                    <a:pt x="46" y="174"/>
                  </a:lnTo>
                  <a:lnTo>
                    <a:pt x="48" y="174"/>
                  </a:lnTo>
                  <a:lnTo>
                    <a:pt x="50" y="174"/>
                  </a:lnTo>
                  <a:lnTo>
                    <a:pt x="52" y="174"/>
                  </a:lnTo>
                  <a:lnTo>
                    <a:pt x="54" y="174"/>
                  </a:lnTo>
                  <a:lnTo>
                    <a:pt x="56" y="174"/>
                  </a:lnTo>
                  <a:lnTo>
                    <a:pt x="58" y="174"/>
                  </a:lnTo>
                  <a:lnTo>
                    <a:pt x="60" y="174"/>
                  </a:lnTo>
                  <a:lnTo>
                    <a:pt x="62" y="174"/>
                  </a:lnTo>
                  <a:lnTo>
                    <a:pt x="64" y="174"/>
                  </a:lnTo>
                  <a:lnTo>
                    <a:pt x="66" y="174"/>
                  </a:lnTo>
                  <a:lnTo>
                    <a:pt x="68" y="174"/>
                  </a:lnTo>
                  <a:lnTo>
                    <a:pt x="69" y="174"/>
                  </a:lnTo>
                  <a:lnTo>
                    <a:pt x="71" y="174"/>
                  </a:lnTo>
                  <a:lnTo>
                    <a:pt x="73" y="174"/>
                  </a:lnTo>
                  <a:lnTo>
                    <a:pt x="75" y="174"/>
                  </a:lnTo>
                  <a:lnTo>
                    <a:pt x="77" y="174"/>
                  </a:lnTo>
                  <a:lnTo>
                    <a:pt x="79" y="174"/>
                  </a:lnTo>
                  <a:lnTo>
                    <a:pt x="81" y="174"/>
                  </a:lnTo>
                  <a:lnTo>
                    <a:pt x="83" y="174"/>
                  </a:lnTo>
                  <a:lnTo>
                    <a:pt x="85" y="174"/>
                  </a:lnTo>
                  <a:lnTo>
                    <a:pt x="87" y="174"/>
                  </a:lnTo>
                  <a:lnTo>
                    <a:pt x="89" y="174"/>
                  </a:lnTo>
                  <a:lnTo>
                    <a:pt x="91" y="174"/>
                  </a:lnTo>
                  <a:lnTo>
                    <a:pt x="91" y="172"/>
                  </a:lnTo>
                  <a:lnTo>
                    <a:pt x="92" y="172"/>
                  </a:lnTo>
                  <a:lnTo>
                    <a:pt x="94" y="172"/>
                  </a:lnTo>
                  <a:lnTo>
                    <a:pt x="94" y="170"/>
                  </a:lnTo>
                  <a:lnTo>
                    <a:pt x="96" y="170"/>
                  </a:lnTo>
                  <a:lnTo>
                    <a:pt x="96" y="168"/>
                  </a:lnTo>
                  <a:lnTo>
                    <a:pt x="96" y="166"/>
                  </a:lnTo>
                  <a:lnTo>
                    <a:pt x="98" y="166"/>
                  </a:lnTo>
                  <a:lnTo>
                    <a:pt x="98" y="164"/>
                  </a:lnTo>
                  <a:lnTo>
                    <a:pt x="98" y="162"/>
                  </a:lnTo>
                  <a:lnTo>
                    <a:pt x="98" y="161"/>
                  </a:lnTo>
                  <a:lnTo>
                    <a:pt x="100" y="159"/>
                  </a:lnTo>
                  <a:lnTo>
                    <a:pt x="100" y="157"/>
                  </a:lnTo>
                  <a:lnTo>
                    <a:pt x="100" y="155"/>
                  </a:lnTo>
                  <a:lnTo>
                    <a:pt x="100" y="153"/>
                  </a:lnTo>
                  <a:lnTo>
                    <a:pt x="100" y="151"/>
                  </a:lnTo>
                  <a:lnTo>
                    <a:pt x="102" y="149"/>
                  </a:lnTo>
                  <a:lnTo>
                    <a:pt x="102" y="147"/>
                  </a:lnTo>
                  <a:lnTo>
                    <a:pt x="102" y="145"/>
                  </a:lnTo>
                  <a:lnTo>
                    <a:pt x="102" y="143"/>
                  </a:lnTo>
                  <a:lnTo>
                    <a:pt x="102" y="141"/>
                  </a:lnTo>
                  <a:lnTo>
                    <a:pt x="102" y="139"/>
                  </a:lnTo>
                  <a:lnTo>
                    <a:pt x="102" y="138"/>
                  </a:lnTo>
                  <a:lnTo>
                    <a:pt x="102" y="134"/>
                  </a:lnTo>
                  <a:lnTo>
                    <a:pt x="104" y="132"/>
                  </a:lnTo>
                  <a:lnTo>
                    <a:pt x="104" y="128"/>
                  </a:lnTo>
                  <a:lnTo>
                    <a:pt x="104" y="124"/>
                  </a:lnTo>
                  <a:lnTo>
                    <a:pt x="104" y="122"/>
                  </a:lnTo>
                  <a:lnTo>
                    <a:pt x="104" y="120"/>
                  </a:lnTo>
                  <a:lnTo>
                    <a:pt x="106" y="118"/>
                  </a:lnTo>
                  <a:lnTo>
                    <a:pt x="106" y="115"/>
                  </a:lnTo>
                  <a:lnTo>
                    <a:pt x="106" y="113"/>
                  </a:lnTo>
                  <a:lnTo>
                    <a:pt x="106" y="109"/>
                  </a:lnTo>
                  <a:lnTo>
                    <a:pt x="106" y="107"/>
                  </a:lnTo>
                  <a:lnTo>
                    <a:pt x="106" y="105"/>
                  </a:lnTo>
                  <a:lnTo>
                    <a:pt x="108" y="103"/>
                  </a:lnTo>
                  <a:lnTo>
                    <a:pt x="108" y="99"/>
                  </a:lnTo>
                  <a:lnTo>
                    <a:pt x="108" y="97"/>
                  </a:lnTo>
                  <a:lnTo>
                    <a:pt x="108" y="93"/>
                  </a:lnTo>
                  <a:lnTo>
                    <a:pt x="108" y="92"/>
                  </a:lnTo>
                  <a:lnTo>
                    <a:pt x="108" y="88"/>
                  </a:lnTo>
                  <a:lnTo>
                    <a:pt x="108" y="84"/>
                  </a:lnTo>
                  <a:lnTo>
                    <a:pt x="108" y="82"/>
                  </a:lnTo>
                  <a:lnTo>
                    <a:pt x="108" y="78"/>
                  </a:lnTo>
                  <a:lnTo>
                    <a:pt x="108" y="76"/>
                  </a:lnTo>
                  <a:lnTo>
                    <a:pt x="110" y="72"/>
                  </a:lnTo>
                  <a:lnTo>
                    <a:pt x="110" y="70"/>
                  </a:lnTo>
                  <a:lnTo>
                    <a:pt x="110" y="67"/>
                  </a:lnTo>
                  <a:lnTo>
                    <a:pt x="110" y="63"/>
                  </a:lnTo>
                  <a:lnTo>
                    <a:pt x="110" y="61"/>
                  </a:lnTo>
                  <a:lnTo>
                    <a:pt x="110" y="59"/>
                  </a:lnTo>
                  <a:lnTo>
                    <a:pt x="110" y="55"/>
                  </a:lnTo>
                  <a:lnTo>
                    <a:pt x="112" y="53"/>
                  </a:lnTo>
                  <a:lnTo>
                    <a:pt x="112" y="49"/>
                  </a:lnTo>
                  <a:lnTo>
                    <a:pt x="112" y="47"/>
                  </a:lnTo>
                  <a:lnTo>
                    <a:pt x="112" y="44"/>
                  </a:lnTo>
                  <a:lnTo>
                    <a:pt x="112" y="40"/>
                  </a:lnTo>
                  <a:lnTo>
                    <a:pt x="112" y="38"/>
                  </a:lnTo>
                  <a:lnTo>
                    <a:pt x="112" y="36"/>
                  </a:lnTo>
                  <a:lnTo>
                    <a:pt x="112" y="34"/>
                  </a:lnTo>
                  <a:lnTo>
                    <a:pt x="112" y="30"/>
                  </a:lnTo>
                  <a:lnTo>
                    <a:pt x="112" y="28"/>
                  </a:lnTo>
                  <a:lnTo>
                    <a:pt x="112" y="24"/>
                  </a:lnTo>
                  <a:lnTo>
                    <a:pt x="114" y="23"/>
                  </a:lnTo>
                  <a:lnTo>
                    <a:pt x="114" y="21"/>
                  </a:lnTo>
                  <a:lnTo>
                    <a:pt x="114" y="19"/>
                  </a:lnTo>
                  <a:lnTo>
                    <a:pt x="114" y="17"/>
                  </a:lnTo>
                  <a:lnTo>
                    <a:pt x="114" y="13"/>
                  </a:lnTo>
                  <a:lnTo>
                    <a:pt x="114" y="11"/>
                  </a:lnTo>
                  <a:lnTo>
                    <a:pt x="115" y="9"/>
                  </a:lnTo>
                  <a:lnTo>
                    <a:pt x="115" y="7"/>
                  </a:lnTo>
                  <a:lnTo>
                    <a:pt x="115" y="5"/>
                  </a:lnTo>
                  <a:lnTo>
                    <a:pt x="115" y="3"/>
                  </a:lnTo>
                  <a:lnTo>
                    <a:pt x="117" y="3"/>
                  </a:lnTo>
                  <a:lnTo>
                    <a:pt x="117" y="1"/>
                  </a:lnTo>
                  <a:lnTo>
                    <a:pt x="117" y="0"/>
                  </a:lnTo>
                  <a:lnTo>
                    <a:pt x="117" y="1"/>
                  </a:lnTo>
                  <a:lnTo>
                    <a:pt x="119" y="1"/>
                  </a:lnTo>
                  <a:lnTo>
                    <a:pt x="119" y="3"/>
                  </a:lnTo>
                  <a:lnTo>
                    <a:pt x="119" y="5"/>
                  </a:lnTo>
                  <a:lnTo>
                    <a:pt x="119" y="7"/>
                  </a:lnTo>
                  <a:lnTo>
                    <a:pt x="121" y="9"/>
                  </a:lnTo>
                  <a:lnTo>
                    <a:pt x="121" y="11"/>
                  </a:lnTo>
                  <a:lnTo>
                    <a:pt x="121" y="13"/>
                  </a:lnTo>
                  <a:lnTo>
                    <a:pt x="121" y="17"/>
                  </a:lnTo>
                  <a:lnTo>
                    <a:pt x="121" y="19"/>
                  </a:lnTo>
                  <a:lnTo>
                    <a:pt x="121" y="21"/>
                  </a:lnTo>
                  <a:lnTo>
                    <a:pt x="121" y="23"/>
                  </a:lnTo>
                  <a:lnTo>
                    <a:pt x="121" y="24"/>
                  </a:lnTo>
                  <a:lnTo>
                    <a:pt x="121" y="28"/>
                  </a:lnTo>
                  <a:lnTo>
                    <a:pt x="121" y="30"/>
                  </a:lnTo>
                  <a:lnTo>
                    <a:pt x="121" y="34"/>
                  </a:lnTo>
                  <a:lnTo>
                    <a:pt x="123" y="36"/>
                  </a:lnTo>
                  <a:lnTo>
                    <a:pt x="123" y="38"/>
                  </a:lnTo>
                  <a:lnTo>
                    <a:pt x="123" y="40"/>
                  </a:lnTo>
                  <a:lnTo>
                    <a:pt x="123" y="44"/>
                  </a:lnTo>
                  <a:lnTo>
                    <a:pt x="123" y="47"/>
                  </a:lnTo>
                  <a:lnTo>
                    <a:pt x="125" y="49"/>
                  </a:lnTo>
                  <a:lnTo>
                    <a:pt x="125" y="53"/>
                  </a:lnTo>
                  <a:lnTo>
                    <a:pt x="125" y="55"/>
                  </a:lnTo>
                  <a:lnTo>
                    <a:pt x="125" y="59"/>
                  </a:lnTo>
                  <a:lnTo>
                    <a:pt x="125" y="61"/>
                  </a:lnTo>
                  <a:lnTo>
                    <a:pt x="127" y="63"/>
                  </a:lnTo>
                  <a:lnTo>
                    <a:pt x="127" y="67"/>
                  </a:lnTo>
                  <a:lnTo>
                    <a:pt x="127" y="70"/>
                  </a:lnTo>
                  <a:lnTo>
                    <a:pt x="127" y="72"/>
                  </a:lnTo>
                  <a:lnTo>
                    <a:pt x="127" y="76"/>
                  </a:lnTo>
                  <a:lnTo>
                    <a:pt x="127" y="78"/>
                  </a:lnTo>
                  <a:lnTo>
                    <a:pt x="127" y="82"/>
                  </a:lnTo>
                  <a:lnTo>
                    <a:pt x="127" y="84"/>
                  </a:lnTo>
                  <a:lnTo>
                    <a:pt x="127" y="88"/>
                  </a:lnTo>
                  <a:lnTo>
                    <a:pt x="127" y="92"/>
                  </a:lnTo>
                  <a:lnTo>
                    <a:pt x="127" y="93"/>
                  </a:lnTo>
                  <a:lnTo>
                    <a:pt x="127" y="97"/>
                  </a:lnTo>
                  <a:lnTo>
                    <a:pt x="127" y="99"/>
                  </a:lnTo>
                  <a:lnTo>
                    <a:pt x="129" y="103"/>
                  </a:lnTo>
                  <a:lnTo>
                    <a:pt x="129" y="105"/>
                  </a:lnTo>
                  <a:lnTo>
                    <a:pt x="129" y="107"/>
                  </a:lnTo>
                  <a:lnTo>
                    <a:pt x="129" y="109"/>
                  </a:lnTo>
                  <a:lnTo>
                    <a:pt x="129" y="113"/>
                  </a:lnTo>
                  <a:lnTo>
                    <a:pt x="131" y="115"/>
                  </a:lnTo>
                  <a:lnTo>
                    <a:pt x="131" y="118"/>
                  </a:lnTo>
                  <a:lnTo>
                    <a:pt x="131" y="120"/>
                  </a:lnTo>
                  <a:lnTo>
                    <a:pt x="131" y="122"/>
                  </a:lnTo>
                  <a:lnTo>
                    <a:pt x="131" y="124"/>
                  </a:lnTo>
                  <a:lnTo>
                    <a:pt x="133" y="128"/>
                  </a:lnTo>
                  <a:lnTo>
                    <a:pt x="133" y="132"/>
                  </a:lnTo>
                  <a:lnTo>
                    <a:pt x="133" y="134"/>
                  </a:lnTo>
                  <a:lnTo>
                    <a:pt x="133" y="138"/>
                  </a:lnTo>
                  <a:lnTo>
                    <a:pt x="133" y="139"/>
                  </a:lnTo>
                  <a:lnTo>
                    <a:pt x="133" y="141"/>
                  </a:lnTo>
                  <a:lnTo>
                    <a:pt x="133" y="143"/>
                  </a:lnTo>
                  <a:lnTo>
                    <a:pt x="133" y="145"/>
                  </a:lnTo>
                  <a:lnTo>
                    <a:pt x="133" y="147"/>
                  </a:lnTo>
                  <a:lnTo>
                    <a:pt x="135" y="149"/>
                  </a:lnTo>
                  <a:lnTo>
                    <a:pt x="135" y="151"/>
                  </a:lnTo>
                  <a:lnTo>
                    <a:pt x="135" y="153"/>
                  </a:lnTo>
                  <a:lnTo>
                    <a:pt x="135" y="155"/>
                  </a:lnTo>
                  <a:lnTo>
                    <a:pt x="137" y="157"/>
                  </a:lnTo>
                  <a:lnTo>
                    <a:pt x="137" y="159"/>
                  </a:lnTo>
                  <a:lnTo>
                    <a:pt x="137" y="161"/>
                  </a:lnTo>
                  <a:lnTo>
                    <a:pt x="137" y="162"/>
                  </a:lnTo>
                  <a:lnTo>
                    <a:pt x="137" y="164"/>
                  </a:lnTo>
                  <a:lnTo>
                    <a:pt x="137" y="166"/>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2" y="174"/>
                  </a:lnTo>
                  <a:lnTo>
                    <a:pt x="154" y="174"/>
                  </a:lnTo>
                  <a:lnTo>
                    <a:pt x="156" y="174"/>
                  </a:lnTo>
                  <a:lnTo>
                    <a:pt x="158" y="174"/>
                  </a:lnTo>
                  <a:lnTo>
                    <a:pt x="160" y="174"/>
                  </a:lnTo>
                  <a:lnTo>
                    <a:pt x="161" y="174"/>
                  </a:lnTo>
                  <a:lnTo>
                    <a:pt x="163" y="174"/>
                  </a:lnTo>
                  <a:lnTo>
                    <a:pt x="165" y="174"/>
                  </a:lnTo>
                  <a:lnTo>
                    <a:pt x="167" y="174"/>
                  </a:lnTo>
                  <a:lnTo>
                    <a:pt x="169" y="174"/>
                  </a:lnTo>
                  <a:lnTo>
                    <a:pt x="171" y="174"/>
                  </a:lnTo>
                  <a:lnTo>
                    <a:pt x="173" y="174"/>
                  </a:lnTo>
                  <a:lnTo>
                    <a:pt x="175" y="174"/>
                  </a:lnTo>
                  <a:lnTo>
                    <a:pt x="177" y="174"/>
                  </a:lnTo>
                  <a:lnTo>
                    <a:pt x="179" y="174"/>
                  </a:lnTo>
                  <a:lnTo>
                    <a:pt x="181" y="174"/>
                  </a:lnTo>
                  <a:lnTo>
                    <a:pt x="183" y="174"/>
                  </a:lnTo>
                  <a:lnTo>
                    <a:pt x="184" y="174"/>
                  </a:lnTo>
                  <a:lnTo>
                    <a:pt x="186" y="174"/>
                  </a:lnTo>
                  <a:lnTo>
                    <a:pt x="188" y="174"/>
                  </a:lnTo>
                  <a:lnTo>
                    <a:pt x="190" y="174"/>
                  </a:lnTo>
                  <a:lnTo>
                    <a:pt x="192" y="174"/>
                  </a:lnTo>
                  <a:lnTo>
                    <a:pt x="194" y="174"/>
                  </a:lnTo>
                  <a:lnTo>
                    <a:pt x="196" y="174"/>
                  </a:lnTo>
                  <a:lnTo>
                    <a:pt x="198" y="174"/>
                  </a:lnTo>
                  <a:lnTo>
                    <a:pt x="200" y="174"/>
                  </a:lnTo>
                  <a:lnTo>
                    <a:pt x="202" y="174"/>
                  </a:lnTo>
                  <a:lnTo>
                    <a:pt x="204" y="174"/>
                  </a:lnTo>
                  <a:lnTo>
                    <a:pt x="206" y="174"/>
                  </a:lnTo>
                  <a:lnTo>
                    <a:pt x="208" y="174"/>
                  </a:lnTo>
                  <a:lnTo>
                    <a:pt x="209" y="174"/>
                  </a:lnTo>
                  <a:lnTo>
                    <a:pt x="211" y="174"/>
                  </a:lnTo>
                  <a:lnTo>
                    <a:pt x="213" y="174"/>
                  </a:lnTo>
                  <a:lnTo>
                    <a:pt x="215" y="174"/>
                  </a:lnTo>
                  <a:lnTo>
                    <a:pt x="217" y="174"/>
                  </a:lnTo>
                  <a:lnTo>
                    <a:pt x="219" y="174"/>
                  </a:lnTo>
                  <a:lnTo>
                    <a:pt x="221" y="174"/>
                  </a:lnTo>
                  <a:lnTo>
                    <a:pt x="223" y="174"/>
                  </a:lnTo>
                  <a:lnTo>
                    <a:pt x="225" y="174"/>
                  </a:lnTo>
                  <a:lnTo>
                    <a:pt x="227" y="174"/>
                  </a:lnTo>
                  <a:lnTo>
                    <a:pt x="229" y="174"/>
                  </a:lnTo>
                  <a:lnTo>
                    <a:pt x="231"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1" name="Freeform 134"/>
            <p:cNvSpPr>
              <a:spLocks/>
            </p:cNvSpPr>
            <p:nvPr/>
          </p:nvSpPr>
          <p:spPr bwMode="auto">
            <a:xfrm>
              <a:off x="1701" y="4073"/>
              <a:ext cx="92" cy="90"/>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nvGrpSpPr>
          <p:cNvPr id="102" name="Group 136"/>
          <p:cNvGrpSpPr>
            <a:grpSpLocks/>
          </p:cNvGrpSpPr>
          <p:nvPr/>
        </p:nvGrpSpPr>
        <p:grpSpPr bwMode="auto">
          <a:xfrm rot="5400000">
            <a:off x="4250350" y="5316538"/>
            <a:ext cx="1160463" cy="360362"/>
            <a:chOff x="1701" y="3936"/>
            <a:chExt cx="731" cy="227"/>
          </a:xfrm>
        </p:grpSpPr>
        <p:sp>
          <p:nvSpPr>
            <p:cNvPr id="103" name="Freeform 137"/>
            <p:cNvSpPr>
              <a:spLocks/>
            </p:cNvSpPr>
            <p:nvPr/>
          </p:nvSpPr>
          <p:spPr bwMode="auto">
            <a:xfrm>
              <a:off x="1761" y="3936"/>
              <a:ext cx="249" cy="18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4" name="Freeform 138"/>
            <p:cNvSpPr>
              <a:spLocks/>
            </p:cNvSpPr>
            <p:nvPr/>
          </p:nvSpPr>
          <p:spPr bwMode="auto">
            <a:xfrm>
              <a:off x="1978" y="3936"/>
              <a:ext cx="247" cy="183"/>
            </a:xfrm>
            <a:custGeom>
              <a:avLst/>
              <a:gdLst>
                <a:gd name="T0" fmla="*/ 4 w 236"/>
                <a:gd name="T1" fmla="*/ 302 h 174"/>
                <a:gd name="T2" fmla="*/ 10 w 236"/>
                <a:gd name="T3" fmla="*/ 302 h 174"/>
                <a:gd name="T4" fmla="*/ 24 w 236"/>
                <a:gd name="T5" fmla="*/ 302 h 174"/>
                <a:gd name="T6" fmla="*/ 28 w 236"/>
                <a:gd name="T7" fmla="*/ 302 h 174"/>
                <a:gd name="T8" fmla="*/ 35 w 236"/>
                <a:gd name="T9" fmla="*/ 302 h 174"/>
                <a:gd name="T10" fmla="*/ 43 w 236"/>
                <a:gd name="T11" fmla="*/ 302 h 174"/>
                <a:gd name="T12" fmla="*/ 51 w 236"/>
                <a:gd name="T13" fmla="*/ 302 h 174"/>
                <a:gd name="T14" fmla="*/ 60 w 236"/>
                <a:gd name="T15" fmla="*/ 302 h 174"/>
                <a:gd name="T16" fmla="*/ 66 w 236"/>
                <a:gd name="T17" fmla="*/ 302 h 174"/>
                <a:gd name="T18" fmla="*/ 72 w 236"/>
                <a:gd name="T19" fmla="*/ 302 h 174"/>
                <a:gd name="T20" fmla="*/ 82 w 236"/>
                <a:gd name="T21" fmla="*/ 302 h 174"/>
                <a:gd name="T22" fmla="*/ 90 w 236"/>
                <a:gd name="T23" fmla="*/ 302 h 174"/>
                <a:gd name="T24" fmla="*/ 97 w 236"/>
                <a:gd name="T25" fmla="*/ 302 h 174"/>
                <a:gd name="T26" fmla="*/ 103 w 236"/>
                <a:gd name="T27" fmla="*/ 302 h 174"/>
                <a:gd name="T28" fmla="*/ 113 w 236"/>
                <a:gd name="T29" fmla="*/ 302 h 174"/>
                <a:gd name="T30" fmla="*/ 120 w 236"/>
                <a:gd name="T31" fmla="*/ 302 h 174"/>
                <a:gd name="T32" fmla="*/ 131 w 236"/>
                <a:gd name="T33" fmla="*/ 302 h 174"/>
                <a:gd name="T34" fmla="*/ 136 w 236"/>
                <a:gd name="T35" fmla="*/ 302 h 174"/>
                <a:gd name="T36" fmla="*/ 142 w 236"/>
                <a:gd name="T37" fmla="*/ 302 h 174"/>
                <a:gd name="T38" fmla="*/ 149 w 236"/>
                <a:gd name="T39" fmla="*/ 299 h 174"/>
                <a:gd name="T40" fmla="*/ 156 w 236"/>
                <a:gd name="T41" fmla="*/ 299 h 174"/>
                <a:gd name="T42" fmla="*/ 158 w 236"/>
                <a:gd name="T43" fmla="*/ 291 h 174"/>
                <a:gd name="T44" fmla="*/ 165 w 236"/>
                <a:gd name="T45" fmla="*/ 273 h 174"/>
                <a:gd name="T46" fmla="*/ 169 w 236"/>
                <a:gd name="T47" fmla="*/ 244 h 174"/>
                <a:gd name="T48" fmla="*/ 171 w 236"/>
                <a:gd name="T49" fmla="*/ 209 h 174"/>
                <a:gd name="T50" fmla="*/ 177 w 236"/>
                <a:gd name="T51" fmla="*/ 161 h 174"/>
                <a:gd name="T52" fmla="*/ 180 w 236"/>
                <a:gd name="T53" fmla="*/ 103 h 174"/>
                <a:gd name="T54" fmla="*/ 187 w 236"/>
                <a:gd name="T55" fmla="*/ 48 h 174"/>
                <a:gd name="T56" fmla="*/ 189 w 236"/>
                <a:gd name="T57" fmla="*/ 7 h 174"/>
                <a:gd name="T58" fmla="*/ 197 w 236"/>
                <a:gd name="T59" fmla="*/ 0 h 174"/>
                <a:gd name="T60" fmla="*/ 199 w 236"/>
                <a:gd name="T61" fmla="*/ 22 h 174"/>
                <a:gd name="T62" fmla="*/ 204 w 236"/>
                <a:gd name="T63" fmla="*/ 62 h 174"/>
                <a:gd name="T64" fmla="*/ 206 w 236"/>
                <a:gd name="T65" fmla="*/ 116 h 174"/>
                <a:gd name="T66" fmla="*/ 212 w 236"/>
                <a:gd name="T67" fmla="*/ 172 h 174"/>
                <a:gd name="T68" fmla="*/ 215 w 236"/>
                <a:gd name="T69" fmla="*/ 223 h 174"/>
                <a:gd name="T70" fmla="*/ 217 w 236"/>
                <a:gd name="T71" fmla="*/ 256 h 174"/>
                <a:gd name="T72" fmla="*/ 225 w 236"/>
                <a:gd name="T73" fmla="*/ 280 h 174"/>
                <a:gd name="T74" fmla="*/ 227 w 236"/>
                <a:gd name="T75" fmla="*/ 291 h 174"/>
                <a:gd name="T76" fmla="*/ 235 w 236"/>
                <a:gd name="T77" fmla="*/ 299 h 174"/>
                <a:gd name="T78" fmla="*/ 241 w 236"/>
                <a:gd name="T79" fmla="*/ 302 h 174"/>
                <a:gd name="T80" fmla="*/ 248 w 236"/>
                <a:gd name="T81" fmla="*/ 302 h 174"/>
                <a:gd name="T82" fmla="*/ 252 w 236"/>
                <a:gd name="T83" fmla="*/ 302 h 174"/>
                <a:gd name="T84" fmla="*/ 260 w 236"/>
                <a:gd name="T85" fmla="*/ 302 h 174"/>
                <a:gd name="T86" fmla="*/ 269 w 236"/>
                <a:gd name="T87" fmla="*/ 302 h 174"/>
                <a:gd name="T88" fmla="*/ 276 w 236"/>
                <a:gd name="T89" fmla="*/ 302 h 174"/>
                <a:gd name="T90" fmla="*/ 286 w 236"/>
                <a:gd name="T91" fmla="*/ 302 h 174"/>
                <a:gd name="T92" fmla="*/ 290 w 236"/>
                <a:gd name="T93" fmla="*/ 302 h 174"/>
                <a:gd name="T94" fmla="*/ 300 w 236"/>
                <a:gd name="T95" fmla="*/ 302 h 174"/>
                <a:gd name="T96" fmla="*/ 307 w 236"/>
                <a:gd name="T97" fmla="*/ 302 h 174"/>
                <a:gd name="T98" fmla="*/ 314 w 236"/>
                <a:gd name="T99" fmla="*/ 302 h 174"/>
                <a:gd name="T100" fmla="*/ 323 w 236"/>
                <a:gd name="T101" fmla="*/ 302 h 174"/>
                <a:gd name="T102" fmla="*/ 329 w 236"/>
                <a:gd name="T103" fmla="*/ 302 h 174"/>
                <a:gd name="T104" fmla="*/ 334 w 236"/>
                <a:gd name="T105" fmla="*/ 302 h 174"/>
                <a:gd name="T106" fmla="*/ 345 w 236"/>
                <a:gd name="T107" fmla="*/ 302 h 174"/>
                <a:gd name="T108" fmla="*/ 351 w 236"/>
                <a:gd name="T109" fmla="*/ 302 h 174"/>
                <a:gd name="T110" fmla="*/ 359 w 236"/>
                <a:gd name="T111" fmla="*/ 302 h 174"/>
                <a:gd name="T112" fmla="*/ 366 w 236"/>
                <a:gd name="T113" fmla="*/ 302 h 174"/>
                <a:gd name="T114" fmla="*/ 375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3"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6"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0" y="172"/>
                  </a:lnTo>
                  <a:lnTo>
                    <a:pt x="92" y="172"/>
                  </a:lnTo>
                  <a:lnTo>
                    <a:pt x="94" y="172"/>
                  </a:lnTo>
                  <a:lnTo>
                    <a:pt x="94" y="170"/>
                  </a:lnTo>
                  <a:lnTo>
                    <a:pt x="94" y="168"/>
                  </a:lnTo>
                  <a:lnTo>
                    <a:pt x="96" y="168"/>
                  </a:lnTo>
                  <a:lnTo>
                    <a:pt x="96" y="166"/>
                  </a:lnTo>
                  <a:lnTo>
                    <a:pt x="98" y="166"/>
                  </a:lnTo>
                  <a:lnTo>
                    <a:pt x="98" y="164"/>
                  </a:lnTo>
                  <a:lnTo>
                    <a:pt x="98" y="162"/>
                  </a:lnTo>
                  <a:lnTo>
                    <a:pt x="98" y="161"/>
                  </a:lnTo>
                  <a:lnTo>
                    <a:pt x="98" y="159"/>
                  </a:lnTo>
                  <a:lnTo>
                    <a:pt x="98" y="157"/>
                  </a:lnTo>
                  <a:lnTo>
                    <a:pt x="100" y="157"/>
                  </a:lnTo>
                  <a:lnTo>
                    <a:pt x="100" y="155"/>
                  </a:lnTo>
                  <a:lnTo>
                    <a:pt x="100" y="153"/>
                  </a:lnTo>
                  <a:lnTo>
                    <a:pt x="100" y="151"/>
                  </a:lnTo>
                  <a:lnTo>
                    <a:pt x="100" y="149"/>
                  </a:lnTo>
                  <a:lnTo>
                    <a:pt x="102" y="147"/>
                  </a:lnTo>
                  <a:lnTo>
                    <a:pt x="102" y="145"/>
                  </a:lnTo>
                  <a:lnTo>
                    <a:pt x="102" y="143"/>
                  </a:lnTo>
                  <a:lnTo>
                    <a:pt x="102" y="141"/>
                  </a:lnTo>
                  <a:lnTo>
                    <a:pt x="102" y="139"/>
                  </a:lnTo>
                  <a:lnTo>
                    <a:pt x="103" y="138"/>
                  </a:lnTo>
                  <a:lnTo>
                    <a:pt x="103" y="134"/>
                  </a:lnTo>
                  <a:lnTo>
                    <a:pt x="103" y="132"/>
                  </a:lnTo>
                  <a:lnTo>
                    <a:pt x="103" y="128"/>
                  </a:lnTo>
                  <a:lnTo>
                    <a:pt x="103" y="124"/>
                  </a:lnTo>
                  <a:lnTo>
                    <a:pt x="103" y="122"/>
                  </a:lnTo>
                  <a:lnTo>
                    <a:pt x="103" y="120"/>
                  </a:lnTo>
                  <a:lnTo>
                    <a:pt x="105" y="118"/>
                  </a:lnTo>
                  <a:lnTo>
                    <a:pt x="105" y="115"/>
                  </a:lnTo>
                  <a:lnTo>
                    <a:pt x="105" y="113"/>
                  </a:lnTo>
                  <a:lnTo>
                    <a:pt x="105" y="109"/>
                  </a:lnTo>
                  <a:lnTo>
                    <a:pt x="105" y="107"/>
                  </a:lnTo>
                  <a:lnTo>
                    <a:pt x="105" y="105"/>
                  </a:lnTo>
                  <a:lnTo>
                    <a:pt x="105" y="103"/>
                  </a:lnTo>
                  <a:lnTo>
                    <a:pt x="107" y="99"/>
                  </a:lnTo>
                  <a:lnTo>
                    <a:pt x="107" y="97"/>
                  </a:lnTo>
                  <a:lnTo>
                    <a:pt x="107" y="93"/>
                  </a:lnTo>
                  <a:lnTo>
                    <a:pt x="107" y="92"/>
                  </a:lnTo>
                  <a:lnTo>
                    <a:pt x="107" y="88"/>
                  </a:lnTo>
                  <a:lnTo>
                    <a:pt x="107" y="84"/>
                  </a:lnTo>
                  <a:lnTo>
                    <a:pt x="107" y="82"/>
                  </a:lnTo>
                  <a:lnTo>
                    <a:pt x="107" y="78"/>
                  </a:lnTo>
                  <a:lnTo>
                    <a:pt x="107" y="76"/>
                  </a:lnTo>
                  <a:lnTo>
                    <a:pt x="107" y="72"/>
                  </a:lnTo>
                  <a:lnTo>
                    <a:pt x="107" y="70"/>
                  </a:lnTo>
                  <a:lnTo>
                    <a:pt x="109" y="67"/>
                  </a:lnTo>
                  <a:lnTo>
                    <a:pt x="109" y="63"/>
                  </a:lnTo>
                  <a:lnTo>
                    <a:pt x="109" y="61"/>
                  </a:lnTo>
                  <a:lnTo>
                    <a:pt x="109" y="59"/>
                  </a:lnTo>
                  <a:lnTo>
                    <a:pt x="109" y="55"/>
                  </a:lnTo>
                  <a:lnTo>
                    <a:pt x="109" y="53"/>
                  </a:lnTo>
                  <a:lnTo>
                    <a:pt x="109" y="49"/>
                  </a:lnTo>
                  <a:lnTo>
                    <a:pt x="111" y="47"/>
                  </a:lnTo>
                  <a:lnTo>
                    <a:pt x="111" y="44"/>
                  </a:lnTo>
                  <a:lnTo>
                    <a:pt x="111" y="40"/>
                  </a:lnTo>
                  <a:lnTo>
                    <a:pt x="111" y="38"/>
                  </a:lnTo>
                  <a:lnTo>
                    <a:pt x="111" y="36"/>
                  </a:lnTo>
                  <a:lnTo>
                    <a:pt x="113" y="34"/>
                  </a:lnTo>
                  <a:lnTo>
                    <a:pt x="113" y="30"/>
                  </a:lnTo>
                  <a:lnTo>
                    <a:pt x="113" y="28"/>
                  </a:lnTo>
                  <a:lnTo>
                    <a:pt x="113" y="24"/>
                  </a:lnTo>
                  <a:lnTo>
                    <a:pt x="113" y="23"/>
                  </a:lnTo>
                  <a:lnTo>
                    <a:pt x="113" y="21"/>
                  </a:lnTo>
                  <a:lnTo>
                    <a:pt x="113" y="19"/>
                  </a:lnTo>
                  <a:lnTo>
                    <a:pt x="113" y="17"/>
                  </a:lnTo>
                  <a:lnTo>
                    <a:pt x="113" y="13"/>
                  </a:lnTo>
                  <a:lnTo>
                    <a:pt x="113" y="11"/>
                  </a:lnTo>
                  <a:lnTo>
                    <a:pt x="113" y="9"/>
                  </a:lnTo>
                  <a:lnTo>
                    <a:pt x="115" y="7"/>
                  </a:lnTo>
                  <a:lnTo>
                    <a:pt x="115" y="5"/>
                  </a:lnTo>
                  <a:lnTo>
                    <a:pt x="115" y="3"/>
                  </a:lnTo>
                  <a:lnTo>
                    <a:pt x="115" y="1"/>
                  </a:lnTo>
                  <a:lnTo>
                    <a:pt x="117" y="1"/>
                  </a:lnTo>
                  <a:lnTo>
                    <a:pt x="117" y="0"/>
                  </a:lnTo>
                  <a:lnTo>
                    <a:pt x="119" y="0"/>
                  </a:lnTo>
                  <a:lnTo>
                    <a:pt x="119" y="1"/>
                  </a:lnTo>
                  <a:lnTo>
                    <a:pt x="119" y="3"/>
                  </a:lnTo>
                  <a:lnTo>
                    <a:pt x="119" y="5"/>
                  </a:lnTo>
                  <a:lnTo>
                    <a:pt x="119" y="7"/>
                  </a:lnTo>
                  <a:lnTo>
                    <a:pt x="119" y="9"/>
                  </a:lnTo>
                  <a:lnTo>
                    <a:pt x="121" y="11"/>
                  </a:lnTo>
                  <a:lnTo>
                    <a:pt x="121" y="13"/>
                  </a:lnTo>
                  <a:lnTo>
                    <a:pt x="121" y="17"/>
                  </a:lnTo>
                  <a:lnTo>
                    <a:pt x="121" y="19"/>
                  </a:lnTo>
                  <a:lnTo>
                    <a:pt x="123" y="21"/>
                  </a:lnTo>
                  <a:lnTo>
                    <a:pt x="123" y="23"/>
                  </a:lnTo>
                  <a:lnTo>
                    <a:pt x="123" y="24"/>
                  </a:lnTo>
                  <a:lnTo>
                    <a:pt x="123" y="28"/>
                  </a:lnTo>
                  <a:lnTo>
                    <a:pt x="123" y="30"/>
                  </a:lnTo>
                  <a:lnTo>
                    <a:pt x="123" y="34"/>
                  </a:lnTo>
                  <a:lnTo>
                    <a:pt x="123" y="36"/>
                  </a:lnTo>
                  <a:lnTo>
                    <a:pt x="123" y="38"/>
                  </a:lnTo>
                  <a:lnTo>
                    <a:pt x="123" y="40"/>
                  </a:lnTo>
                  <a:lnTo>
                    <a:pt x="123" y="44"/>
                  </a:lnTo>
                  <a:lnTo>
                    <a:pt x="123" y="47"/>
                  </a:lnTo>
                  <a:lnTo>
                    <a:pt x="123" y="49"/>
                  </a:lnTo>
                  <a:lnTo>
                    <a:pt x="123" y="53"/>
                  </a:lnTo>
                  <a:lnTo>
                    <a:pt x="125" y="55"/>
                  </a:lnTo>
                  <a:lnTo>
                    <a:pt x="125" y="59"/>
                  </a:lnTo>
                  <a:lnTo>
                    <a:pt x="125" y="61"/>
                  </a:lnTo>
                  <a:lnTo>
                    <a:pt x="125" y="63"/>
                  </a:lnTo>
                  <a:lnTo>
                    <a:pt x="125" y="67"/>
                  </a:lnTo>
                  <a:lnTo>
                    <a:pt x="127" y="70"/>
                  </a:lnTo>
                  <a:lnTo>
                    <a:pt x="127" y="72"/>
                  </a:lnTo>
                  <a:lnTo>
                    <a:pt x="127" y="76"/>
                  </a:lnTo>
                  <a:lnTo>
                    <a:pt x="127" y="78"/>
                  </a:lnTo>
                  <a:lnTo>
                    <a:pt x="127" y="82"/>
                  </a:lnTo>
                  <a:lnTo>
                    <a:pt x="128" y="84"/>
                  </a:lnTo>
                  <a:lnTo>
                    <a:pt x="128" y="88"/>
                  </a:lnTo>
                  <a:lnTo>
                    <a:pt x="128" y="92"/>
                  </a:lnTo>
                  <a:lnTo>
                    <a:pt x="128" y="93"/>
                  </a:lnTo>
                  <a:lnTo>
                    <a:pt x="128" y="97"/>
                  </a:lnTo>
                  <a:lnTo>
                    <a:pt x="128" y="99"/>
                  </a:lnTo>
                  <a:lnTo>
                    <a:pt x="128" y="103"/>
                  </a:lnTo>
                  <a:lnTo>
                    <a:pt x="128" y="105"/>
                  </a:lnTo>
                  <a:lnTo>
                    <a:pt x="128" y="107"/>
                  </a:lnTo>
                  <a:lnTo>
                    <a:pt x="128" y="109"/>
                  </a:lnTo>
                  <a:lnTo>
                    <a:pt x="128" y="113"/>
                  </a:lnTo>
                  <a:lnTo>
                    <a:pt x="128" y="115"/>
                  </a:lnTo>
                  <a:lnTo>
                    <a:pt x="128" y="118"/>
                  </a:lnTo>
                  <a:lnTo>
                    <a:pt x="130" y="120"/>
                  </a:lnTo>
                  <a:lnTo>
                    <a:pt x="130" y="122"/>
                  </a:lnTo>
                  <a:lnTo>
                    <a:pt x="130" y="124"/>
                  </a:lnTo>
                  <a:lnTo>
                    <a:pt x="130" y="128"/>
                  </a:lnTo>
                  <a:lnTo>
                    <a:pt x="132" y="132"/>
                  </a:lnTo>
                  <a:lnTo>
                    <a:pt x="132" y="134"/>
                  </a:lnTo>
                  <a:lnTo>
                    <a:pt x="132" y="138"/>
                  </a:lnTo>
                  <a:lnTo>
                    <a:pt x="132" y="139"/>
                  </a:lnTo>
                  <a:lnTo>
                    <a:pt x="132" y="141"/>
                  </a:lnTo>
                  <a:lnTo>
                    <a:pt x="132" y="143"/>
                  </a:lnTo>
                  <a:lnTo>
                    <a:pt x="132" y="145"/>
                  </a:lnTo>
                  <a:lnTo>
                    <a:pt x="132" y="147"/>
                  </a:lnTo>
                  <a:lnTo>
                    <a:pt x="132" y="149"/>
                  </a:lnTo>
                  <a:lnTo>
                    <a:pt x="134" y="151"/>
                  </a:lnTo>
                  <a:lnTo>
                    <a:pt x="134" y="153"/>
                  </a:lnTo>
                  <a:lnTo>
                    <a:pt x="134" y="155"/>
                  </a:lnTo>
                  <a:lnTo>
                    <a:pt x="134" y="157"/>
                  </a:lnTo>
                  <a:lnTo>
                    <a:pt x="136" y="157"/>
                  </a:lnTo>
                  <a:lnTo>
                    <a:pt x="136" y="159"/>
                  </a:lnTo>
                  <a:lnTo>
                    <a:pt x="136" y="161"/>
                  </a:lnTo>
                  <a:lnTo>
                    <a:pt x="136" y="162"/>
                  </a:lnTo>
                  <a:lnTo>
                    <a:pt x="138" y="164"/>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3"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6"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5" name="Freeform 139"/>
            <p:cNvSpPr>
              <a:spLocks/>
            </p:cNvSpPr>
            <p:nvPr/>
          </p:nvSpPr>
          <p:spPr bwMode="auto">
            <a:xfrm>
              <a:off x="2185" y="3936"/>
              <a:ext cx="247" cy="183"/>
            </a:xfrm>
            <a:custGeom>
              <a:avLst/>
              <a:gdLst>
                <a:gd name="T0" fmla="*/ 4 w 236"/>
                <a:gd name="T1" fmla="*/ 302 h 174"/>
                <a:gd name="T2" fmla="*/ 8 w 236"/>
                <a:gd name="T3" fmla="*/ 302 h 174"/>
                <a:gd name="T4" fmla="*/ 25 w 236"/>
                <a:gd name="T5" fmla="*/ 302 h 174"/>
                <a:gd name="T6" fmla="*/ 29 w 236"/>
                <a:gd name="T7" fmla="*/ 302 h 174"/>
                <a:gd name="T8" fmla="*/ 35 w 236"/>
                <a:gd name="T9" fmla="*/ 302 h 174"/>
                <a:gd name="T10" fmla="*/ 43 w 236"/>
                <a:gd name="T11" fmla="*/ 302 h 174"/>
                <a:gd name="T12" fmla="*/ 55 w 236"/>
                <a:gd name="T13" fmla="*/ 302 h 174"/>
                <a:gd name="T14" fmla="*/ 61 w 236"/>
                <a:gd name="T15" fmla="*/ 302 h 174"/>
                <a:gd name="T16" fmla="*/ 67 w 236"/>
                <a:gd name="T17" fmla="*/ 302 h 174"/>
                <a:gd name="T18" fmla="*/ 75 w 236"/>
                <a:gd name="T19" fmla="*/ 302 h 174"/>
                <a:gd name="T20" fmla="*/ 82 w 236"/>
                <a:gd name="T21" fmla="*/ 302 h 174"/>
                <a:gd name="T22" fmla="*/ 90 w 236"/>
                <a:gd name="T23" fmla="*/ 302 h 174"/>
                <a:gd name="T24" fmla="*/ 98 w 236"/>
                <a:gd name="T25" fmla="*/ 302 h 174"/>
                <a:gd name="T26" fmla="*/ 105 w 236"/>
                <a:gd name="T27" fmla="*/ 302 h 174"/>
                <a:gd name="T28" fmla="*/ 112 w 236"/>
                <a:gd name="T29" fmla="*/ 302 h 174"/>
                <a:gd name="T30" fmla="*/ 120 w 236"/>
                <a:gd name="T31" fmla="*/ 302 h 174"/>
                <a:gd name="T32" fmla="*/ 128 w 236"/>
                <a:gd name="T33" fmla="*/ 302 h 174"/>
                <a:gd name="T34" fmla="*/ 137 w 236"/>
                <a:gd name="T35" fmla="*/ 302 h 174"/>
                <a:gd name="T36" fmla="*/ 143 w 236"/>
                <a:gd name="T37" fmla="*/ 302 h 174"/>
                <a:gd name="T38" fmla="*/ 150 w 236"/>
                <a:gd name="T39" fmla="*/ 299 h 174"/>
                <a:gd name="T40" fmla="*/ 156 w 236"/>
                <a:gd name="T41" fmla="*/ 299 h 174"/>
                <a:gd name="T42" fmla="*/ 163 w 236"/>
                <a:gd name="T43" fmla="*/ 291 h 174"/>
                <a:gd name="T44" fmla="*/ 165 w 236"/>
                <a:gd name="T45" fmla="*/ 273 h 174"/>
                <a:gd name="T46" fmla="*/ 169 w 236"/>
                <a:gd name="T47" fmla="*/ 244 h 174"/>
                <a:gd name="T48" fmla="*/ 172 w 236"/>
                <a:gd name="T49" fmla="*/ 209 h 174"/>
                <a:gd name="T50" fmla="*/ 179 w 236"/>
                <a:gd name="T51" fmla="*/ 161 h 174"/>
                <a:gd name="T52" fmla="*/ 181 w 236"/>
                <a:gd name="T53" fmla="*/ 103 h 174"/>
                <a:gd name="T54" fmla="*/ 185 w 236"/>
                <a:gd name="T55" fmla="*/ 48 h 174"/>
                <a:gd name="T56" fmla="*/ 189 w 236"/>
                <a:gd name="T57" fmla="*/ 7 h 174"/>
                <a:gd name="T58" fmla="*/ 194 w 236"/>
                <a:gd name="T59" fmla="*/ 0 h 174"/>
                <a:gd name="T60" fmla="*/ 199 w 236"/>
                <a:gd name="T61" fmla="*/ 22 h 174"/>
                <a:gd name="T62" fmla="*/ 204 w 236"/>
                <a:gd name="T63" fmla="*/ 62 h 174"/>
                <a:gd name="T64" fmla="*/ 208 w 236"/>
                <a:gd name="T65" fmla="*/ 116 h 174"/>
                <a:gd name="T66" fmla="*/ 208 w 236"/>
                <a:gd name="T67" fmla="*/ 172 h 174"/>
                <a:gd name="T68" fmla="*/ 218 w 236"/>
                <a:gd name="T69" fmla="*/ 223 h 174"/>
                <a:gd name="T70" fmla="*/ 218 w 236"/>
                <a:gd name="T71" fmla="*/ 256 h 174"/>
                <a:gd name="T72" fmla="*/ 226 w 236"/>
                <a:gd name="T73" fmla="*/ 280 h 174"/>
                <a:gd name="T74" fmla="*/ 227 w 236"/>
                <a:gd name="T75" fmla="*/ 291 h 174"/>
                <a:gd name="T76" fmla="*/ 235 w 236"/>
                <a:gd name="T77" fmla="*/ 299 h 174"/>
                <a:gd name="T78" fmla="*/ 241 w 236"/>
                <a:gd name="T79" fmla="*/ 302 h 174"/>
                <a:gd name="T80" fmla="*/ 248 w 236"/>
                <a:gd name="T81" fmla="*/ 302 h 174"/>
                <a:gd name="T82" fmla="*/ 254 w 236"/>
                <a:gd name="T83" fmla="*/ 302 h 174"/>
                <a:gd name="T84" fmla="*/ 261 w 236"/>
                <a:gd name="T85" fmla="*/ 302 h 174"/>
                <a:gd name="T86" fmla="*/ 269 w 236"/>
                <a:gd name="T87" fmla="*/ 302 h 174"/>
                <a:gd name="T88" fmla="*/ 276 w 236"/>
                <a:gd name="T89" fmla="*/ 302 h 174"/>
                <a:gd name="T90" fmla="*/ 282 w 236"/>
                <a:gd name="T91" fmla="*/ 302 h 174"/>
                <a:gd name="T92" fmla="*/ 291 w 236"/>
                <a:gd name="T93" fmla="*/ 302 h 174"/>
                <a:gd name="T94" fmla="*/ 299 w 236"/>
                <a:gd name="T95" fmla="*/ 302 h 174"/>
                <a:gd name="T96" fmla="*/ 307 w 236"/>
                <a:gd name="T97" fmla="*/ 302 h 174"/>
                <a:gd name="T98" fmla="*/ 316 w 236"/>
                <a:gd name="T99" fmla="*/ 302 h 174"/>
                <a:gd name="T100" fmla="*/ 323 w 236"/>
                <a:gd name="T101" fmla="*/ 302 h 174"/>
                <a:gd name="T102" fmla="*/ 330 w 236"/>
                <a:gd name="T103" fmla="*/ 302 h 174"/>
                <a:gd name="T104" fmla="*/ 342 w 236"/>
                <a:gd name="T105" fmla="*/ 302 h 174"/>
                <a:gd name="T106" fmla="*/ 345 w 236"/>
                <a:gd name="T107" fmla="*/ 302 h 174"/>
                <a:gd name="T108" fmla="*/ 351 w 236"/>
                <a:gd name="T109" fmla="*/ 302 h 174"/>
                <a:gd name="T110" fmla="*/ 361 w 236"/>
                <a:gd name="T111" fmla="*/ 302 h 174"/>
                <a:gd name="T112" fmla="*/ 367 w 236"/>
                <a:gd name="T113" fmla="*/ 302 h 174"/>
                <a:gd name="T114" fmla="*/ 376 w 236"/>
                <a:gd name="T115" fmla="*/ 302 h 174"/>
                <a:gd name="T116" fmla="*/ 383 w 236"/>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4"/>
                <a:gd name="T179" fmla="*/ 236 w 236"/>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4">
                  <a:moveTo>
                    <a:pt x="0" y="174"/>
                  </a:moveTo>
                  <a:lnTo>
                    <a:pt x="0" y="174"/>
                  </a:lnTo>
                  <a:lnTo>
                    <a:pt x="2" y="174"/>
                  </a:lnTo>
                  <a:lnTo>
                    <a:pt x="4" y="174"/>
                  </a:lnTo>
                  <a:lnTo>
                    <a:pt x="6" y="174"/>
                  </a:lnTo>
                  <a:lnTo>
                    <a:pt x="8" y="174"/>
                  </a:lnTo>
                  <a:lnTo>
                    <a:pt x="10" y="174"/>
                  </a:lnTo>
                  <a:lnTo>
                    <a:pt x="12" y="174"/>
                  </a:lnTo>
                  <a:lnTo>
                    <a:pt x="14" y="174"/>
                  </a:lnTo>
                  <a:lnTo>
                    <a:pt x="16" y="174"/>
                  </a:lnTo>
                  <a:lnTo>
                    <a:pt x="18" y="174"/>
                  </a:lnTo>
                  <a:lnTo>
                    <a:pt x="20" y="174"/>
                  </a:lnTo>
                  <a:lnTo>
                    <a:pt x="21" y="174"/>
                  </a:lnTo>
                  <a:lnTo>
                    <a:pt x="23" y="174"/>
                  </a:lnTo>
                  <a:lnTo>
                    <a:pt x="25" y="174"/>
                  </a:lnTo>
                  <a:lnTo>
                    <a:pt x="27" y="174"/>
                  </a:lnTo>
                  <a:lnTo>
                    <a:pt x="29" y="174"/>
                  </a:lnTo>
                  <a:lnTo>
                    <a:pt x="31" y="174"/>
                  </a:lnTo>
                  <a:lnTo>
                    <a:pt x="33" y="174"/>
                  </a:lnTo>
                  <a:lnTo>
                    <a:pt x="35" y="174"/>
                  </a:lnTo>
                  <a:lnTo>
                    <a:pt x="37" y="174"/>
                  </a:lnTo>
                  <a:lnTo>
                    <a:pt x="39" y="174"/>
                  </a:lnTo>
                  <a:lnTo>
                    <a:pt x="41" y="174"/>
                  </a:lnTo>
                  <a:lnTo>
                    <a:pt x="43" y="174"/>
                  </a:lnTo>
                  <a:lnTo>
                    <a:pt x="44" y="174"/>
                  </a:lnTo>
                  <a:lnTo>
                    <a:pt x="46" y="174"/>
                  </a:lnTo>
                  <a:lnTo>
                    <a:pt x="48" y="174"/>
                  </a:lnTo>
                  <a:lnTo>
                    <a:pt x="50" y="174"/>
                  </a:lnTo>
                  <a:lnTo>
                    <a:pt x="52" y="174"/>
                  </a:lnTo>
                  <a:lnTo>
                    <a:pt x="54" y="174"/>
                  </a:lnTo>
                  <a:lnTo>
                    <a:pt x="56" y="174"/>
                  </a:lnTo>
                  <a:lnTo>
                    <a:pt x="58" y="174"/>
                  </a:lnTo>
                  <a:lnTo>
                    <a:pt x="60" y="174"/>
                  </a:lnTo>
                  <a:lnTo>
                    <a:pt x="62" y="174"/>
                  </a:lnTo>
                  <a:lnTo>
                    <a:pt x="64" y="174"/>
                  </a:lnTo>
                  <a:lnTo>
                    <a:pt x="66" y="174"/>
                  </a:lnTo>
                  <a:lnTo>
                    <a:pt x="68" y="174"/>
                  </a:lnTo>
                  <a:lnTo>
                    <a:pt x="69" y="174"/>
                  </a:lnTo>
                  <a:lnTo>
                    <a:pt x="71" y="174"/>
                  </a:lnTo>
                  <a:lnTo>
                    <a:pt x="73" y="174"/>
                  </a:lnTo>
                  <a:lnTo>
                    <a:pt x="75" y="174"/>
                  </a:lnTo>
                  <a:lnTo>
                    <a:pt x="77" y="174"/>
                  </a:lnTo>
                  <a:lnTo>
                    <a:pt x="79" y="174"/>
                  </a:lnTo>
                  <a:lnTo>
                    <a:pt x="81" y="174"/>
                  </a:lnTo>
                  <a:lnTo>
                    <a:pt x="83" y="174"/>
                  </a:lnTo>
                  <a:lnTo>
                    <a:pt x="85" y="174"/>
                  </a:lnTo>
                  <a:lnTo>
                    <a:pt x="87" y="174"/>
                  </a:lnTo>
                  <a:lnTo>
                    <a:pt x="89" y="174"/>
                  </a:lnTo>
                  <a:lnTo>
                    <a:pt x="91" y="174"/>
                  </a:lnTo>
                  <a:lnTo>
                    <a:pt x="91" y="172"/>
                  </a:lnTo>
                  <a:lnTo>
                    <a:pt x="92" y="172"/>
                  </a:lnTo>
                  <a:lnTo>
                    <a:pt x="94" y="172"/>
                  </a:lnTo>
                  <a:lnTo>
                    <a:pt x="94" y="170"/>
                  </a:lnTo>
                  <a:lnTo>
                    <a:pt x="96" y="170"/>
                  </a:lnTo>
                  <a:lnTo>
                    <a:pt x="96" y="168"/>
                  </a:lnTo>
                  <a:lnTo>
                    <a:pt x="96" y="166"/>
                  </a:lnTo>
                  <a:lnTo>
                    <a:pt x="98" y="166"/>
                  </a:lnTo>
                  <a:lnTo>
                    <a:pt x="98" y="164"/>
                  </a:lnTo>
                  <a:lnTo>
                    <a:pt x="98" y="162"/>
                  </a:lnTo>
                  <a:lnTo>
                    <a:pt x="98" y="161"/>
                  </a:lnTo>
                  <a:lnTo>
                    <a:pt x="100" y="159"/>
                  </a:lnTo>
                  <a:lnTo>
                    <a:pt x="100" y="157"/>
                  </a:lnTo>
                  <a:lnTo>
                    <a:pt x="100" y="155"/>
                  </a:lnTo>
                  <a:lnTo>
                    <a:pt x="100" y="153"/>
                  </a:lnTo>
                  <a:lnTo>
                    <a:pt x="100" y="151"/>
                  </a:lnTo>
                  <a:lnTo>
                    <a:pt x="102" y="149"/>
                  </a:lnTo>
                  <a:lnTo>
                    <a:pt x="102" y="147"/>
                  </a:lnTo>
                  <a:lnTo>
                    <a:pt x="102" y="145"/>
                  </a:lnTo>
                  <a:lnTo>
                    <a:pt x="102" y="143"/>
                  </a:lnTo>
                  <a:lnTo>
                    <a:pt x="102" y="141"/>
                  </a:lnTo>
                  <a:lnTo>
                    <a:pt x="102" y="139"/>
                  </a:lnTo>
                  <a:lnTo>
                    <a:pt x="102" y="138"/>
                  </a:lnTo>
                  <a:lnTo>
                    <a:pt x="102" y="134"/>
                  </a:lnTo>
                  <a:lnTo>
                    <a:pt x="104" y="132"/>
                  </a:lnTo>
                  <a:lnTo>
                    <a:pt x="104" y="128"/>
                  </a:lnTo>
                  <a:lnTo>
                    <a:pt x="104" y="124"/>
                  </a:lnTo>
                  <a:lnTo>
                    <a:pt x="104" y="122"/>
                  </a:lnTo>
                  <a:lnTo>
                    <a:pt x="104" y="120"/>
                  </a:lnTo>
                  <a:lnTo>
                    <a:pt x="106" y="118"/>
                  </a:lnTo>
                  <a:lnTo>
                    <a:pt x="106" y="115"/>
                  </a:lnTo>
                  <a:lnTo>
                    <a:pt x="106" y="113"/>
                  </a:lnTo>
                  <a:lnTo>
                    <a:pt x="106" y="109"/>
                  </a:lnTo>
                  <a:lnTo>
                    <a:pt x="106" y="107"/>
                  </a:lnTo>
                  <a:lnTo>
                    <a:pt x="106" y="105"/>
                  </a:lnTo>
                  <a:lnTo>
                    <a:pt x="108" y="103"/>
                  </a:lnTo>
                  <a:lnTo>
                    <a:pt x="108" y="99"/>
                  </a:lnTo>
                  <a:lnTo>
                    <a:pt x="108" y="97"/>
                  </a:lnTo>
                  <a:lnTo>
                    <a:pt x="108" y="93"/>
                  </a:lnTo>
                  <a:lnTo>
                    <a:pt x="108" y="92"/>
                  </a:lnTo>
                  <a:lnTo>
                    <a:pt x="108" y="88"/>
                  </a:lnTo>
                  <a:lnTo>
                    <a:pt x="108" y="84"/>
                  </a:lnTo>
                  <a:lnTo>
                    <a:pt x="108" y="82"/>
                  </a:lnTo>
                  <a:lnTo>
                    <a:pt x="108" y="78"/>
                  </a:lnTo>
                  <a:lnTo>
                    <a:pt x="108" y="76"/>
                  </a:lnTo>
                  <a:lnTo>
                    <a:pt x="110" y="72"/>
                  </a:lnTo>
                  <a:lnTo>
                    <a:pt x="110" y="70"/>
                  </a:lnTo>
                  <a:lnTo>
                    <a:pt x="110" y="67"/>
                  </a:lnTo>
                  <a:lnTo>
                    <a:pt x="110" y="63"/>
                  </a:lnTo>
                  <a:lnTo>
                    <a:pt x="110" y="61"/>
                  </a:lnTo>
                  <a:lnTo>
                    <a:pt x="110" y="59"/>
                  </a:lnTo>
                  <a:lnTo>
                    <a:pt x="110" y="55"/>
                  </a:lnTo>
                  <a:lnTo>
                    <a:pt x="112" y="53"/>
                  </a:lnTo>
                  <a:lnTo>
                    <a:pt x="112" y="49"/>
                  </a:lnTo>
                  <a:lnTo>
                    <a:pt x="112" y="47"/>
                  </a:lnTo>
                  <a:lnTo>
                    <a:pt x="112" y="44"/>
                  </a:lnTo>
                  <a:lnTo>
                    <a:pt x="112" y="40"/>
                  </a:lnTo>
                  <a:lnTo>
                    <a:pt x="112" y="38"/>
                  </a:lnTo>
                  <a:lnTo>
                    <a:pt x="112" y="36"/>
                  </a:lnTo>
                  <a:lnTo>
                    <a:pt x="112" y="34"/>
                  </a:lnTo>
                  <a:lnTo>
                    <a:pt x="112" y="30"/>
                  </a:lnTo>
                  <a:lnTo>
                    <a:pt x="112" y="28"/>
                  </a:lnTo>
                  <a:lnTo>
                    <a:pt x="112" y="24"/>
                  </a:lnTo>
                  <a:lnTo>
                    <a:pt x="114" y="23"/>
                  </a:lnTo>
                  <a:lnTo>
                    <a:pt x="114" y="21"/>
                  </a:lnTo>
                  <a:lnTo>
                    <a:pt x="114" y="19"/>
                  </a:lnTo>
                  <a:lnTo>
                    <a:pt x="114" y="17"/>
                  </a:lnTo>
                  <a:lnTo>
                    <a:pt x="114" y="13"/>
                  </a:lnTo>
                  <a:lnTo>
                    <a:pt x="114" y="11"/>
                  </a:lnTo>
                  <a:lnTo>
                    <a:pt x="115" y="9"/>
                  </a:lnTo>
                  <a:lnTo>
                    <a:pt x="115" y="7"/>
                  </a:lnTo>
                  <a:lnTo>
                    <a:pt x="115" y="5"/>
                  </a:lnTo>
                  <a:lnTo>
                    <a:pt x="115" y="3"/>
                  </a:lnTo>
                  <a:lnTo>
                    <a:pt x="117" y="3"/>
                  </a:lnTo>
                  <a:lnTo>
                    <a:pt x="117" y="1"/>
                  </a:lnTo>
                  <a:lnTo>
                    <a:pt x="117" y="0"/>
                  </a:lnTo>
                  <a:lnTo>
                    <a:pt x="117" y="1"/>
                  </a:lnTo>
                  <a:lnTo>
                    <a:pt x="119" y="1"/>
                  </a:lnTo>
                  <a:lnTo>
                    <a:pt x="119" y="3"/>
                  </a:lnTo>
                  <a:lnTo>
                    <a:pt x="119" y="5"/>
                  </a:lnTo>
                  <a:lnTo>
                    <a:pt x="119" y="7"/>
                  </a:lnTo>
                  <a:lnTo>
                    <a:pt x="121" y="9"/>
                  </a:lnTo>
                  <a:lnTo>
                    <a:pt x="121" y="11"/>
                  </a:lnTo>
                  <a:lnTo>
                    <a:pt x="121" y="13"/>
                  </a:lnTo>
                  <a:lnTo>
                    <a:pt x="121" y="17"/>
                  </a:lnTo>
                  <a:lnTo>
                    <a:pt x="121" y="19"/>
                  </a:lnTo>
                  <a:lnTo>
                    <a:pt x="121" y="21"/>
                  </a:lnTo>
                  <a:lnTo>
                    <a:pt x="121" y="23"/>
                  </a:lnTo>
                  <a:lnTo>
                    <a:pt x="121" y="24"/>
                  </a:lnTo>
                  <a:lnTo>
                    <a:pt x="121" y="28"/>
                  </a:lnTo>
                  <a:lnTo>
                    <a:pt x="121" y="30"/>
                  </a:lnTo>
                  <a:lnTo>
                    <a:pt x="121" y="34"/>
                  </a:lnTo>
                  <a:lnTo>
                    <a:pt x="123" y="36"/>
                  </a:lnTo>
                  <a:lnTo>
                    <a:pt x="123" y="38"/>
                  </a:lnTo>
                  <a:lnTo>
                    <a:pt x="123" y="40"/>
                  </a:lnTo>
                  <a:lnTo>
                    <a:pt x="123" y="44"/>
                  </a:lnTo>
                  <a:lnTo>
                    <a:pt x="123" y="47"/>
                  </a:lnTo>
                  <a:lnTo>
                    <a:pt x="125" y="49"/>
                  </a:lnTo>
                  <a:lnTo>
                    <a:pt x="125" y="53"/>
                  </a:lnTo>
                  <a:lnTo>
                    <a:pt x="125" y="55"/>
                  </a:lnTo>
                  <a:lnTo>
                    <a:pt x="125" y="59"/>
                  </a:lnTo>
                  <a:lnTo>
                    <a:pt x="125" y="61"/>
                  </a:lnTo>
                  <a:lnTo>
                    <a:pt x="127" y="63"/>
                  </a:lnTo>
                  <a:lnTo>
                    <a:pt x="127" y="67"/>
                  </a:lnTo>
                  <a:lnTo>
                    <a:pt x="127" y="70"/>
                  </a:lnTo>
                  <a:lnTo>
                    <a:pt x="127" y="72"/>
                  </a:lnTo>
                  <a:lnTo>
                    <a:pt x="127" y="76"/>
                  </a:lnTo>
                  <a:lnTo>
                    <a:pt x="127" y="78"/>
                  </a:lnTo>
                  <a:lnTo>
                    <a:pt x="127" y="82"/>
                  </a:lnTo>
                  <a:lnTo>
                    <a:pt x="127" y="84"/>
                  </a:lnTo>
                  <a:lnTo>
                    <a:pt x="127" y="88"/>
                  </a:lnTo>
                  <a:lnTo>
                    <a:pt x="127" y="92"/>
                  </a:lnTo>
                  <a:lnTo>
                    <a:pt x="127" y="93"/>
                  </a:lnTo>
                  <a:lnTo>
                    <a:pt x="127" y="97"/>
                  </a:lnTo>
                  <a:lnTo>
                    <a:pt x="127" y="99"/>
                  </a:lnTo>
                  <a:lnTo>
                    <a:pt x="129" y="103"/>
                  </a:lnTo>
                  <a:lnTo>
                    <a:pt x="129" y="105"/>
                  </a:lnTo>
                  <a:lnTo>
                    <a:pt x="129" y="107"/>
                  </a:lnTo>
                  <a:lnTo>
                    <a:pt x="129" y="109"/>
                  </a:lnTo>
                  <a:lnTo>
                    <a:pt x="129" y="113"/>
                  </a:lnTo>
                  <a:lnTo>
                    <a:pt x="131" y="115"/>
                  </a:lnTo>
                  <a:lnTo>
                    <a:pt x="131" y="118"/>
                  </a:lnTo>
                  <a:lnTo>
                    <a:pt x="131" y="120"/>
                  </a:lnTo>
                  <a:lnTo>
                    <a:pt x="131" y="122"/>
                  </a:lnTo>
                  <a:lnTo>
                    <a:pt x="131" y="124"/>
                  </a:lnTo>
                  <a:lnTo>
                    <a:pt x="133" y="128"/>
                  </a:lnTo>
                  <a:lnTo>
                    <a:pt x="133" y="132"/>
                  </a:lnTo>
                  <a:lnTo>
                    <a:pt x="133" y="134"/>
                  </a:lnTo>
                  <a:lnTo>
                    <a:pt x="133" y="138"/>
                  </a:lnTo>
                  <a:lnTo>
                    <a:pt x="133" y="139"/>
                  </a:lnTo>
                  <a:lnTo>
                    <a:pt x="133" y="141"/>
                  </a:lnTo>
                  <a:lnTo>
                    <a:pt x="133" y="143"/>
                  </a:lnTo>
                  <a:lnTo>
                    <a:pt x="133" y="145"/>
                  </a:lnTo>
                  <a:lnTo>
                    <a:pt x="133" y="147"/>
                  </a:lnTo>
                  <a:lnTo>
                    <a:pt x="135" y="149"/>
                  </a:lnTo>
                  <a:lnTo>
                    <a:pt x="135" y="151"/>
                  </a:lnTo>
                  <a:lnTo>
                    <a:pt x="135" y="153"/>
                  </a:lnTo>
                  <a:lnTo>
                    <a:pt x="135" y="155"/>
                  </a:lnTo>
                  <a:lnTo>
                    <a:pt x="137" y="157"/>
                  </a:lnTo>
                  <a:lnTo>
                    <a:pt x="137" y="159"/>
                  </a:lnTo>
                  <a:lnTo>
                    <a:pt x="137" y="161"/>
                  </a:lnTo>
                  <a:lnTo>
                    <a:pt x="137" y="162"/>
                  </a:lnTo>
                  <a:lnTo>
                    <a:pt x="137" y="164"/>
                  </a:lnTo>
                  <a:lnTo>
                    <a:pt x="137" y="166"/>
                  </a:lnTo>
                  <a:lnTo>
                    <a:pt x="138" y="166"/>
                  </a:lnTo>
                  <a:lnTo>
                    <a:pt x="138" y="168"/>
                  </a:lnTo>
                  <a:lnTo>
                    <a:pt x="140" y="168"/>
                  </a:lnTo>
                  <a:lnTo>
                    <a:pt x="140" y="170"/>
                  </a:lnTo>
                  <a:lnTo>
                    <a:pt x="140" y="172"/>
                  </a:lnTo>
                  <a:lnTo>
                    <a:pt x="142" y="172"/>
                  </a:lnTo>
                  <a:lnTo>
                    <a:pt x="144" y="172"/>
                  </a:lnTo>
                  <a:lnTo>
                    <a:pt x="144" y="174"/>
                  </a:lnTo>
                  <a:lnTo>
                    <a:pt x="146" y="174"/>
                  </a:lnTo>
                  <a:lnTo>
                    <a:pt x="148" y="174"/>
                  </a:lnTo>
                  <a:lnTo>
                    <a:pt x="150" y="174"/>
                  </a:lnTo>
                  <a:lnTo>
                    <a:pt x="152" y="174"/>
                  </a:lnTo>
                  <a:lnTo>
                    <a:pt x="154" y="174"/>
                  </a:lnTo>
                  <a:lnTo>
                    <a:pt x="156" y="174"/>
                  </a:lnTo>
                  <a:lnTo>
                    <a:pt x="158" y="174"/>
                  </a:lnTo>
                  <a:lnTo>
                    <a:pt x="160" y="174"/>
                  </a:lnTo>
                  <a:lnTo>
                    <a:pt x="161" y="174"/>
                  </a:lnTo>
                  <a:lnTo>
                    <a:pt x="163" y="174"/>
                  </a:lnTo>
                  <a:lnTo>
                    <a:pt x="165" y="174"/>
                  </a:lnTo>
                  <a:lnTo>
                    <a:pt x="167" y="174"/>
                  </a:lnTo>
                  <a:lnTo>
                    <a:pt x="169" y="174"/>
                  </a:lnTo>
                  <a:lnTo>
                    <a:pt x="171" y="174"/>
                  </a:lnTo>
                  <a:lnTo>
                    <a:pt x="173" y="174"/>
                  </a:lnTo>
                  <a:lnTo>
                    <a:pt x="175" y="174"/>
                  </a:lnTo>
                  <a:lnTo>
                    <a:pt x="177" y="174"/>
                  </a:lnTo>
                  <a:lnTo>
                    <a:pt x="179" y="174"/>
                  </a:lnTo>
                  <a:lnTo>
                    <a:pt x="181" y="174"/>
                  </a:lnTo>
                  <a:lnTo>
                    <a:pt x="183" y="174"/>
                  </a:lnTo>
                  <a:lnTo>
                    <a:pt x="184" y="174"/>
                  </a:lnTo>
                  <a:lnTo>
                    <a:pt x="186" y="174"/>
                  </a:lnTo>
                  <a:lnTo>
                    <a:pt x="188" y="174"/>
                  </a:lnTo>
                  <a:lnTo>
                    <a:pt x="190" y="174"/>
                  </a:lnTo>
                  <a:lnTo>
                    <a:pt x="192" y="174"/>
                  </a:lnTo>
                  <a:lnTo>
                    <a:pt x="194" y="174"/>
                  </a:lnTo>
                  <a:lnTo>
                    <a:pt x="196" y="174"/>
                  </a:lnTo>
                  <a:lnTo>
                    <a:pt x="198" y="174"/>
                  </a:lnTo>
                  <a:lnTo>
                    <a:pt x="200" y="174"/>
                  </a:lnTo>
                  <a:lnTo>
                    <a:pt x="202" y="174"/>
                  </a:lnTo>
                  <a:lnTo>
                    <a:pt x="204" y="174"/>
                  </a:lnTo>
                  <a:lnTo>
                    <a:pt x="206" y="174"/>
                  </a:lnTo>
                  <a:lnTo>
                    <a:pt x="208" y="174"/>
                  </a:lnTo>
                  <a:lnTo>
                    <a:pt x="209" y="174"/>
                  </a:lnTo>
                  <a:lnTo>
                    <a:pt x="211" y="174"/>
                  </a:lnTo>
                  <a:lnTo>
                    <a:pt x="213" y="174"/>
                  </a:lnTo>
                  <a:lnTo>
                    <a:pt x="215" y="174"/>
                  </a:lnTo>
                  <a:lnTo>
                    <a:pt x="217" y="174"/>
                  </a:lnTo>
                  <a:lnTo>
                    <a:pt x="219" y="174"/>
                  </a:lnTo>
                  <a:lnTo>
                    <a:pt x="221" y="174"/>
                  </a:lnTo>
                  <a:lnTo>
                    <a:pt x="223" y="174"/>
                  </a:lnTo>
                  <a:lnTo>
                    <a:pt x="225" y="174"/>
                  </a:lnTo>
                  <a:lnTo>
                    <a:pt x="227" y="174"/>
                  </a:lnTo>
                  <a:lnTo>
                    <a:pt x="229" y="174"/>
                  </a:lnTo>
                  <a:lnTo>
                    <a:pt x="231" y="174"/>
                  </a:lnTo>
                  <a:lnTo>
                    <a:pt x="232" y="174"/>
                  </a:lnTo>
                  <a:lnTo>
                    <a:pt x="234" y="174"/>
                  </a:lnTo>
                  <a:lnTo>
                    <a:pt x="236"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7" name="Freeform 141"/>
            <p:cNvSpPr>
              <a:spLocks/>
            </p:cNvSpPr>
            <p:nvPr/>
          </p:nvSpPr>
          <p:spPr bwMode="auto">
            <a:xfrm>
              <a:off x="1701" y="4073"/>
              <a:ext cx="92" cy="90"/>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09" name="Oval 89"/>
          <p:cNvSpPr>
            <a:spLocks noChangeArrowheads="1"/>
          </p:cNvSpPr>
          <p:nvPr/>
        </p:nvSpPr>
        <p:spPr bwMode="auto">
          <a:xfrm rot="3653661">
            <a:off x="4188162" y="2988739"/>
            <a:ext cx="274638" cy="457200"/>
          </a:xfrm>
          <a:prstGeom prst="ellipse">
            <a:avLst/>
          </a:pr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10" name="Arc 90"/>
          <p:cNvSpPr>
            <a:spLocks/>
          </p:cNvSpPr>
          <p:nvPr/>
        </p:nvSpPr>
        <p:spPr bwMode="auto">
          <a:xfrm>
            <a:off x="2581649" y="2812595"/>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chemeClr val="hlink"/>
            </a:solidFill>
            <a:round/>
            <a:headEnd/>
            <a:tailEnd/>
          </a:ln>
        </p:spPr>
        <p:txBody>
          <a:bodyPr wrap="none" lIns="91435" tIns="45718" rIns="91435" bIns="45718"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111" name="Group 82"/>
          <p:cNvGrpSpPr/>
          <p:nvPr/>
        </p:nvGrpSpPr>
        <p:grpSpPr>
          <a:xfrm flipH="1">
            <a:off x="3800359" y="2244978"/>
            <a:ext cx="489429" cy="534777"/>
            <a:chOff x="1924526" y="2362886"/>
            <a:chExt cx="489429" cy="534777"/>
          </a:xfrm>
        </p:grpSpPr>
        <p:sp>
          <p:nvSpPr>
            <p:cNvPr id="112"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13"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26" name="Text Box 101"/>
          <p:cNvSpPr txBox="1">
            <a:spLocks noChangeArrowheads="1"/>
          </p:cNvSpPr>
          <p:nvPr/>
        </p:nvSpPr>
        <p:spPr bwMode="auto">
          <a:xfrm>
            <a:off x="2216669" y="2281536"/>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BS</a:t>
            </a:r>
            <a:endParaRPr lang="en-US" sz="1200" dirty="0">
              <a:solidFill>
                <a:srgbClr val="000000"/>
              </a:solidFill>
              <a:latin typeface="Calibri"/>
            </a:endParaRPr>
          </a:p>
        </p:txBody>
      </p:sp>
      <p:sp>
        <p:nvSpPr>
          <p:cNvPr id="131" name="Line 88"/>
          <p:cNvSpPr>
            <a:spLocks noChangeShapeType="1"/>
          </p:cNvSpPr>
          <p:nvPr/>
        </p:nvSpPr>
        <p:spPr bwMode="auto">
          <a:xfrm>
            <a:off x="2513335" y="2012586"/>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41" name="Rectangle 5"/>
          <p:cNvSpPr>
            <a:spLocks noChangeArrowheads="1"/>
          </p:cNvSpPr>
          <p:nvPr/>
        </p:nvSpPr>
        <p:spPr bwMode="auto">
          <a:xfrm>
            <a:off x="1256112" y="5395614"/>
            <a:ext cx="2918141" cy="830997"/>
          </a:xfrm>
          <a:prstGeom prst="rect">
            <a:avLst/>
          </a:prstGeom>
          <a:noFill/>
          <a:ln w="9525">
            <a:noFill/>
            <a:miter lim="800000"/>
            <a:headEnd/>
            <a:tailEnd/>
          </a:ln>
        </p:spPr>
        <p:txBody>
          <a:bodyPr wrap="square" lIns="91435" tIns="45718" rIns="91435" bIns="45718">
            <a:spAutoFit/>
          </a:bodyPr>
          <a:lstStyle/>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Simon &amp; Irvine, PRL </a:t>
            </a:r>
            <a:r>
              <a:rPr lang="en-US" sz="1200" b="1" dirty="0">
                <a:solidFill>
                  <a:prstClr val="black"/>
                </a:solidFill>
                <a:latin typeface="Times New Roman" pitchFamily="18" charset="0"/>
                <a:cs typeface="Times New Roman" pitchFamily="18" charset="0"/>
              </a:rPr>
              <a:t>91</a:t>
            </a:r>
            <a:r>
              <a:rPr lang="en-US" sz="1200" dirty="0">
                <a:solidFill>
                  <a:prstClr val="black"/>
                </a:solidFill>
                <a:latin typeface="Times New Roman" pitchFamily="18" charset="0"/>
                <a:cs typeface="Times New Roman" pitchFamily="18" charset="0"/>
              </a:rPr>
              <a:t>, 110405 (2003)</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L.-M. </a:t>
            </a:r>
            <a:r>
              <a:rPr lang="en-US" sz="1200" dirty="0" err="1">
                <a:solidFill>
                  <a:prstClr val="black"/>
                </a:solidFill>
                <a:latin typeface="Times New Roman" pitchFamily="18" charset="0"/>
                <a:cs typeface="Times New Roman" pitchFamily="18" charset="0"/>
              </a:rPr>
              <a:t>Duan</a:t>
            </a:r>
            <a:r>
              <a:rPr lang="en-US" sz="1200" dirty="0">
                <a:solidFill>
                  <a:prstClr val="black"/>
                </a:solidFill>
                <a:latin typeface="Times New Roman" pitchFamily="18" charset="0"/>
                <a:cs typeface="Times New Roman" pitchFamily="18" charset="0"/>
              </a:rPr>
              <a:t>, et. al., QIC </a:t>
            </a:r>
            <a:r>
              <a:rPr lang="en-US" sz="1200" b="1" dirty="0">
                <a:solidFill>
                  <a:prstClr val="black"/>
                </a:solidFill>
                <a:latin typeface="Times New Roman" pitchFamily="18" charset="0"/>
                <a:cs typeface="Times New Roman" pitchFamily="18" charset="0"/>
              </a:rPr>
              <a:t>4</a:t>
            </a:r>
            <a:r>
              <a:rPr lang="en-US" sz="1200" dirty="0">
                <a:solidFill>
                  <a:prstClr val="black"/>
                </a:solidFill>
                <a:latin typeface="Times New Roman" pitchFamily="18" charset="0"/>
                <a:cs typeface="Times New Roman" pitchFamily="18" charset="0"/>
              </a:rPr>
              <a:t>, 165 (2004)</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Y. L. Lim, et al., PRL </a:t>
            </a:r>
            <a:r>
              <a:rPr lang="en-US" sz="1200" b="1" dirty="0">
                <a:solidFill>
                  <a:prstClr val="black"/>
                </a:solidFill>
                <a:latin typeface="Times New Roman" pitchFamily="18" charset="0"/>
                <a:cs typeface="Times New Roman" pitchFamily="18" charset="0"/>
              </a:rPr>
              <a:t>95</a:t>
            </a:r>
            <a:r>
              <a:rPr lang="en-US" sz="1200" dirty="0">
                <a:solidFill>
                  <a:prstClr val="black"/>
                </a:solidFill>
                <a:latin typeface="Times New Roman" pitchFamily="18" charset="0"/>
                <a:cs typeface="Times New Roman" pitchFamily="18" charset="0"/>
              </a:rPr>
              <a:t>, 030505 (2005)</a:t>
            </a:r>
          </a:p>
          <a:p>
            <a:pPr defTabSz="457177" fontAlgn="auto">
              <a:spcBef>
                <a:spcPts val="0"/>
              </a:spcBef>
              <a:spcAft>
                <a:spcPts val="0"/>
              </a:spcAft>
            </a:pPr>
            <a:r>
              <a:rPr lang="en-US" sz="1200" dirty="0">
                <a:solidFill>
                  <a:prstClr val="black"/>
                </a:solidFill>
                <a:latin typeface="Times New Roman" pitchFamily="18" charset="0"/>
                <a:cs typeface="Times New Roman" pitchFamily="18" charset="0"/>
              </a:rPr>
              <a:t>D. </a:t>
            </a:r>
            <a:r>
              <a:rPr lang="en-US" sz="1200" dirty="0" err="1">
                <a:solidFill>
                  <a:prstClr val="black"/>
                </a:solidFill>
                <a:latin typeface="Times New Roman" pitchFamily="18" charset="0"/>
                <a:cs typeface="Times New Roman" pitchFamily="18" charset="0"/>
              </a:rPr>
              <a:t>Moehring</a:t>
            </a:r>
            <a:r>
              <a:rPr lang="en-US" sz="1200" dirty="0">
                <a:solidFill>
                  <a:prstClr val="black"/>
                </a:solidFill>
                <a:latin typeface="Times New Roman" pitchFamily="18" charset="0"/>
                <a:cs typeface="Times New Roman" pitchFamily="18" charset="0"/>
              </a:rPr>
              <a:t> et al., </a:t>
            </a:r>
            <a:r>
              <a:rPr lang="en-US" sz="1200" i="1" dirty="0">
                <a:solidFill>
                  <a:prstClr val="black"/>
                </a:solidFill>
                <a:latin typeface="Times New Roman" pitchFamily="18" charset="0"/>
                <a:cs typeface="Times New Roman" pitchFamily="18" charset="0"/>
              </a:rPr>
              <a:t>Nature </a:t>
            </a:r>
            <a:r>
              <a:rPr lang="en-US" sz="1200" b="1" dirty="0">
                <a:solidFill>
                  <a:prstClr val="black"/>
                </a:solidFill>
                <a:latin typeface="Times New Roman" pitchFamily="18" charset="0"/>
                <a:cs typeface="Times New Roman" pitchFamily="18" charset="0"/>
              </a:rPr>
              <a:t>449</a:t>
            </a:r>
            <a:r>
              <a:rPr lang="en-US" sz="1200" dirty="0">
                <a:solidFill>
                  <a:prstClr val="black"/>
                </a:solidFill>
                <a:latin typeface="Times New Roman" pitchFamily="18" charset="0"/>
                <a:cs typeface="Times New Roman" pitchFamily="18" charset="0"/>
              </a:rPr>
              <a:t>, 68 (</a:t>
            </a:r>
            <a:r>
              <a:rPr lang="en-US" sz="1200">
                <a:solidFill>
                  <a:prstClr val="black"/>
                </a:solidFill>
                <a:latin typeface="Times New Roman" pitchFamily="18" charset="0"/>
                <a:cs typeface="Times New Roman" pitchFamily="18" charset="0"/>
              </a:rPr>
              <a:t>2007)</a:t>
            </a:r>
            <a:endParaRPr lang="en-US" sz="1200" dirty="0">
              <a:solidFill>
                <a:prstClr val="black"/>
              </a:solidFill>
              <a:latin typeface="Times New Roman" pitchFamily="18" charset="0"/>
              <a:cs typeface="Times New Roman" pitchFamily="18" charset="0"/>
            </a:endParaRPr>
          </a:p>
        </p:txBody>
      </p:sp>
      <p:sp>
        <p:nvSpPr>
          <p:cNvPr id="146" name="Text Box 101"/>
          <p:cNvSpPr txBox="1">
            <a:spLocks noChangeArrowheads="1"/>
          </p:cNvSpPr>
          <p:nvPr/>
        </p:nvSpPr>
        <p:spPr bwMode="auto">
          <a:xfrm>
            <a:off x="3152823" y="1132172"/>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PBS</a:t>
            </a:r>
            <a:endParaRPr lang="en-US" sz="1200" dirty="0">
              <a:solidFill>
                <a:srgbClr val="000000"/>
              </a:solidFill>
              <a:latin typeface="Calibri"/>
            </a:endParaRPr>
          </a:p>
        </p:txBody>
      </p:sp>
      <p:sp>
        <p:nvSpPr>
          <p:cNvPr id="147" name="Line 88"/>
          <p:cNvSpPr>
            <a:spLocks noChangeShapeType="1"/>
          </p:cNvSpPr>
          <p:nvPr/>
        </p:nvSpPr>
        <p:spPr bwMode="auto">
          <a:xfrm>
            <a:off x="3431905" y="1619300"/>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48" name="Text Box 101"/>
          <p:cNvSpPr txBox="1">
            <a:spLocks noChangeArrowheads="1"/>
          </p:cNvSpPr>
          <p:nvPr/>
        </p:nvSpPr>
        <p:spPr bwMode="auto">
          <a:xfrm>
            <a:off x="1366916" y="1132172"/>
            <a:ext cx="558165" cy="461665"/>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Calibri"/>
              </a:rPr>
              <a:t>50/50</a:t>
            </a:r>
          </a:p>
          <a:p>
            <a:pPr algn="ctr" defTabSz="457177" eaLnBrk="1" fontAlgn="auto" hangingPunct="1">
              <a:spcBef>
                <a:spcPts val="0"/>
              </a:spcBef>
              <a:spcAft>
                <a:spcPts val="0"/>
              </a:spcAft>
            </a:pPr>
            <a:r>
              <a:rPr lang="en-US" sz="1200">
                <a:solidFill>
                  <a:srgbClr val="000000"/>
                </a:solidFill>
                <a:latin typeface="Calibri"/>
              </a:rPr>
              <a:t>PBS</a:t>
            </a:r>
            <a:endParaRPr lang="en-US" sz="1200" dirty="0">
              <a:solidFill>
                <a:srgbClr val="000000"/>
              </a:solidFill>
              <a:latin typeface="Calibri"/>
            </a:endParaRPr>
          </a:p>
        </p:txBody>
      </p:sp>
      <p:sp>
        <p:nvSpPr>
          <p:cNvPr id="149" name="Line 88"/>
          <p:cNvSpPr>
            <a:spLocks noChangeShapeType="1"/>
          </p:cNvSpPr>
          <p:nvPr/>
        </p:nvSpPr>
        <p:spPr bwMode="auto">
          <a:xfrm>
            <a:off x="1617621" y="1619300"/>
            <a:ext cx="0" cy="274320"/>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grpSp>
        <p:nvGrpSpPr>
          <p:cNvPr id="6" name="Group 5"/>
          <p:cNvGrpSpPr/>
          <p:nvPr/>
        </p:nvGrpSpPr>
        <p:grpSpPr>
          <a:xfrm>
            <a:off x="856971" y="1296687"/>
            <a:ext cx="603829" cy="417512"/>
            <a:chOff x="900930" y="1314270"/>
            <a:chExt cx="603829" cy="417512"/>
          </a:xfrm>
        </p:grpSpPr>
        <p:grpSp>
          <p:nvGrpSpPr>
            <p:cNvPr id="159" name="Group 80"/>
            <p:cNvGrpSpPr>
              <a:grpSpLocks/>
            </p:cNvGrpSpPr>
            <p:nvPr/>
          </p:nvGrpSpPr>
          <p:grpSpPr bwMode="auto">
            <a:xfrm rot="14888120" flipH="1">
              <a:off x="995172" y="1222195"/>
              <a:ext cx="417512" cy="601662"/>
              <a:chOff x="779" y="922"/>
              <a:chExt cx="263" cy="379"/>
            </a:xfrm>
          </p:grpSpPr>
          <p:sp>
            <p:nvSpPr>
              <p:cNvPr id="160"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61"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3" name="TextBox 2"/>
            <p:cNvSpPr txBox="1"/>
            <p:nvPr/>
          </p:nvSpPr>
          <p:spPr>
            <a:xfrm>
              <a:off x="900930" y="1347553"/>
              <a:ext cx="406481"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H</a:t>
              </a:r>
              <a:r>
                <a:rPr lang="en-US" sz="1800" baseline="-25000" smtClean="0">
                  <a:solidFill>
                    <a:prstClr val="black"/>
                  </a:solidFill>
                  <a:latin typeface="Calibri"/>
                </a:rPr>
                <a:t>1</a:t>
              </a:r>
              <a:endParaRPr lang="en-US" sz="1800" baseline="-25000">
                <a:solidFill>
                  <a:prstClr val="black"/>
                </a:solidFill>
                <a:latin typeface="Calibri"/>
              </a:endParaRPr>
            </a:p>
          </p:txBody>
        </p:sp>
      </p:grpSp>
      <p:grpSp>
        <p:nvGrpSpPr>
          <p:cNvPr id="14" name="Group 13"/>
          <p:cNvGrpSpPr/>
          <p:nvPr/>
        </p:nvGrpSpPr>
        <p:grpSpPr>
          <a:xfrm rot="257956">
            <a:off x="1922423" y="1269951"/>
            <a:ext cx="453735" cy="601662"/>
            <a:chOff x="1896044" y="1261197"/>
            <a:chExt cx="453735" cy="601662"/>
          </a:xfrm>
        </p:grpSpPr>
        <p:grpSp>
          <p:nvGrpSpPr>
            <p:cNvPr id="156" name="Group 80"/>
            <p:cNvGrpSpPr>
              <a:grpSpLocks/>
            </p:cNvGrpSpPr>
            <p:nvPr/>
          </p:nvGrpSpPr>
          <p:grpSpPr bwMode="auto">
            <a:xfrm rot="900461" flipH="1">
              <a:off x="1896044" y="1261197"/>
              <a:ext cx="417512" cy="601662"/>
              <a:chOff x="779" y="922"/>
              <a:chExt cx="263" cy="379"/>
            </a:xfrm>
          </p:grpSpPr>
          <p:sp>
            <p:nvSpPr>
              <p:cNvPr id="157"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58"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5" name="TextBox 164"/>
            <p:cNvSpPr txBox="1"/>
            <p:nvPr/>
          </p:nvSpPr>
          <p:spPr>
            <a:xfrm rot="21342044">
              <a:off x="1956147" y="1308024"/>
              <a:ext cx="39363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V</a:t>
              </a:r>
              <a:r>
                <a:rPr lang="en-US" sz="1800" baseline="-25000" smtClean="0">
                  <a:solidFill>
                    <a:prstClr val="black"/>
                  </a:solidFill>
                  <a:latin typeface="Calibri"/>
                </a:rPr>
                <a:t>1</a:t>
              </a:r>
              <a:endParaRPr lang="en-US" sz="1800" baseline="-25000">
                <a:solidFill>
                  <a:prstClr val="black"/>
                </a:solidFill>
                <a:latin typeface="Calibri"/>
              </a:endParaRPr>
            </a:p>
          </p:txBody>
        </p:sp>
      </p:grpSp>
      <p:grpSp>
        <p:nvGrpSpPr>
          <p:cNvPr id="15" name="Group 14"/>
          <p:cNvGrpSpPr/>
          <p:nvPr/>
        </p:nvGrpSpPr>
        <p:grpSpPr>
          <a:xfrm>
            <a:off x="2674938" y="1276473"/>
            <a:ext cx="601662" cy="417512"/>
            <a:chOff x="2702498" y="1278772"/>
            <a:chExt cx="601662" cy="417512"/>
          </a:xfrm>
        </p:grpSpPr>
        <p:grpSp>
          <p:nvGrpSpPr>
            <p:cNvPr id="153" name="Group 80"/>
            <p:cNvGrpSpPr>
              <a:grpSpLocks/>
            </p:cNvGrpSpPr>
            <p:nvPr/>
          </p:nvGrpSpPr>
          <p:grpSpPr bwMode="auto">
            <a:xfrm rot="14904464" flipH="1">
              <a:off x="2794573" y="1186697"/>
              <a:ext cx="417512" cy="601662"/>
              <a:chOff x="779" y="922"/>
              <a:chExt cx="263" cy="379"/>
            </a:xfrm>
          </p:grpSpPr>
          <p:sp>
            <p:nvSpPr>
              <p:cNvPr id="154"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55"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6" name="TextBox 165"/>
            <p:cNvSpPr txBox="1"/>
            <p:nvPr/>
          </p:nvSpPr>
          <p:spPr>
            <a:xfrm>
              <a:off x="2715182" y="1303611"/>
              <a:ext cx="39363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V</a:t>
              </a:r>
              <a:r>
                <a:rPr lang="en-US" sz="1800" baseline="-25000" smtClean="0">
                  <a:solidFill>
                    <a:prstClr val="black"/>
                  </a:solidFill>
                  <a:latin typeface="Calibri"/>
                </a:rPr>
                <a:t>2</a:t>
              </a:r>
              <a:endParaRPr lang="en-US" sz="1800" baseline="-25000">
                <a:solidFill>
                  <a:prstClr val="black"/>
                </a:solidFill>
                <a:latin typeface="Calibri"/>
              </a:endParaRPr>
            </a:p>
          </p:txBody>
        </p:sp>
      </p:grpSp>
      <p:grpSp>
        <p:nvGrpSpPr>
          <p:cNvPr id="16" name="Group 15"/>
          <p:cNvGrpSpPr/>
          <p:nvPr/>
        </p:nvGrpSpPr>
        <p:grpSpPr>
          <a:xfrm>
            <a:off x="3740457" y="1286609"/>
            <a:ext cx="472989" cy="601662"/>
            <a:chOff x="3607034" y="1314787"/>
            <a:chExt cx="472989" cy="601662"/>
          </a:xfrm>
        </p:grpSpPr>
        <p:grpSp>
          <p:nvGrpSpPr>
            <p:cNvPr id="134" name="Group 80"/>
            <p:cNvGrpSpPr>
              <a:grpSpLocks/>
            </p:cNvGrpSpPr>
            <p:nvPr/>
          </p:nvGrpSpPr>
          <p:grpSpPr bwMode="auto">
            <a:xfrm rot="1199227" flipH="1">
              <a:off x="3607034" y="1314787"/>
              <a:ext cx="417512" cy="601662"/>
              <a:chOff x="779" y="922"/>
              <a:chExt cx="263" cy="379"/>
            </a:xfrm>
          </p:grpSpPr>
          <p:sp>
            <p:nvSpPr>
              <p:cNvPr id="137" name="AutoShape 81"/>
              <p:cNvSpPr>
                <a:spLocks noChangeArrowheads="1"/>
              </p:cNvSpPr>
              <p:nvPr/>
            </p:nvSpPr>
            <p:spPr bwMode="auto">
              <a:xfrm rot="-8136021">
                <a:off x="779" y="922"/>
                <a:ext cx="252" cy="290"/>
              </a:xfrm>
              <a:prstGeom prst="flowChartDelay">
                <a:avLst/>
              </a:prstGeom>
              <a:solidFill>
                <a:srgbClr val="969696"/>
              </a:solidFill>
              <a:ln w="19050">
                <a:solidFill>
                  <a:schemeClr val="tx2"/>
                </a:solid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138" name="Oval 82"/>
              <p:cNvSpPr>
                <a:spLocks noChangeArrowheads="1"/>
              </p:cNvSpPr>
              <p:nvPr/>
            </p:nvSpPr>
            <p:spPr bwMode="auto">
              <a:xfrm rot="-2736021">
                <a:off x="848" y="1106"/>
                <a:ext cx="294" cy="95"/>
              </a:xfrm>
              <a:prstGeom prst="ellipse">
                <a:avLst/>
              </a:prstGeom>
              <a:solidFill>
                <a:srgbClr val="FF0000"/>
              </a:solidFill>
              <a:ln w="19050">
                <a:solidFill>
                  <a:schemeClr val="tx1"/>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sp>
          <p:nvSpPr>
            <p:cNvPr id="167" name="TextBox 166"/>
            <p:cNvSpPr txBox="1"/>
            <p:nvPr/>
          </p:nvSpPr>
          <p:spPr>
            <a:xfrm>
              <a:off x="3673542" y="1327751"/>
              <a:ext cx="406481"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H</a:t>
              </a:r>
              <a:r>
                <a:rPr lang="en-US" sz="1800" baseline="-25000" smtClean="0">
                  <a:solidFill>
                    <a:prstClr val="black"/>
                  </a:solidFill>
                  <a:latin typeface="Calibri"/>
                </a:rPr>
                <a:t>2</a:t>
              </a:r>
              <a:endParaRPr lang="en-US" sz="1800" baseline="-25000">
                <a:solidFill>
                  <a:prstClr val="black"/>
                </a:solidFill>
                <a:latin typeface="Calibri"/>
              </a:endParaRPr>
            </a:p>
          </p:txBody>
        </p:sp>
      </p:grpSp>
      <p:sp>
        <p:nvSpPr>
          <p:cNvPr id="5" name="TextBox 4"/>
          <p:cNvSpPr txBox="1"/>
          <p:nvPr/>
        </p:nvSpPr>
        <p:spPr>
          <a:xfrm>
            <a:off x="5231424" y="1274640"/>
            <a:ext cx="3875783" cy="1686518"/>
          </a:xfrm>
          <a:prstGeom prst="rect">
            <a:avLst/>
          </a:prstGeom>
          <a:noFill/>
        </p:spPr>
        <p:txBody>
          <a:bodyPr wrap="none" lIns="91435" tIns="45718" rIns="91435" bIns="45718" rtlCol="0">
            <a:spAutoFit/>
          </a:bodyPr>
          <a:lstStyle/>
          <a:p>
            <a:pPr defTabSz="457177" eaLnBrk="1" fontAlgn="auto" hangingPunct="1">
              <a:spcBef>
                <a:spcPts val="0"/>
              </a:spcBef>
              <a:spcAft>
                <a:spcPts val="0"/>
              </a:spcAft>
            </a:pPr>
            <a:r>
              <a:rPr lang="en-US" sz="1800" b="1" smtClean="0">
                <a:solidFill>
                  <a:prstClr val="black"/>
                </a:solidFill>
                <a:latin typeface="Calibri"/>
              </a:rPr>
              <a:t>Heralded coincident events (</a:t>
            </a:r>
            <a:r>
              <a:rPr lang="en-US" sz="1800" b="1" i="1" smtClean="0">
                <a:solidFill>
                  <a:prstClr val="black"/>
                </a:solidFill>
                <a:latin typeface="Times New Roman" pitchFamily="18" charset="0"/>
                <a:cs typeface="Times New Roman" pitchFamily="18" charset="0"/>
              </a:rPr>
              <a:t>p</a:t>
            </a:r>
            <a:r>
              <a:rPr lang="en-US" sz="1800" b="1" i="1" baseline="-25000" smtClean="0">
                <a:solidFill>
                  <a:prstClr val="black"/>
                </a:solidFill>
                <a:latin typeface="Times New Roman" pitchFamily="18" charset="0"/>
                <a:cs typeface="Times New Roman" pitchFamily="18" charset="0"/>
              </a:rPr>
              <a:t>suc</a:t>
            </a:r>
            <a:r>
              <a:rPr lang="en-US" sz="1800" b="1" smtClean="0">
                <a:solidFill>
                  <a:prstClr val="black"/>
                </a:solidFill>
                <a:latin typeface="Times New Roman" pitchFamily="18" charset="0"/>
                <a:cs typeface="Times New Roman" pitchFamily="18" charset="0"/>
              </a:rPr>
              <a:t>=1/2</a:t>
            </a:r>
            <a:r>
              <a:rPr lang="en-US" sz="1800" b="1" smtClean="0">
                <a:solidFill>
                  <a:prstClr val="black"/>
                </a:solidFill>
                <a:latin typeface="Calibri"/>
              </a:rPr>
              <a:t>):</a:t>
            </a:r>
          </a:p>
          <a:p>
            <a:pPr defTabSz="1371530" eaLnBrk="1" fontAlgn="auto" hangingPunct="1">
              <a:spcBef>
                <a:spcPts val="0"/>
              </a:spcBef>
              <a:spcAft>
                <a:spcPts val="0"/>
              </a:spcAft>
              <a:tabLst>
                <a:tab pos="2057295" algn="l"/>
                <a:tab pos="2347793" algn="l"/>
              </a:tabLst>
            </a:pPr>
            <a:r>
              <a:rPr lang="en-US" sz="1800" smtClean="0">
                <a:solidFill>
                  <a:prstClr val="black"/>
                </a:solidFill>
                <a:latin typeface="Calibri"/>
              </a:rPr>
              <a:t>(H</a:t>
            </a:r>
            <a:r>
              <a:rPr lang="en-US" sz="1800" baseline="-25000" smtClean="0">
                <a:solidFill>
                  <a:prstClr val="black"/>
                </a:solidFill>
                <a:latin typeface="Calibri"/>
              </a:rPr>
              <a:t>1</a:t>
            </a:r>
            <a:r>
              <a:rPr lang="en-US" sz="1800" smtClean="0">
                <a:solidFill>
                  <a:prstClr val="black"/>
                </a:solidFill>
                <a:latin typeface="Calibri"/>
              </a:rPr>
              <a:t> &amp; V</a:t>
            </a:r>
            <a:r>
              <a:rPr lang="en-US" sz="1800" baseline="-25000" smtClean="0">
                <a:solidFill>
                  <a:prstClr val="black"/>
                </a:solidFill>
                <a:latin typeface="Calibri"/>
              </a:rPr>
              <a:t>2</a:t>
            </a:r>
            <a:r>
              <a:rPr lang="en-US" sz="1800" smtClean="0">
                <a:solidFill>
                  <a:prstClr val="black"/>
                </a:solidFill>
                <a:latin typeface="Calibri"/>
              </a:rPr>
              <a:t>) or (V</a:t>
            </a:r>
            <a:r>
              <a:rPr lang="en-US" sz="1800" baseline="-25000" smtClean="0">
                <a:solidFill>
                  <a:prstClr val="black"/>
                </a:solidFill>
                <a:latin typeface="Calibri"/>
              </a:rPr>
              <a:t>1</a:t>
            </a:r>
            <a:r>
              <a:rPr lang="en-US" sz="1800" smtClean="0">
                <a:solidFill>
                  <a:prstClr val="black"/>
                </a:solidFill>
                <a:latin typeface="Calibri"/>
              </a:rPr>
              <a:t> &amp; H</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smtClean="0">
                <a:solidFill>
                  <a:prstClr val="black"/>
                </a:solidFill>
                <a:latin typeface="Arial"/>
                <a:cs typeface="Arial"/>
              </a:rPr>
              <a:t>↓↑</a:t>
            </a:r>
            <a:r>
              <a:rPr lang="en-US" sz="1800" smtClean="0">
                <a:solidFill>
                  <a:prstClr val="black"/>
                </a:solidFill>
                <a:latin typeface="Arial"/>
                <a:cs typeface="Arial"/>
                <a:sym typeface="Symbol"/>
              </a:rPr>
              <a:t> </a:t>
            </a:r>
            <a:r>
              <a:rPr lang="en-US" sz="1800" smtClean="0">
                <a:solidFill>
                  <a:prstClr val="black"/>
                </a:solidFill>
                <a:latin typeface="Symbol" pitchFamily="18" charset="2"/>
                <a:cs typeface="Arial"/>
                <a:sym typeface="Symbol"/>
              </a:rPr>
              <a:t>-</a:t>
            </a:r>
            <a:r>
              <a:rPr lang="en-US" sz="1800" smtClean="0">
                <a:solidFill>
                  <a:prstClr val="black"/>
                </a:solidFill>
                <a:latin typeface="Times New Roman"/>
                <a:cs typeface="Times New Roman"/>
              </a:rPr>
              <a:t> </a:t>
            </a:r>
            <a:r>
              <a:rPr lang="en-US" sz="1800">
                <a:solidFill>
                  <a:prstClr val="black"/>
                </a:solidFill>
                <a:latin typeface="Times New Roman"/>
                <a:cs typeface="Times New Roman"/>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p>
          <a:p>
            <a:pPr defTabSz="1371530" eaLnBrk="1" fontAlgn="auto" hangingPunct="1">
              <a:spcBef>
                <a:spcPts val="0"/>
              </a:spcBef>
              <a:spcAft>
                <a:spcPts val="0"/>
              </a:spcAft>
              <a:tabLst>
                <a:tab pos="2057295" algn="l"/>
                <a:tab pos="2347793" algn="l"/>
              </a:tabLst>
            </a:pPr>
            <a:r>
              <a:rPr lang="en-US" sz="1800">
                <a:solidFill>
                  <a:prstClr val="black"/>
                </a:solidFill>
                <a:latin typeface="Calibri"/>
              </a:rPr>
              <a:t>(H</a:t>
            </a:r>
            <a:r>
              <a:rPr lang="en-US" sz="1800" baseline="-25000">
                <a:solidFill>
                  <a:prstClr val="black"/>
                </a:solidFill>
                <a:latin typeface="Calibri"/>
              </a:rPr>
              <a:t>1</a:t>
            </a:r>
            <a:r>
              <a:rPr lang="en-US" sz="1800">
                <a:solidFill>
                  <a:prstClr val="black"/>
                </a:solidFill>
                <a:latin typeface="Calibri"/>
              </a:rPr>
              <a:t> &amp; </a:t>
            </a:r>
            <a:r>
              <a:rPr lang="en-US" sz="1800" smtClean="0">
                <a:solidFill>
                  <a:prstClr val="black"/>
                </a:solidFill>
                <a:latin typeface="Calibri"/>
              </a:rPr>
              <a:t>V</a:t>
            </a:r>
            <a:r>
              <a:rPr lang="en-US" sz="1800" baseline="-25000" smtClean="0">
                <a:solidFill>
                  <a:prstClr val="black"/>
                </a:solidFill>
                <a:latin typeface="Calibri"/>
              </a:rPr>
              <a:t>1</a:t>
            </a:r>
            <a:r>
              <a:rPr lang="en-US" sz="1800" smtClean="0">
                <a:solidFill>
                  <a:prstClr val="black"/>
                </a:solidFill>
                <a:latin typeface="Calibri"/>
              </a:rPr>
              <a:t>) </a:t>
            </a:r>
            <a:r>
              <a:rPr lang="en-US" sz="1800">
                <a:solidFill>
                  <a:prstClr val="black"/>
                </a:solidFill>
                <a:latin typeface="Calibri"/>
              </a:rPr>
              <a:t>or (</a:t>
            </a:r>
            <a:r>
              <a:rPr lang="en-US" sz="1800" smtClean="0">
                <a:solidFill>
                  <a:prstClr val="black"/>
                </a:solidFill>
                <a:latin typeface="Calibri"/>
              </a:rPr>
              <a:t>V</a:t>
            </a:r>
            <a:r>
              <a:rPr lang="en-US" sz="1800" baseline="-25000" smtClean="0">
                <a:solidFill>
                  <a:prstClr val="black"/>
                </a:solidFill>
                <a:latin typeface="Calibri"/>
              </a:rPr>
              <a:t>2</a:t>
            </a:r>
            <a:r>
              <a:rPr lang="en-US" sz="1800" smtClean="0">
                <a:solidFill>
                  <a:prstClr val="black"/>
                </a:solidFill>
                <a:latin typeface="Calibri"/>
              </a:rPr>
              <a:t> </a:t>
            </a:r>
            <a:r>
              <a:rPr lang="en-US" sz="1800">
                <a:solidFill>
                  <a:prstClr val="black"/>
                </a:solidFill>
                <a:latin typeface="Calibri"/>
              </a:rPr>
              <a:t>&amp; </a:t>
            </a:r>
            <a:r>
              <a:rPr lang="en-US" sz="1800" smtClean="0">
                <a:solidFill>
                  <a:prstClr val="black"/>
                </a:solidFill>
                <a:latin typeface="Calibri"/>
              </a:rPr>
              <a:t>H</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a:solidFill>
                  <a:prstClr val="black"/>
                </a:solidFill>
                <a:latin typeface="Arial"/>
                <a:cs typeface="Arial"/>
              </a:rPr>
              <a:t>↓↑</a:t>
            </a:r>
            <a:r>
              <a:rPr lang="en-US" sz="1800">
                <a:solidFill>
                  <a:prstClr val="black"/>
                </a:solidFill>
                <a:latin typeface="Arial"/>
                <a:cs typeface="Arial"/>
                <a:sym typeface="Symbol"/>
              </a:rPr>
              <a:t> </a:t>
            </a:r>
            <a:r>
              <a:rPr lang="en-US" sz="1800">
                <a:solidFill>
                  <a:prstClr val="black"/>
                </a:solidFill>
                <a:latin typeface="Symbol" pitchFamily="18" charset="2"/>
                <a:cs typeface="Arial"/>
                <a:sym typeface="Symbol"/>
              </a:rPr>
              <a:t>+</a:t>
            </a:r>
            <a:r>
              <a:rPr lang="en-US" sz="1800" smtClean="0">
                <a:solidFill>
                  <a:prstClr val="black"/>
                </a:solidFill>
                <a:latin typeface="Times New Roman"/>
                <a:cs typeface="Times New Roman"/>
              </a:rPr>
              <a:t> </a:t>
            </a:r>
            <a:r>
              <a:rPr lang="en-US" sz="1800">
                <a:solidFill>
                  <a:prstClr val="black"/>
                </a:solidFill>
                <a:latin typeface="Times New Roman"/>
                <a:cs typeface="Times New Roman"/>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p>
          <a:p>
            <a:pPr defTabSz="1371530" eaLnBrk="1" fontAlgn="auto" hangingPunct="1">
              <a:spcBef>
                <a:spcPts val="0"/>
              </a:spcBef>
              <a:spcAft>
                <a:spcPts val="0"/>
              </a:spcAft>
              <a:tabLst>
                <a:tab pos="2057295" algn="l"/>
                <a:tab pos="2347793" algn="l"/>
              </a:tabLst>
            </a:pPr>
            <a:r>
              <a:rPr lang="en-US" sz="1800">
                <a:solidFill>
                  <a:prstClr val="black"/>
                </a:solidFill>
                <a:latin typeface="Calibri"/>
              </a:rPr>
              <a:t>(H</a:t>
            </a:r>
            <a:r>
              <a:rPr lang="en-US" sz="1800" baseline="-25000">
                <a:solidFill>
                  <a:prstClr val="black"/>
                </a:solidFill>
                <a:latin typeface="Calibri"/>
              </a:rPr>
              <a:t>1</a:t>
            </a:r>
            <a:r>
              <a:rPr lang="en-US" sz="1800">
                <a:solidFill>
                  <a:prstClr val="black"/>
                </a:solidFill>
                <a:latin typeface="Calibri"/>
              </a:rPr>
              <a:t> &amp; </a:t>
            </a:r>
            <a:r>
              <a:rPr lang="en-US" sz="1800" smtClean="0">
                <a:solidFill>
                  <a:prstClr val="black"/>
                </a:solidFill>
                <a:latin typeface="Calibri"/>
              </a:rPr>
              <a:t>H</a:t>
            </a:r>
            <a:r>
              <a:rPr lang="en-US" sz="1800" baseline="-25000" smtClean="0">
                <a:solidFill>
                  <a:prstClr val="black"/>
                </a:solidFill>
                <a:latin typeface="Calibri"/>
              </a:rPr>
              <a:t>1</a:t>
            </a:r>
            <a:r>
              <a:rPr lang="en-US" sz="1800">
                <a:solidFill>
                  <a:prstClr val="black"/>
                </a:solidFill>
                <a:latin typeface="Calibri"/>
              </a:rPr>
              <a:t>) or </a:t>
            </a:r>
            <a:r>
              <a:rPr lang="en-US" sz="1800" smtClean="0">
                <a:solidFill>
                  <a:prstClr val="black"/>
                </a:solidFill>
                <a:latin typeface="Calibri"/>
              </a:rPr>
              <a:t>(H</a:t>
            </a:r>
            <a:r>
              <a:rPr lang="en-US" sz="1800" baseline="-25000" smtClean="0">
                <a:solidFill>
                  <a:prstClr val="black"/>
                </a:solidFill>
                <a:latin typeface="Calibri"/>
              </a:rPr>
              <a:t>2</a:t>
            </a:r>
            <a:r>
              <a:rPr lang="en-US" sz="1800" smtClean="0">
                <a:solidFill>
                  <a:prstClr val="black"/>
                </a:solidFill>
                <a:latin typeface="Calibri"/>
              </a:rPr>
              <a:t> </a:t>
            </a:r>
            <a:r>
              <a:rPr lang="en-US" sz="1800">
                <a:solidFill>
                  <a:prstClr val="black"/>
                </a:solidFill>
                <a:latin typeface="Calibri"/>
              </a:rPr>
              <a:t>&amp; H</a:t>
            </a:r>
            <a:r>
              <a:rPr lang="en-US" sz="1800" baseline="-2500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smtClean="0">
                <a:solidFill>
                  <a:prstClr val="black"/>
                </a:solidFill>
                <a:latin typeface="Arial"/>
                <a:cs typeface="Arial"/>
              </a:rPr>
              <a:t>↓↓</a:t>
            </a:r>
            <a:r>
              <a:rPr lang="en-US" sz="1800" smtClean="0">
                <a:solidFill>
                  <a:prstClr val="black"/>
                </a:solidFill>
                <a:latin typeface="Arial"/>
                <a:cs typeface="Arial"/>
                <a:sym typeface="Symbol"/>
              </a:rPr>
              <a:t></a:t>
            </a:r>
            <a:endParaRPr lang="en-US" sz="1800" baseline="-25000">
              <a:solidFill>
                <a:prstClr val="black"/>
              </a:solidFill>
              <a:latin typeface="Calibri"/>
            </a:endParaRPr>
          </a:p>
          <a:p>
            <a:pPr defTabSz="1371530" eaLnBrk="1" fontAlgn="auto" hangingPunct="1">
              <a:spcBef>
                <a:spcPts val="0"/>
              </a:spcBef>
              <a:spcAft>
                <a:spcPts val="0"/>
              </a:spcAft>
              <a:tabLst>
                <a:tab pos="2057295" algn="l"/>
                <a:tab pos="2347793" algn="l"/>
              </a:tabLst>
            </a:pPr>
            <a:r>
              <a:rPr lang="en-US" sz="1800" smtClean="0">
                <a:solidFill>
                  <a:prstClr val="black"/>
                </a:solidFill>
                <a:latin typeface="Calibri"/>
              </a:rPr>
              <a:t>(V</a:t>
            </a:r>
            <a:r>
              <a:rPr lang="en-US" sz="1800" baseline="-25000" smtClean="0">
                <a:solidFill>
                  <a:prstClr val="black"/>
                </a:solidFill>
                <a:latin typeface="Calibri"/>
              </a:rPr>
              <a:t>1</a:t>
            </a:r>
            <a:r>
              <a:rPr lang="en-US" sz="1800" smtClean="0">
                <a:solidFill>
                  <a:prstClr val="black"/>
                </a:solidFill>
                <a:latin typeface="Calibri"/>
              </a:rPr>
              <a:t> </a:t>
            </a:r>
            <a:r>
              <a:rPr lang="en-US" sz="1800">
                <a:solidFill>
                  <a:prstClr val="black"/>
                </a:solidFill>
                <a:latin typeface="Calibri"/>
              </a:rPr>
              <a:t>&amp; V</a:t>
            </a:r>
            <a:r>
              <a:rPr lang="en-US" sz="1800" baseline="-25000">
                <a:solidFill>
                  <a:prstClr val="black"/>
                </a:solidFill>
                <a:latin typeface="Calibri"/>
              </a:rPr>
              <a:t>1</a:t>
            </a:r>
            <a:r>
              <a:rPr lang="en-US" sz="1800">
                <a:solidFill>
                  <a:prstClr val="black"/>
                </a:solidFill>
                <a:latin typeface="Calibri"/>
              </a:rPr>
              <a:t>) or (V</a:t>
            </a:r>
            <a:r>
              <a:rPr lang="en-US" sz="1800" baseline="-25000">
                <a:solidFill>
                  <a:prstClr val="black"/>
                </a:solidFill>
                <a:latin typeface="Calibri"/>
              </a:rPr>
              <a:t>2</a:t>
            </a:r>
            <a:r>
              <a:rPr lang="en-US" sz="1800">
                <a:solidFill>
                  <a:prstClr val="black"/>
                </a:solidFill>
                <a:latin typeface="Calibri"/>
              </a:rPr>
              <a:t> &amp; </a:t>
            </a:r>
            <a:r>
              <a:rPr lang="en-US" sz="1800" smtClean="0">
                <a:solidFill>
                  <a:prstClr val="black"/>
                </a:solidFill>
                <a:latin typeface="Calibri"/>
              </a:rPr>
              <a:t>V</a:t>
            </a:r>
            <a:r>
              <a:rPr lang="en-US" sz="1800" baseline="-25000" smtClean="0">
                <a:solidFill>
                  <a:prstClr val="black"/>
                </a:solidFill>
                <a:latin typeface="Calibri"/>
              </a:rPr>
              <a:t>2</a:t>
            </a:r>
            <a:r>
              <a:rPr lang="en-US" sz="1800" smtClean="0">
                <a:solidFill>
                  <a:prstClr val="black"/>
                </a:solidFill>
                <a:latin typeface="Calibri"/>
              </a:rPr>
              <a:t>)	</a:t>
            </a:r>
            <a:r>
              <a:rPr lang="en-US" sz="1800" smtClean="0">
                <a:solidFill>
                  <a:prstClr val="black"/>
                </a:solidFill>
                <a:latin typeface="Times New Roman"/>
                <a:cs typeface="Times New Roman"/>
              </a:rPr>
              <a:t>→	|</a:t>
            </a:r>
            <a:r>
              <a:rPr lang="en-US" sz="1800">
                <a:solidFill>
                  <a:prstClr val="black"/>
                </a:solidFill>
                <a:latin typeface="Arial"/>
                <a:cs typeface="Arial"/>
              </a:rPr>
              <a:t>↑</a:t>
            </a:r>
            <a:r>
              <a:rPr lang="en-US" sz="1800" smtClean="0">
                <a:solidFill>
                  <a:prstClr val="black"/>
                </a:solidFill>
                <a:latin typeface="Arial"/>
                <a:cs typeface="Arial"/>
              </a:rPr>
              <a:t>↑</a:t>
            </a:r>
            <a:r>
              <a:rPr lang="en-US" sz="1800" smtClean="0">
                <a:solidFill>
                  <a:prstClr val="black"/>
                </a:solidFill>
                <a:latin typeface="Arial"/>
                <a:cs typeface="Arial"/>
                <a:sym typeface="Symbol"/>
              </a:rPr>
              <a:t></a:t>
            </a:r>
            <a:endParaRPr lang="en-US" sz="1800" baseline="-25000">
              <a:solidFill>
                <a:prstClr val="black"/>
              </a:solidFill>
              <a:latin typeface="Calibri"/>
            </a:endParaRPr>
          </a:p>
          <a:p>
            <a:pPr defTabSz="457177" eaLnBrk="1" fontAlgn="auto" hangingPunct="1">
              <a:spcBef>
                <a:spcPts val="0"/>
              </a:spcBef>
              <a:spcAft>
                <a:spcPts val="0"/>
              </a:spcAft>
              <a:tabLst>
                <a:tab pos="2347793" algn="l"/>
              </a:tabLst>
            </a:pPr>
            <a:endParaRPr lang="en-US" sz="1800" baseline="-25000">
              <a:solidFill>
                <a:prstClr val="black"/>
              </a:solidFill>
              <a:latin typeface="Calibri"/>
            </a:endParaRPr>
          </a:p>
        </p:txBody>
      </p:sp>
      <p:sp>
        <p:nvSpPr>
          <p:cNvPr id="168" name="Line 88"/>
          <p:cNvSpPr>
            <a:spLocks noChangeShapeType="1"/>
          </p:cNvSpPr>
          <p:nvPr/>
        </p:nvSpPr>
        <p:spPr bwMode="auto">
          <a:xfrm>
            <a:off x="1641202" y="2373425"/>
            <a:ext cx="103610" cy="240678"/>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9" name="Line 88"/>
          <p:cNvSpPr>
            <a:spLocks noChangeShapeType="1"/>
          </p:cNvSpPr>
          <p:nvPr/>
        </p:nvSpPr>
        <p:spPr bwMode="auto">
          <a:xfrm flipH="1">
            <a:off x="3652726" y="2544918"/>
            <a:ext cx="88914" cy="245906"/>
          </a:xfrm>
          <a:prstGeom prst="line">
            <a:avLst/>
          </a:prstGeom>
          <a:noFill/>
          <a:ln w="38100">
            <a:solidFill>
              <a:schemeClr val="tx1"/>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70" name="Text Box 101"/>
          <p:cNvSpPr txBox="1">
            <a:spLocks noChangeArrowheads="1"/>
          </p:cNvSpPr>
          <p:nvPr/>
        </p:nvSpPr>
        <p:spPr bwMode="auto">
          <a:xfrm>
            <a:off x="1540105" y="2588823"/>
            <a:ext cx="407484" cy="276999"/>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Symbol" pitchFamily="18" charset="2"/>
              </a:rPr>
              <a:t>l</a:t>
            </a:r>
            <a:r>
              <a:rPr lang="en-US" sz="1200">
                <a:solidFill>
                  <a:srgbClr val="000000"/>
                </a:solidFill>
                <a:latin typeface="Calibri"/>
              </a:rPr>
              <a:t>/4</a:t>
            </a:r>
            <a:endParaRPr lang="en-US" sz="1200" dirty="0">
              <a:solidFill>
                <a:srgbClr val="000000"/>
              </a:solidFill>
              <a:latin typeface="Calibri"/>
            </a:endParaRPr>
          </a:p>
        </p:txBody>
      </p:sp>
      <p:sp>
        <p:nvSpPr>
          <p:cNvPr id="171" name="Text Box 101"/>
          <p:cNvSpPr txBox="1">
            <a:spLocks noChangeArrowheads="1"/>
          </p:cNvSpPr>
          <p:nvPr/>
        </p:nvSpPr>
        <p:spPr bwMode="auto">
          <a:xfrm>
            <a:off x="3466218" y="2784490"/>
            <a:ext cx="407484" cy="276999"/>
          </a:xfrm>
          <a:prstGeom prst="rect">
            <a:avLst/>
          </a:prstGeom>
          <a:noFill/>
          <a:ln w="9525">
            <a:noFill/>
            <a:miter lim="800000"/>
            <a:headEnd/>
            <a:tailEnd/>
          </a:ln>
        </p:spPr>
        <p:txBody>
          <a:bodyPr wrap="none" lIns="91435" tIns="45718" rIns="91435" bIns="45718">
            <a:spAutoFit/>
          </a:bodyPr>
          <a:lstStyle/>
          <a:p>
            <a:pPr algn="ctr" defTabSz="457177" eaLnBrk="1" fontAlgn="auto" hangingPunct="1">
              <a:spcBef>
                <a:spcPts val="0"/>
              </a:spcBef>
              <a:spcAft>
                <a:spcPts val="0"/>
              </a:spcAft>
            </a:pPr>
            <a:r>
              <a:rPr lang="en-US" sz="1200">
                <a:solidFill>
                  <a:srgbClr val="000000"/>
                </a:solidFill>
                <a:latin typeface="Symbol" pitchFamily="18" charset="2"/>
              </a:rPr>
              <a:t>l</a:t>
            </a:r>
            <a:r>
              <a:rPr lang="en-US" sz="1200">
                <a:solidFill>
                  <a:srgbClr val="000000"/>
                </a:solidFill>
                <a:latin typeface="Calibri"/>
              </a:rPr>
              <a:t>/4</a:t>
            </a:r>
            <a:endParaRPr lang="en-US" sz="1200" dirty="0">
              <a:solidFill>
                <a:srgbClr val="000000"/>
              </a:solidFill>
              <a:latin typeface="Calibri"/>
            </a:endParaRPr>
          </a:p>
        </p:txBody>
      </p:sp>
      <p:sp>
        <p:nvSpPr>
          <p:cNvPr id="117" name="Line 86"/>
          <p:cNvSpPr>
            <a:spLocks noChangeShapeType="1"/>
          </p:cNvSpPr>
          <p:nvPr/>
        </p:nvSpPr>
        <p:spPr bwMode="auto">
          <a:xfrm flipV="1">
            <a:off x="1002603" y="1610508"/>
            <a:ext cx="2797756" cy="1174111"/>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18" name="Line 86"/>
          <p:cNvSpPr>
            <a:spLocks noChangeShapeType="1"/>
          </p:cNvSpPr>
          <p:nvPr/>
        </p:nvSpPr>
        <p:spPr bwMode="auto">
          <a:xfrm flipH="1" flipV="1">
            <a:off x="1256111" y="1619298"/>
            <a:ext cx="2808341" cy="1198267"/>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2" name="Line 86"/>
          <p:cNvSpPr>
            <a:spLocks noChangeShapeType="1"/>
          </p:cNvSpPr>
          <p:nvPr/>
        </p:nvSpPr>
        <p:spPr bwMode="auto">
          <a:xfrm flipH="1" flipV="1">
            <a:off x="3082282" y="1610506"/>
            <a:ext cx="349620" cy="145315"/>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63" name="Line 86"/>
          <p:cNvSpPr>
            <a:spLocks noChangeShapeType="1"/>
          </p:cNvSpPr>
          <p:nvPr/>
        </p:nvSpPr>
        <p:spPr bwMode="auto">
          <a:xfrm flipH="1">
            <a:off x="1617620" y="1619298"/>
            <a:ext cx="370017" cy="150586"/>
          </a:xfrm>
          <a:prstGeom prst="line">
            <a:avLst/>
          </a:prstGeom>
          <a:noFill/>
          <a:ln w="38100">
            <a:solidFill>
              <a:schemeClr val="hlink"/>
            </a:solidFill>
            <a:round/>
            <a:headEnd/>
            <a:tailEnd/>
          </a:ln>
        </p:spPr>
        <p:txBody>
          <a:bodyPr lIns="91435" tIns="45718" rIns="91435" bIns="45718"/>
          <a:lstStyle/>
          <a:p>
            <a:pPr defTabSz="457177" eaLnBrk="1" fontAlgn="auto" hangingPunct="1">
              <a:spcBef>
                <a:spcPts val="0"/>
              </a:spcBef>
              <a:spcAft>
                <a:spcPts val="0"/>
              </a:spcAft>
            </a:pPr>
            <a:endParaRPr lang="en-US" sz="1800">
              <a:solidFill>
                <a:srgbClr val="000000"/>
              </a:solidFill>
              <a:latin typeface="Calibri"/>
            </a:endParaRPr>
          </a:p>
        </p:txBody>
      </p:sp>
      <p:sp>
        <p:nvSpPr>
          <p:cNvPr id="100" name="Text Box 94"/>
          <p:cNvSpPr txBox="1">
            <a:spLocks noChangeArrowheads="1"/>
          </p:cNvSpPr>
          <p:nvPr/>
        </p:nvSpPr>
        <p:spPr bwMode="auto">
          <a:xfrm>
            <a:off x="530020" y="4723010"/>
            <a:ext cx="880369" cy="307777"/>
          </a:xfrm>
          <a:prstGeom prst="rect">
            <a:avLst/>
          </a:prstGeom>
          <a:noFill/>
          <a:ln w="9525">
            <a:noFill/>
            <a:miter lim="800000"/>
            <a:headEnd/>
            <a:tailEnd/>
          </a:ln>
        </p:spPr>
        <p:txBody>
          <a:bodyPr wrap="none" lIns="91435" tIns="45718" rIns="91435" bIns="45718">
            <a:spAutoFit/>
          </a:bodyPr>
          <a:lstStyle/>
          <a:p>
            <a:pPr algn="r" defTabSz="457177" eaLnBrk="1" fontAlgn="auto" hangingPunct="1">
              <a:spcBef>
                <a:spcPts val="0"/>
              </a:spcBef>
              <a:spcAft>
                <a:spcPts val="0"/>
              </a:spcAft>
            </a:pPr>
            <a:r>
              <a:rPr lang="en-US" sz="1400" baseline="30000">
                <a:solidFill>
                  <a:srgbClr val="000000"/>
                </a:solidFill>
                <a:latin typeface="Calibri"/>
              </a:rPr>
              <a:t>171</a:t>
            </a:r>
            <a:r>
              <a:rPr lang="en-US" sz="1400">
                <a:solidFill>
                  <a:srgbClr val="000000"/>
                </a:solidFill>
                <a:latin typeface="Calibri"/>
              </a:rPr>
              <a:t>Yb</a:t>
            </a:r>
            <a:r>
              <a:rPr lang="en-US" sz="1400" baseline="30000">
                <a:solidFill>
                  <a:srgbClr val="000000"/>
                </a:solidFill>
                <a:latin typeface="Calibri"/>
              </a:rPr>
              <a:t>+</a:t>
            </a:r>
            <a:r>
              <a:rPr lang="en-US" sz="1400">
                <a:solidFill>
                  <a:srgbClr val="000000"/>
                </a:solidFill>
                <a:latin typeface="Calibri"/>
              </a:rPr>
              <a:t> ion</a:t>
            </a:r>
          </a:p>
        </p:txBody>
      </p:sp>
      <p:graphicFrame>
        <p:nvGraphicFramePr>
          <p:cNvPr id="114" name="Object 113"/>
          <p:cNvGraphicFramePr>
            <a:graphicFrameLocks noChangeAspect="1"/>
          </p:cNvGraphicFramePr>
          <p:nvPr>
            <p:extLst>
              <p:ext uri="{D42A27DB-BD31-4B8C-83A1-F6EECF244321}">
                <p14:modId xmlns:p14="http://schemas.microsoft.com/office/powerpoint/2010/main" val="3892707256"/>
              </p:ext>
            </p:extLst>
          </p:nvPr>
        </p:nvGraphicFramePr>
        <p:xfrm>
          <a:off x="6143625" y="3030538"/>
          <a:ext cx="1484313" cy="754062"/>
        </p:xfrm>
        <a:graphic>
          <a:graphicData uri="http://schemas.openxmlformats.org/presentationml/2006/ole">
            <mc:AlternateContent xmlns:mc="http://schemas.openxmlformats.org/markup-compatibility/2006">
              <mc:Choice xmlns:v="urn:schemas-microsoft-com:vml" Requires="v">
                <p:oleObj spid="_x0000_s1858580" name="Equation" r:id="rId4" imgW="774360" imgH="393480" progId="Equation.3">
                  <p:embed/>
                </p:oleObj>
              </mc:Choice>
              <mc:Fallback>
                <p:oleObj name="Equation" r:id="rId4" imgW="774360" imgH="393480" progId="Equation.3">
                  <p:embed/>
                  <p:pic>
                    <p:nvPicPr>
                      <p:cNvPr id="0" name=""/>
                      <p:cNvPicPr/>
                      <p:nvPr/>
                    </p:nvPicPr>
                    <p:blipFill>
                      <a:blip r:embed="rId5"/>
                      <a:stretch>
                        <a:fillRect/>
                      </a:stretch>
                    </p:blipFill>
                    <p:spPr>
                      <a:xfrm>
                        <a:off x="6143625" y="3030538"/>
                        <a:ext cx="1484313" cy="754062"/>
                      </a:xfrm>
                      <a:prstGeom prst="rect">
                        <a:avLst/>
                      </a:prstGeom>
                    </p:spPr>
                  </p:pic>
                </p:oleObj>
              </mc:Fallback>
            </mc:AlternateContent>
          </a:graphicData>
        </a:graphic>
      </p:graphicFrame>
      <p:grpSp>
        <p:nvGrpSpPr>
          <p:cNvPr id="2" name="Group 1"/>
          <p:cNvGrpSpPr/>
          <p:nvPr/>
        </p:nvGrpSpPr>
        <p:grpSpPr>
          <a:xfrm>
            <a:off x="5486400" y="3887409"/>
            <a:ext cx="3397319" cy="1946663"/>
            <a:chOff x="5486400" y="3887409"/>
            <a:chExt cx="3397319" cy="1946663"/>
          </a:xfrm>
        </p:grpSpPr>
        <p:sp>
          <p:nvSpPr>
            <p:cNvPr id="115" name="TextBox 114"/>
            <p:cNvSpPr txBox="1"/>
            <p:nvPr/>
          </p:nvSpPr>
          <p:spPr>
            <a:xfrm>
              <a:off x="5486401" y="3887409"/>
              <a:ext cx="961802" cy="369332"/>
            </a:xfrm>
            <a:prstGeom prst="rect">
              <a:avLst/>
            </a:prstGeom>
            <a:no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Current:</a:t>
              </a:r>
              <a:endParaRPr lang="en-US" sz="1800">
                <a:solidFill>
                  <a:prstClr val="black"/>
                </a:solidFill>
                <a:latin typeface="Calibri"/>
              </a:endParaRPr>
            </a:p>
          </p:txBody>
        </p:sp>
        <p:graphicFrame>
          <p:nvGraphicFramePr>
            <p:cNvPr id="116" name="Object 115"/>
            <p:cNvGraphicFramePr>
              <a:graphicFrameLocks noChangeAspect="1"/>
            </p:cNvGraphicFramePr>
            <p:nvPr>
              <p:extLst>
                <p:ext uri="{D42A27DB-BD31-4B8C-83A1-F6EECF244321}">
                  <p14:modId xmlns:p14="http://schemas.microsoft.com/office/powerpoint/2010/main" val="2059500072"/>
                </p:ext>
              </p:extLst>
            </p:nvPr>
          </p:nvGraphicFramePr>
          <p:xfrm>
            <a:off x="5486400" y="4371598"/>
            <a:ext cx="3397319" cy="947849"/>
          </p:xfrm>
          <a:graphic>
            <a:graphicData uri="http://schemas.openxmlformats.org/presentationml/2006/ole">
              <mc:AlternateContent xmlns:mc="http://schemas.openxmlformats.org/markup-compatibility/2006">
                <mc:Choice xmlns:v="urn:schemas-microsoft-com:vml" Requires="v">
                  <p:oleObj spid="_x0000_s1858581" name="Equation" r:id="rId6" imgW="2184400" imgH="609600" progId="Equation.3">
                    <p:embed/>
                  </p:oleObj>
                </mc:Choice>
                <mc:Fallback>
                  <p:oleObj name="Equation" r:id="rId6" imgW="2184400" imgH="609600" progId="Equation.3">
                    <p:embed/>
                    <p:pic>
                      <p:nvPicPr>
                        <p:cNvPr id="0" name=""/>
                        <p:cNvPicPr/>
                        <p:nvPr/>
                      </p:nvPicPr>
                      <p:blipFill>
                        <a:blip r:embed="rId7"/>
                        <a:stretch>
                          <a:fillRect/>
                        </a:stretch>
                      </p:blipFill>
                      <p:spPr>
                        <a:xfrm>
                          <a:off x="5486400" y="4371598"/>
                          <a:ext cx="3397319" cy="947849"/>
                        </a:xfrm>
                        <a:prstGeom prst="rect">
                          <a:avLst/>
                        </a:prstGeom>
                      </p:spPr>
                    </p:pic>
                  </p:oleObj>
                </mc:Fallback>
              </mc:AlternateContent>
            </a:graphicData>
          </a:graphic>
        </p:graphicFrame>
        <p:graphicFrame>
          <p:nvGraphicFramePr>
            <p:cNvPr id="119" name="Object 118"/>
            <p:cNvGraphicFramePr>
              <a:graphicFrameLocks noChangeAspect="1"/>
            </p:cNvGraphicFramePr>
            <p:nvPr>
              <p:extLst>
                <p:ext uri="{D42A27DB-BD31-4B8C-83A1-F6EECF244321}">
                  <p14:modId xmlns:p14="http://schemas.microsoft.com/office/powerpoint/2010/main" val="277626893"/>
                </p:ext>
              </p:extLst>
            </p:nvPr>
          </p:nvGraphicFramePr>
          <p:xfrm>
            <a:off x="5486401" y="5370522"/>
            <a:ext cx="1241425" cy="463550"/>
          </p:xfrm>
          <a:graphic>
            <a:graphicData uri="http://schemas.openxmlformats.org/presentationml/2006/ole">
              <mc:AlternateContent xmlns:mc="http://schemas.openxmlformats.org/markup-compatibility/2006">
                <mc:Choice xmlns:v="urn:schemas-microsoft-com:vml" Requires="v">
                  <p:oleObj spid="_x0000_s1858582" name="Equation" r:id="rId8" imgW="647700" imgH="241300" progId="Equation.3">
                    <p:embed/>
                  </p:oleObj>
                </mc:Choice>
                <mc:Fallback>
                  <p:oleObj name="Equation" r:id="rId8" imgW="647700" imgH="241300" progId="Equation.3">
                    <p:embed/>
                    <p:pic>
                      <p:nvPicPr>
                        <p:cNvPr id="0" name=""/>
                        <p:cNvPicPr/>
                        <p:nvPr/>
                      </p:nvPicPr>
                      <p:blipFill>
                        <a:blip r:embed="rId9"/>
                        <a:stretch>
                          <a:fillRect/>
                        </a:stretch>
                      </p:blipFill>
                      <p:spPr>
                        <a:xfrm>
                          <a:off x="5486401" y="5370522"/>
                          <a:ext cx="1241425" cy="463550"/>
                        </a:xfrm>
                        <a:prstGeom prst="rect">
                          <a:avLst/>
                        </a:prstGeom>
                        <a:solidFill>
                          <a:srgbClr val="FFFF00"/>
                        </a:solidFill>
                      </p:spPr>
                    </p:pic>
                  </p:oleObj>
                </mc:Fallback>
              </mc:AlternateContent>
            </a:graphicData>
          </a:graphic>
        </p:graphicFrame>
      </p:grpSp>
      <p:sp>
        <p:nvSpPr>
          <p:cNvPr id="106" name="TextBox 105"/>
          <p:cNvSpPr txBox="1"/>
          <p:nvPr/>
        </p:nvSpPr>
        <p:spPr>
          <a:xfrm>
            <a:off x="371275" y="304799"/>
            <a:ext cx="7000571" cy="646331"/>
          </a:xfrm>
          <a:prstGeom prst="rect">
            <a:avLst/>
          </a:prstGeom>
          <a:noFill/>
        </p:spPr>
        <p:txBody>
          <a:bodyPr wrap="none" rtlCol="0">
            <a:spAutoFit/>
          </a:bodyPr>
          <a:lstStyle/>
          <a:p>
            <a:r>
              <a:rPr lang="en-US" sz="3600" b="1" smtClean="0">
                <a:solidFill>
                  <a:prstClr val="black"/>
                </a:solidFill>
                <a:latin typeface="Calibri"/>
              </a:rPr>
              <a:t>Linking remote atoms with </a:t>
            </a:r>
            <a:r>
              <a:rPr lang="en-US" sz="3600" b="1" smtClean="0">
                <a:solidFill>
                  <a:prstClr val="black"/>
                </a:solidFill>
                <a:latin typeface="Calibri"/>
              </a:rPr>
              <a:t>photons</a:t>
            </a:r>
            <a:endParaRPr lang="en-US" sz="3600" b="1" baseline="30000">
              <a:solidFill>
                <a:prstClr val="black"/>
              </a:solidFill>
              <a:latin typeface="Calibri"/>
            </a:endParaRPr>
          </a:p>
        </p:txBody>
      </p:sp>
      <p:sp>
        <p:nvSpPr>
          <p:cNvPr id="108" name="Rectangle 5"/>
          <p:cNvSpPr>
            <a:spLocks noChangeArrowheads="1"/>
          </p:cNvSpPr>
          <p:nvPr/>
        </p:nvSpPr>
        <p:spPr bwMode="auto">
          <a:xfrm>
            <a:off x="4103688" y="6027003"/>
            <a:ext cx="5040312" cy="830997"/>
          </a:xfrm>
          <a:prstGeom prst="rect">
            <a:avLst/>
          </a:prstGeom>
          <a:noFill/>
          <a:ln w="9525">
            <a:noFill/>
            <a:miter lim="800000"/>
            <a:headEnd/>
            <a:tailEnd/>
          </a:ln>
          <a:effectLst/>
        </p:spPr>
        <p:txBody>
          <a:bodyPr>
            <a:spAutoFit/>
          </a:bodyPr>
          <a:lstStyle/>
          <a:p>
            <a:pPr algn="r"/>
            <a:r>
              <a:rPr lang="en-US" sz="1600" smtClean="0">
                <a:solidFill>
                  <a:prstClr val="black"/>
                </a:solidFill>
                <a:latin typeface="Times New Roman" panose="02020603050405020304" pitchFamily="18" charset="0"/>
                <a:cs typeface="Times New Roman" panose="02020603050405020304" pitchFamily="18" charset="0"/>
              </a:rPr>
              <a:t>C. Hong</a:t>
            </a:r>
            <a:r>
              <a:rPr lang="en-US" sz="1600">
                <a:solidFill>
                  <a:prstClr val="black"/>
                </a:solidFill>
                <a:latin typeface="Times New Roman" panose="02020603050405020304" pitchFamily="18" charset="0"/>
                <a:cs typeface="Times New Roman" panose="02020603050405020304" pitchFamily="18" charset="0"/>
              </a:rPr>
              <a:t>, </a:t>
            </a:r>
            <a:r>
              <a:rPr lang="en-US" sz="1600" smtClean="0">
                <a:solidFill>
                  <a:prstClr val="black"/>
                </a:solidFill>
                <a:latin typeface="Times New Roman" panose="02020603050405020304" pitchFamily="18" charset="0"/>
                <a:cs typeface="Times New Roman" panose="02020603050405020304" pitchFamily="18" charset="0"/>
              </a:rPr>
              <a:t>Z. Ou &amp; L. Mandel, </a:t>
            </a:r>
            <a:r>
              <a:rPr lang="en-US" sz="1600" i="1" smtClean="0">
                <a:solidFill>
                  <a:prstClr val="black"/>
                </a:solidFill>
                <a:latin typeface="Times New Roman" panose="02020603050405020304" pitchFamily="18" charset="0"/>
                <a:cs typeface="Times New Roman" panose="02020603050405020304" pitchFamily="18" charset="0"/>
              </a:rPr>
              <a:t>PRL</a:t>
            </a:r>
            <a:r>
              <a:rPr lang="en-US" sz="1600" smtClean="0">
                <a:solidFill>
                  <a:prstClr val="black"/>
                </a:solidFill>
                <a:latin typeface="Times New Roman" panose="02020603050405020304" pitchFamily="18" charset="0"/>
                <a:cs typeface="Times New Roman" panose="02020603050405020304" pitchFamily="18" charset="0"/>
              </a:rPr>
              <a:t> </a:t>
            </a:r>
            <a:r>
              <a:rPr lang="en-US" sz="1600" b="1">
                <a:solidFill>
                  <a:prstClr val="black"/>
                </a:solidFill>
                <a:latin typeface="Times New Roman" panose="02020603050405020304" pitchFamily="18" charset="0"/>
                <a:cs typeface="Times New Roman" panose="02020603050405020304" pitchFamily="18" charset="0"/>
              </a:rPr>
              <a:t>59</a:t>
            </a:r>
            <a:r>
              <a:rPr lang="en-US" sz="1600">
                <a:solidFill>
                  <a:prstClr val="black"/>
                </a:solidFill>
                <a:latin typeface="Times New Roman" panose="02020603050405020304" pitchFamily="18" charset="0"/>
                <a:cs typeface="Times New Roman" panose="02020603050405020304" pitchFamily="18" charset="0"/>
              </a:rPr>
              <a:t>, </a:t>
            </a:r>
            <a:r>
              <a:rPr lang="en-US" sz="1600" smtClean="0">
                <a:solidFill>
                  <a:prstClr val="black"/>
                </a:solidFill>
                <a:latin typeface="Times New Roman" panose="02020603050405020304" pitchFamily="18" charset="0"/>
                <a:cs typeface="Times New Roman" panose="02020603050405020304" pitchFamily="18" charset="0"/>
              </a:rPr>
              <a:t>2044 </a:t>
            </a:r>
            <a:r>
              <a:rPr lang="en-US" sz="1600">
                <a:solidFill>
                  <a:prstClr val="black"/>
                </a:solidFill>
                <a:latin typeface="Times New Roman" panose="02020603050405020304" pitchFamily="18" charset="0"/>
                <a:cs typeface="Times New Roman" panose="02020603050405020304" pitchFamily="18" charset="0"/>
              </a:rPr>
              <a:t>(1987</a:t>
            </a:r>
            <a:r>
              <a:rPr lang="en-US" sz="1600" smtClean="0">
                <a:solidFill>
                  <a:prstClr val="black"/>
                </a:solidFill>
                <a:latin typeface="Times New Roman" panose="02020603050405020304" pitchFamily="18" charset="0"/>
                <a:cs typeface="Times New Roman" panose="02020603050405020304" pitchFamily="18" charset="0"/>
              </a:rPr>
              <a:t>)</a:t>
            </a:r>
          </a:p>
          <a:p>
            <a:pPr algn="r"/>
            <a:r>
              <a:rPr lang="en-US" sz="1600" smtClean="0">
                <a:solidFill>
                  <a:prstClr val="black"/>
                </a:solidFill>
                <a:latin typeface="Times New Roman" panose="02020603050405020304" pitchFamily="18" charset="0"/>
                <a:cs typeface="Times New Roman" panose="02020603050405020304" pitchFamily="18" charset="0"/>
              </a:rPr>
              <a:t>C</a:t>
            </a:r>
            <a:r>
              <a:rPr lang="en-US" sz="1600">
                <a:solidFill>
                  <a:prstClr val="black"/>
                </a:solidFill>
                <a:latin typeface="Times New Roman" panose="02020603050405020304" pitchFamily="18" charset="0"/>
                <a:cs typeface="Times New Roman" panose="02020603050405020304" pitchFamily="18" charset="0"/>
              </a:rPr>
              <a:t>. Simon and W. Irvine, </a:t>
            </a:r>
            <a:r>
              <a:rPr lang="en-US" sz="1600" i="1">
                <a:solidFill>
                  <a:prstClr val="black"/>
                </a:solidFill>
                <a:latin typeface="Times New Roman" panose="02020603050405020304" pitchFamily="18" charset="0"/>
                <a:cs typeface="Times New Roman" panose="02020603050405020304" pitchFamily="18" charset="0"/>
              </a:rPr>
              <a:t>PRL</a:t>
            </a:r>
            <a:r>
              <a:rPr lang="en-US" sz="1600">
                <a:solidFill>
                  <a:prstClr val="black"/>
                </a:solidFill>
                <a:latin typeface="Times New Roman" panose="02020603050405020304" pitchFamily="18" charset="0"/>
                <a:cs typeface="Times New Roman" panose="02020603050405020304" pitchFamily="18" charset="0"/>
              </a:rPr>
              <a:t> </a:t>
            </a:r>
            <a:r>
              <a:rPr lang="en-US" sz="1600" b="1">
                <a:solidFill>
                  <a:prstClr val="black"/>
                </a:solidFill>
                <a:latin typeface="Times New Roman" panose="02020603050405020304" pitchFamily="18" charset="0"/>
                <a:cs typeface="Times New Roman" panose="02020603050405020304" pitchFamily="18" charset="0"/>
              </a:rPr>
              <a:t>91</a:t>
            </a:r>
            <a:r>
              <a:rPr lang="en-US" sz="1600">
                <a:solidFill>
                  <a:prstClr val="black"/>
                </a:solidFill>
                <a:latin typeface="Times New Roman" panose="02020603050405020304" pitchFamily="18" charset="0"/>
                <a:cs typeface="Times New Roman" panose="02020603050405020304" pitchFamily="18" charset="0"/>
              </a:rPr>
              <a:t>, 110405 (2003)</a:t>
            </a:r>
          </a:p>
          <a:p>
            <a:pPr algn="r"/>
            <a:r>
              <a:rPr lang="en-US" sz="1600" smtClean="0">
                <a:solidFill>
                  <a:prstClr val="black"/>
                </a:solidFill>
                <a:latin typeface="Times New Roman" panose="02020603050405020304" pitchFamily="18" charset="0"/>
                <a:cs typeface="Times New Roman" panose="02020603050405020304" pitchFamily="18" charset="0"/>
              </a:rPr>
              <a:t>D</a:t>
            </a:r>
            <a:r>
              <a:rPr lang="en-US" sz="1600">
                <a:solidFill>
                  <a:prstClr val="black"/>
                </a:solidFill>
                <a:latin typeface="Times New Roman" panose="02020603050405020304" pitchFamily="18" charset="0"/>
                <a:cs typeface="Times New Roman" panose="02020603050405020304" pitchFamily="18" charset="0"/>
              </a:rPr>
              <a:t>. Moehring, et al., </a:t>
            </a:r>
            <a:r>
              <a:rPr lang="en-US" sz="1600" i="1">
                <a:solidFill>
                  <a:prstClr val="black"/>
                </a:solidFill>
                <a:latin typeface="Times New Roman" panose="02020603050405020304" pitchFamily="18" charset="0"/>
                <a:cs typeface="Times New Roman" panose="02020603050405020304" pitchFamily="18" charset="0"/>
              </a:rPr>
              <a:t>Nature</a:t>
            </a:r>
            <a:r>
              <a:rPr lang="en-US" sz="1600">
                <a:solidFill>
                  <a:prstClr val="black"/>
                </a:solidFill>
                <a:latin typeface="Times New Roman" panose="02020603050405020304" pitchFamily="18" charset="0"/>
                <a:cs typeface="Times New Roman" panose="02020603050405020304" pitchFamily="18" charset="0"/>
              </a:rPr>
              <a:t> </a:t>
            </a:r>
            <a:r>
              <a:rPr lang="en-US" sz="1600" b="1">
                <a:solidFill>
                  <a:prstClr val="black"/>
                </a:solidFill>
                <a:latin typeface="Times New Roman" panose="02020603050405020304" pitchFamily="18" charset="0"/>
                <a:cs typeface="Times New Roman" panose="02020603050405020304" pitchFamily="18" charset="0"/>
              </a:rPr>
              <a:t>449</a:t>
            </a:r>
            <a:r>
              <a:rPr lang="en-US" sz="1600">
                <a:solidFill>
                  <a:prstClr val="black"/>
                </a:solidFill>
                <a:latin typeface="Times New Roman" panose="02020603050405020304" pitchFamily="18" charset="0"/>
                <a:cs typeface="Times New Roman" panose="02020603050405020304" pitchFamily="18" charset="0"/>
              </a:rPr>
              <a:t>, 68 (</a:t>
            </a:r>
            <a:r>
              <a:rPr lang="en-US" sz="1600" smtClean="0">
                <a:solidFill>
                  <a:prstClr val="black"/>
                </a:solidFill>
                <a:latin typeface="Times New Roman" panose="02020603050405020304" pitchFamily="18" charset="0"/>
                <a:cs typeface="Times New Roman" panose="02020603050405020304" pitchFamily="18" charset="0"/>
              </a:rPr>
              <a:t>2007)</a:t>
            </a:r>
            <a:endParaRPr lang="en-US" sz="1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74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220001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20"/>
          <p:cNvGrpSpPr>
            <a:grpSpLocks/>
          </p:cNvGrpSpPr>
          <p:nvPr/>
        </p:nvGrpSpPr>
        <p:grpSpPr bwMode="auto">
          <a:xfrm>
            <a:off x="392113" y="2820988"/>
            <a:ext cx="1982787" cy="1876425"/>
            <a:chOff x="247" y="1777"/>
            <a:chExt cx="1249" cy="1182"/>
          </a:xfrm>
        </p:grpSpPr>
        <p:sp>
          <p:nvSpPr>
            <p:cNvPr id="51221" name="AutoShape 3"/>
            <p:cNvSpPr>
              <a:spLocks noChangeArrowheads="1"/>
            </p:cNvSpPr>
            <p:nvPr/>
          </p:nvSpPr>
          <p:spPr bwMode="auto">
            <a:xfrm>
              <a:off x="1062" y="1777"/>
              <a:ext cx="306" cy="615"/>
            </a:xfrm>
            <a:prstGeom prst="upArrow">
              <a:avLst>
                <a:gd name="adj1" fmla="val 50000"/>
                <a:gd name="adj2" fmla="val 50245"/>
              </a:avLst>
            </a:prstGeom>
            <a:solidFill>
              <a:srgbClr val="FFC000"/>
            </a:solidFill>
            <a:ln w="9525">
              <a:noFill/>
              <a:miter lim="800000"/>
              <a:headEnd/>
              <a:tailEnd/>
            </a:ln>
          </p:spPr>
          <p:txBody>
            <a:bodyPr wrap="none" anchor="ctr"/>
            <a:lstStyle/>
            <a:p>
              <a:endParaRPr lang="en-US">
                <a:solidFill>
                  <a:prstClr val="black"/>
                </a:solidFill>
                <a:latin typeface="Calibri" panose="020F0502020204030204" pitchFamily="34" charset="0"/>
              </a:endParaRPr>
            </a:p>
          </p:txBody>
        </p:sp>
        <p:sp>
          <p:nvSpPr>
            <p:cNvPr id="51222" name="Rectangle 4"/>
            <p:cNvSpPr>
              <a:spLocks noChangeArrowheads="1"/>
            </p:cNvSpPr>
            <p:nvPr/>
          </p:nvSpPr>
          <p:spPr bwMode="auto">
            <a:xfrm>
              <a:off x="247" y="2325"/>
              <a:ext cx="1249" cy="634"/>
            </a:xfrm>
            <a:prstGeom prst="rect">
              <a:avLst/>
            </a:prstGeom>
            <a:solidFill>
              <a:srgbClr val="FFC000"/>
            </a:solidFill>
            <a:ln w="9525">
              <a:noFill/>
              <a:miter lim="800000"/>
              <a:headEnd/>
              <a:tailEnd/>
            </a:ln>
          </p:spPr>
          <p:txBody>
            <a:bodyPr anchor="ctr">
              <a:spAutoFit/>
            </a:bodyPr>
            <a:lstStyle/>
            <a:p>
              <a:pPr algn="ctr"/>
              <a:r>
                <a:rPr lang="en-US">
                  <a:solidFill>
                    <a:prstClr val="black"/>
                  </a:solidFill>
                  <a:latin typeface="Calibri" panose="020F0502020204030204" pitchFamily="34" charset="0"/>
                </a:rPr>
                <a:t>qubit uploaded to ion #1</a:t>
              </a:r>
            </a:p>
            <a:p>
              <a:pPr algn="ctr"/>
              <a:r>
                <a:rPr lang="en-US">
                  <a:solidFill>
                    <a:srgbClr val="C00000"/>
                  </a:solidFill>
                  <a:latin typeface="Calibri" panose="020F0502020204030204" pitchFamily="34" charset="0"/>
                  <a:sym typeface="Symbol" pitchFamily="18" charset="2"/>
                </a:rPr>
                <a:t>| + |</a:t>
              </a:r>
              <a:endParaRPr lang="en-US">
                <a:solidFill>
                  <a:srgbClr val="C00000"/>
                </a:solidFill>
                <a:latin typeface="Calibri" panose="020F0502020204030204" pitchFamily="34" charset="0"/>
              </a:endParaRPr>
            </a:p>
          </p:txBody>
        </p:sp>
      </p:grpSp>
      <p:grpSp>
        <p:nvGrpSpPr>
          <p:cNvPr id="3" name="Group 24"/>
          <p:cNvGrpSpPr>
            <a:grpSpLocks/>
          </p:cNvGrpSpPr>
          <p:nvPr/>
        </p:nvGrpSpPr>
        <p:grpSpPr bwMode="auto">
          <a:xfrm>
            <a:off x="4622800" y="4275451"/>
            <a:ext cx="1982788" cy="1746251"/>
            <a:chOff x="2912" y="2975"/>
            <a:chExt cx="1249" cy="1100"/>
          </a:xfrm>
          <a:solidFill>
            <a:srgbClr val="FFC000"/>
          </a:solidFill>
        </p:grpSpPr>
        <p:sp>
          <p:nvSpPr>
            <p:cNvPr id="29719" name="AutoShape 5"/>
            <p:cNvSpPr>
              <a:spLocks noChangeArrowheads="1"/>
            </p:cNvSpPr>
            <p:nvPr/>
          </p:nvSpPr>
          <p:spPr bwMode="auto">
            <a:xfrm>
              <a:off x="3363" y="2975"/>
              <a:ext cx="306" cy="484"/>
            </a:xfrm>
            <a:prstGeom prst="upArrow">
              <a:avLst>
                <a:gd name="adj1" fmla="val 50000"/>
                <a:gd name="adj2" fmla="val 50245"/>
              </a:avLst>
            </a:prstGeom>
            <a:grpFill/>
            <a:ln w="9525">
              <a:noFill/>
              <a:miter lim="800000"/>
              <a:headEnd/>
              <a:tailEnd/>
            </a:ln>
          </p:spPr>
          <p:txBody>
            <a:bodyPr wrap="none" anchor="ctr"/>
            <a:lstStyle/>
            <a:p>
              <a:pPr>
                <a:defRPr/>
              </a:pPr>
              <a:endParaRPr lang="en-US">
                <a:solidFill>
                  <a:prstClr val="black"/>
                </a:solidFill>
                <a:latin typeface="Calibri" panose="020F0502020204030204" pitchFamily="34" charset="0"/>
              </a:endParaRPr>
            </a:p>
          </p:txBody>
        </p:sp>
        <p:sp>
          <p:nvSpPr>
            <p:cNvPr id="29720" name="Rectangle 6"/>
            <p:cNvSpPr>
              <a:spLocks noChangeArrowheads="1"/>
            </p:cNvSpPr>
            <p:nvPr/>
          </p:nvSpPr>
          <p:spPr bwMode="auto">
            <a:xfrm>
              <a:off x="2912" y="3441"/>
              <a:ext cx="1249" cy="634"/>
            </a:xfrm>
            <a:prstGeom prst="rect">
              <a:avLst/>
            </a:prstGeom>
            <a:grpFill/>
            <a:ln w="9525">
              <a:noFill/>
              <a:miter lim="800000"/>
              <a:headEnd/>
              <a:tailEnd/>
            </a:ln>
          </p:spPr>
          <p:txBody>
            <a:bodyPr anchor="ctr">
              <a:spAutoFit/>
            </a:bodyPr>
            <a:lstStyle/>
            <a:p>
              <a:pPr algn="ctr">
                <a:defRPr/>
              </a:pPr>
              <a:r>
                <a:rPr lang="en-US" smtClean="0">
                  <a:solidFill>
                    <a:prstClr val="black"/>
                  </a:solidFill>
                  <a:latin typeface="Calibri" panose="020F0502020204030204" pitchFamily="34" charset="0"/>
                </a:rPr>
                <a:t>atom </a:t>
              </a:r>
              <a:r>
                <a:rPr lang="en-US" dirty="0">
                  <a:solidFill>
                    <a:prstClr val="black"/>
                  </a:solidFill>
                  <a:latin typeface="Calibri" panose="020F0502020204030204" pitchFamily="34" charset="0"/>
                </a:rPr>
                <a:t>#2 in known state</a:t>
              </a:r>
            </a:p>
            <a:p>
              <a:pPr algn="ctr">
                <a:defRPr/>
              </a:pPr>
              <a:r>
                <a:rPr lang="en-US" dirty="0">
                  <a:solidFill>
                    <a:srgbClr val="C00000"/>
                  </a:solidFill>
                  <a:latin typeface="Symbol" panose="05050102010706020507" pitchFamily="18" charset="2"/>
                  <a:sym typeface="Symbol" pitchFamily="18" charset="2"/>
                </a:rPr>
                <a:t>| + |</a:t>
              </a:r>
              <a:endParaRPr lang="en-US" dirty="0">
                <a:solidFill>
                  <a:srgbClr val="C00000"/>
                </a:solidFill>
                <a:latin typeface="Symbol" panose="05050102010706020507" pitchFamily="18" charset="2"/>
              </a:endParaRPr>
            </a:p>
          </p:txBody>
        </p:sp>
      </p:grpSp>
      <p:grpSp>
        <p:nvGrpSpPr>
          <p:cNvPr id="4" name="Group 23"/>
          <p:cNvGrpSpPr>
            <a:grpSpLocks/>
          </p:cNvGrpSpPr>
          <p:nvPr/>
        </p:nvGrpSpPr>
        <p:grpSpPr bwMode="auto">
          <a:xfrm>
            <a:off x="2690813" y="149225"/>
            <a:ext cx="5654675" cy="3960813"/>
            <a:chOff x="1695" y="94"/>
            <a:chExt cx="3562" cy="2495"/>
          </a:xfrm>
        </p:grpSpPr>
        <p:sp>
          <p:nvSpPr>
            <p:cNvPr id="51210" name="AutoShape 10"/>
            <p:cNvSpPr>
              <a:spLocks noChangeArrowheads="1"/>
            </p:cNvSpPr>
            <p:nvPr/>
          </p:nvSpPr>
          <p:spPr bwMode="auto">
            <a:xfrm rot="4331679">
              <a:off x="2889" y="215"/>
              <a:ext cx="288" cy="576"/>
            </a:xfrm>
            <a:prstGeom prst="moon">
              <a:avLst>
                <a:gd name="adj" fmla="val 87500"/>
              </a:avLst>
            </a:prstGeom>
            <a:solidFill>
              <a:srgbClr val="0070C0"/>
            </a:solidFill>
            <a:ln w="9525">
              <a:noFill/>
              <a:miter lim="800000"/>
              <a:headEnd/>
              <a:tailEnd/>
            </a:ln>
          </p:spPr>
          <p:txBody>
            <a:bodyPr wrap="none" anchor="ctr"/>
            <a:lstStyle/>
            <a:p>
              <a:endParaRPr lang="en-US">
                <a:solidFill>
                  <a:prstClr val="black"/>
                </a:solidFill>
                <a:latin typeface="Calibri" panose="020F0502020204030204" pitchFamily="34" charset="0"/>
              </a:endParaRPr>
            </a:p>
          </p:txBody>
        </p:sp>
        <p:sp>
          <p:nvSpPr>
            <p:cNvPr id="51211" name="Oval 12"/>
            <p:cNvSpPr>
              <a:spLocks noChangeArrowheads="1"/>
            </p:cNvSpPr>
            <p:nvPr/>
          </p:nvSpPr>
          <p:spPr bwMode="auto">
            <a:xfrm rot="-956723">
              <a:off x="2797" y="583"/>
              <a:ext cx="558" cy="112"/>
            </a:xfrm>
            <a:prstGeom prst="ellipse">
              <a:avLst/>
            </a:prstGeom>
            <a:solidFill>
              <a:schemeClr val="tx2"/>
            </a:solidFill>
            <a:ln w="38100">
              <a:solidFill>
                <a:srgbClr val="0070C0"/>
              </a:solidFill>
              <a:round/>
              <a:headEnd/>
              <a:tailEnd/>
            </a:ln>
          </p:spPr>
          <p:txBody>
            <a:bodyPr wrap="none" anchor="ctr"/>
            <a:lstStyle/>
            <a:p>
              <a:endParaRPr lang="en-US">
                <a:solidFill>
                  <a:prstClr val="black"/>
                </a:solidFill>
                <a:latin typeface="Calibri" panose="020F0502020204030204" pitchFamily="34" charset="0"/>
              </a:endParaRPr>
            </a:p>
          </p:txBody>
        </p:sp>
        <p:grpSp>
          <p:nvGrpSpPr>
            <p:cNvPr id="5" name="Group 15"/>
            <p:cNvGrpSpPr>
              <a:grpSpLocks/>
            </p:cNvGrpSpPr>
            <p:nvPr/>
          </p:nvGrpSpPr>
          <p:grpSpPr bwMode="auto">
            <a:xfrm rot="5030890">
              <a:off x="3911" y="776"/>
              <a:ext cx="610" cy="336"/>
              <a:chOff x="4289" y="397"/>
              <a:chExt cx="610" cy="336"/>
            </a:xfrm>
          </p:grpSpPr>
          <p:sp>
            <p:nvSpPr>
              <p:cNvPr id="51219" name="AutoShape 13"/>
              <p:cNvSpPr>
                <a:spLocks noChangeArrowheads="1"/>
              </p:cNvSpPr>
              <p:nvPr/>
            </p:nvSpPr>
            <p:spPr bwMode="auto">
              <a:xfrm rot="4331679">
                <a:off x="4433" y="253"/>
                <a:ext cx="288" cy="576"/>
              </a:xfrm>
              <a:prstGeom prst="moon">
                <a:avLst>
                  <a:gd name="adj" fmla="val 87500"/>
                </a:avLst>
              </a:prstGeom>
              <a:solidFill>
                <a:srgbClr val="0070C0"/>
              </a:solidFill>
              <a:ln w="9525">
                <a:noFill/>
                <a:miter lim="800000"/>
                <a:headEnd/>
                <a:tailEnd/>
              </a:ln>
            </p:spPr>
            <p:txBody>
              <a:bodyPr wrap="none" anchor="ctr"/>
              <a:lstStyle/>
              <a:p>
                <a:endParaRPr lang="en-US">
                  <a:solidFill>
                    <a:prstClr val="black"/>
                  </a:solidFill>
                  <a:latin typeface="Calibri" panose="020F0502020204030204" pitchFamily="34" charset="0"/>
                </a:endParaRPr>
              </a:p>
            </p:txBody>
          </p:sp>
          <p:sp>
            <p:nvSpPr>
              <p:cNvPr id="51220" name="Oval 14"/>
              <p:cNvSpPr>
                <a:spLocks noChangeArrowheads="1"/>
              </p:cNvSpPr>
              <p:nvPr/>
            </p:nvSpPr>
            <p:spPr bwMode="auto">
              <a:xfrm rot="-956723">
                <a:off x="4341" y="621"/>
                <a:ext cx="558" cy="112"/>
              </a:xfrm>
              <a:prstGeom prst="ellipse">
                <a:avLst/>
              </a:prstGeom>
              <a:solidFill>
                <a:schemeClr val="tx2"/>
              </a:solidFill>
              <a:ln w="38100">
                <a:solidFill>
                  <a:srgbClr val="0070C0"/>
                </a:solidFill>
                <a:round/>
                <a:headEnd/>
                <a:tailEnd/>
              </a:ln>
            </p:spPr>
            <p:txBody>
              <a:bodyPr wrap="none" anchor="ctr"/>
              <a:lstStyle/>
              <a:p>
                <a:endParaRPr lang="en-US">
                  <a:solidFill>
                    <a:prstClr val="black"/>
                  </a:solidFill>
                  <a:latin typeface="Calibri" panose="020F0502020204030204" pitchFamily="34" charset="0"/>
                </a:endParaRPr>
              </a:p>
            </p:txBody>
          </p:sp>
        </p:grpSp>
        <p:sp>
          <p:nvSpPr>
            <p:cNvPr id="51213" name="Rectangle 16"/>
            <p:cNvSpPr>
              <a:spLocks noChangeArrowheads="1"/>
            </p:cNvSpPr>
            <p:nvPr/>
          </p:nvSpPr>
          <p:spPr bwMode="auto">
            <a:xfrm>
              <a:off x="3482" y="94"/>
              <a:ext cx="1775" cy="446"/>
            </a:xfrm>
            <a:prstGeom prst="rect">
              <a:avLst/>
            </a:prstGeom>
            <a:solidFill>
              <a:srgbClr val="FFC000"/>
            </a:solidFill>
            <a:ln w="9525">
              <a:noFill/>
              <a:miter lim="800000"/>
              <a:headEnd/>
              <a:tailEnd/>
            </a:ln>
          </p:spPr>
          <p:txBody>
            <a:bodyPr anchor="ctr">
              <a:spAutoFit/>
            </a:bodyPr>
            <a:lstStyle/>
            <a:p>
              <a:pPr algn="ctr"/>
              <a:r>
                <a:rPr lang="en-US">
                  <a:solidFill>
                    <a:prstClr val="black"/>
                  </a:solidFill>
                  <a:latin typeface="Calibri" panose="020F0502020204030204" pitchFamily="34" charset="0"/>
                </a:rPr>
                <a:t>Detect coincident event:</a:t>
              </a:r>
            </a:p>
            <a:p>
              <a:pPr algn="ctr"/>
              <a:r>
                <a:rPr lang="en-US">
                  <a:solidFill>
                    <a:srgbClr val="C00000"/>
                  </a:solidFill>
                  <a:latin typeface="Symbol" panose="05050102010706020507" pitchFamily="18" charset="2"/>
                  <a:sym typeface="Symbol" pitchFamily="18" charset="2"/>
                </a:rPr>
                <a:t>|| - ||</a:t>
              </a:r>
              <a:endParaRPr lang="en-US">
                <a:solidFill>
                  <a:srgbClr val="C00000"/>
                </a:solidFill>
                <a:latin typeface="Symbol" panose="05050102010706020507" pitchFamily="18" charset="2"/>
              </a:endParaRPr>
            </a:p>
          </p:txBody>
        </p:sp>
        <p:sp>
          <p:nvSpPr>
            <p:cNvPr id="51214" name="Line 7"/>
            <p:cNvSpPr>
              <a:spLocks noChangeShapeType="1"/>
            </p:cNvSpPr>
            <p:nvPr/>
          </p:nvSpPr>
          <p:spPr bwMode="auto">
            <a:xfrm flipV="1">
              <a:off x="1695" y="982"/>
              <a:ext cx="2434" cy="672"/>
            </a:xfrm>
            <a:prstGeom prst="line">
              <a:avLst/>
            </a:prstGeom>
            <a:noFill/>
            <a:ln w="76200">
              <a:solidFill>
                <a:srgbClr val="FF0000"/>
              </a:solidFill>
              <a:round/>
              <a:headEnd/>
              <a:tailEnd type="triangle" w="med" len="med"/>
            </a:ln>
          </p:spPr>
          <p:txBody>
            <a:bodyPr/>
            <a:lstStyle/>
            <a:p>
              <a:endParaRPr lang="en-US">
                <a:solidFill>
                  <a:prstClr val="black"/>
                </a:solidFill>
                <a:latin typeface="Calibri" panose="020F0502020204030204" pitchFamily="34" charset="0"/>
              </a:endParaRPr>
            </a:p>
          </p:txBody>
        </p:sp>
        <p:sp>
          <p:nvSpPr>
            <p:cNvPr id="51215" name="Line 8"/>
            <p:cNvSpPr>
              <a:spLocks noChangeShapeType="1"/>
            </p:cNvSpPr>
            <p:nvPr/>
          </p:nvSpPr>
          <p:spPr bwMode="auto">
            <a:xfrm flipH="1" flipV="1">
              <a:off x="3083" y="649"/>
              <a:ext cx="428" cy="1940"/>
            </a:xfrm>
            <a:prstGeom prst="line">
              <a:avLst/>
            </a:prstGeom>
            <a:noFill/>
            <a:ln w="76200">
              <a:solidFill>
                <a:srgbClr val="FF0000"/>
              </a:solidFill>
              <a:round/>
              <a:headEnd/>
              <a:tailEnd type="triangle" w="med" len="med"/>
            </a:ln>
          </p:spPr>
          <p:txBody>
            <a:bodyPr/>
            <a:lstStyle/>
            <a:p>
              <a:endParaRPr lang="en-US">
                <a:solidFill>
                  <a:prstClr val="black"/>
                </a:solidFill>
                <a:latin typeface="Calibri" panose="020F0502020204030204" pitchFamily="34" charset="0"/>
              </a:endParaRPr>
            </a:p>
          </p:txBody>
        </p:sp>
        <p:sp>
          <p:nvSpPr>
            <p:cNvPr id="29712" name="Rectangle 9"/>
            <p:cNvSpPr>
              <a:spLocks noChangeArrowheads="1"/>
            </p:cNvSpPr>
            <p:nvPr/>
          </p:nvSpPr>
          <p:spPr bwMode="auto">
            <a:xfrm rot="1769907">
              <a:off x="3169" y="977"/>
              <a:ext cx="116" cy="576"/>
            </a:xfrm>
            <a:prstGeom prst="rect">
              <a:avLst/>
            </a:prstGeom>
            <a:gradFill flip="none" rotWithShape="1">
              <a:gsLst>
                <a:gs pos="0">
                  <a:srgbClr val="BBE0E3">
                    <a:shade val="30000"/>
                    <a:satMod val="115000"/>
                  </a:srgbClr>
                </a:gs>
                <a:gs pos="50000">
                  <a:srgbClr val="BBE0E3">
                    <a:shade val="67500"/>
                    <a:satMod val="115000"/>
                  </a:srgbClr>
                </a:gs>
                <a:gs pos="100000">
                  <a:srgbClr val="BBE0E3">
                    <a:shade val="100000"/>
                    <a:satMod val="115000"/>
                  </a:srgbClr>
                </a:gs>
              </a:gsLst>
              <a:path path="circle">
                <a:fillToRect l="50000" t="50000" r="50000" b="50000"/>
              </a:path>
              <a:tileRect/>
            </a:gradFill>
            <a:ln w="9525">
              <a:solidFill>
                <a:schemeClr val="tx1"/>
              </a:solidFill>
              <a:miter lim="800000"/>
              <a:headEnd/>
              <a:tailEnd/>
            </a:ln>
          </p:spPr>
          <p:txBody>
            <a:bodyPr wrap="none" anchor="ctr"/>
            <a:lstStyle/>
            <a:p>
              <a:pPr>
                <a:defRPr/>
              </a:pPr>
              <a:endParaRPr lang="en-US">
                <a:solidFill>
                  <a:prstClr val="black"/>
                </a:solidFill>
                <a:latin typeface="Calibri" panose="020F0502020204030204" pitchFamily="34" charset="0"/>
              </a:endParaRPr>
            </a:p>
          </p:txBody>
        </p:sp>
      </p:grpSp>
      <p:grpSp>
        <p:nvGrpSpPr>
          <p:cNvPr id="6" name="Group 19"/>
          <p:cNvGrpSpPr>
            <a:grpSpLocks/>
          </p:cNvGrpSpPr>
          <p:nvPr/>
        </p:nvGrpSpPr>
        <p:grpSpPr bwMode="auto">
          <a:xfrm>
            <a:off x="400407" y="2830515"/>
            <a:ext cx="1982788" cy="1876425"/>
            <a:chOff x="450" y="2696"/>
            <a:chExt cx="1249" cy="1182"/>
          </a:xfrm>
          <a:solidFill>
            <a:srgbClr val="FFC000"/>
          </a:solidFill>
        </p:grpSpPr>
        <p:sp>
          <p:nvSpPr>
            <p:cNvPr id="29708" name="AutoShape 17"/>
            <p:cNvSpPr>
              <a:spLocks noChangeArrowheads="1"/>
            </p:cNvSpPr>
            <p:nvPr/>
          </p:nvSpPr>
          <p:spPr bwMode="auto">
            <a:xfrm>
              <a:off x="1265" y="2696"/>
              <a:ext cx="306" cy="615"/>
            </a:xfrm>
            <a:prstGeom prst="upArrow">
              <a:avLst>
                <a:gd name="adj1" fmla="val 50000"/>
                <a:gd name="adj2" fmla="val 50245"/>
              </a:avLst>
            </a:prstGeom>
            <a:grpFill/>
            <a:ln w="9525">
              <a:noFill/>
              <a:miter lim="800000"/>
              <a:headEnd/>
              <a:tailEnd/>
            </a:ln>
          </p:spPr>
          <p:txBody>
            <a:bodyPr wrap="none" anchor="ctr"/>
            <a:lstStyle/>
            <a:p>
              <a:pPr>
                <a:defRPr/>
              </a:pPr>
              <a:endParaRPr lang="en-US">
                <a:solidFill>
                  <a:prstClr val="black"/>
                </a:solidFill>
                <a:latin typeface="Calibri" panose="020F0502020204030204" pitchFamily="34" charset="0"/>
              </a:endParaRPr>
            </a:p>
          </p:txBody>
        </p:sp>
        <p:sp>
          <p:nvSpPr>
            <p:cNvPr id="29709" name="Rectangle 18"/>
            <p:cNvSpPr>
              <a:spLocks noChangeArrowheads="1"/>
            </p:cNvSpPr>
            <p:nvPr/>
          </p:nvSpPr>
          <p:spPr bwMode="auto">
            <a:xfrm>
              <a:off x="450" y="3244"/>
              <a:ext cx="1249" cy="634"/>
            </a:xfrm>
            <a:prstGeom prst="rect">
              <a:avLst/>
            </a:prstGeom>
            <a:grpFill/>
            <a:ln w="9525">
              <a:noFill/>
              <a:miter lim="800000"/>
              <a:headEnd/>
              <a:tailEnd/>
            </a:ln>
          </p:spPr>
          <p:txBody>
            <a:bodyPr anchor="ctr">
              <a:spAutoFit/>
            </a:bodyPr>
            <a:lstStyle/>
            <a:p>
              <a:pPr algn="ctr">
                <a:defRPr/>
              </a:pPr>
              <a:r>
                <a:rPr lang="en-US" dirty="0">
                  <a:solidFill>
                    <a:prstClr val="black"/>
                  </a:solidFill>
                  <a:latin typeface="Calibri" panose="020F0502020204030204" pitchFamily="34" charset="0"/>
                </a:rPr>
                <a:t>Measure </a:t>
              </a:r>
            </a:p>
            <a:p>
              <a:pPr algn="ctr">
                <a:defRPr/>
              </a:pPr>
              <a:r>
                <a:rPr lang="en-US" smtClean="0">
                  <a:solidFill>
                    <a:prstClr val="black"/>
                  </a:solidFill>
                  <a:latin typeface="Calibri" panose="020F0502020204030204" pitchFamily="34" charset="0"/>
                </a:rPr>
                <a:t>atom </a:t>
              </a:r>
              <a:r>
                <a:rPr lang="en-US" dirty="0">
                  <a:solidFill>
                    <a:prstClr val="black"/>
                  </a:solidFill>
                  <a:latin typeface="Calibri" panose="020F0502020204030204" pitchFamily="34" charset="0"/>
                </a:rPr>
                <a:t>#1</a:t>
              </a:r>
            </a:p>
            <a:p>
              <a:pPr algn="ctr">
                <a:defRPr/>
              </a:pPr>
              <a:r>
                <a:rPr lang="en-US" dirty="0">
                  <a:solidFill>
                    <a:srgbClr val="C00000"/>
                  </a:solidFill>
                  <a:latin typeface="Symbol" panose="05050102010706020507" pitchFamily="18" charset="2"/>
                  <a:sym typeface="Symbol" pitchFamily="18" charset="2"/>
                </a:rPr>
                <a:t>|+ </a:t>
              </a:r>
              <a:r>
                <a:rPr lang="en-US" dirty="0">
                  <a:solidFill>
                    <a:srgbClr val="C00000"/>
                  </a:solidFill>
                  <a:latin typeface="Calibri" panose="020F0502020204030204" pitchFamily="34" charset="0"/>
                  <a:sym typeface="Symbol" pitchFamily="18" charset="2"/>
                </a:rPr>
                <a:t>or</a:t>
              </a:r>
              <a:r>
                <a:rPr lang="en-US" dirty="0">
                  <a:solidFill>
                    <a:srgbClr val="C00000"/>
                  </a:solidFill>
                  <a:latin typeface="Symbol" panose="05050102010706020507" pitchFamily="18" charset="2"/>
                  <a:sym typeface="Symbol" pitchFamily="18" charset="2"/>
                </a:rPr>
                <a:t> |-</a:t>
              </a:r>
            </a:p>
          </p:txBody>
        </p:sp>
      </p:grpSp>
      <p:grpSp>
        <p:nvGrpSpPr>
          <p:cNvPr id="7" name="Group 25"/>
          <p:cNvGrpSpPr>
            <a:grpSpLocks/>
          </p:cNvGrpSpPr>
          <p:nvPr/>
        </p:nvGrpSpPr>
        <p:grpSpPr bwMode="auto">
          <a:xfrm>
            <a:off x="3462338" y="4275449"/>
            <a:ext cx="4411662" cy="1433512"/>
            <a:chOff x="4148" y="2498"/>
            <a:chExt cx="2779" cy="903"/>
          </a:xfrm>
          <a:solidFill>
            <a:srgbClr val="FFC000"/>
          </a:solidFill>
        </p:grpSpPr>
        <p:sp>
          <p:nvSpPr>
            <p:cNvPr id="29706" name="AutoShape 21"/>
            <p:cNvSpPr>
              <a:spLocks noChangeArrowheads="1"/>
            </p:cNvSpPr>
            <p:nvPr/>
          </p:nvSpPr>
          <p:spPr bwMode="auto">
            <a:xfrm>
              <a:off x="5319" y="2498"/>
              <a:ext cx="306" cy="481"/>
            </a:xfrm>
            <a:prstGeom prst="upArrow">
              <a:avLst>
                <a:gd name="adj1" fmla="val 50000"/>
                <a:gd name="adj2" fmla="val 50245"/>
              </a:avLst>
            </a:prstGeom>
            <a:grpFill/>
            <a:ln w="9525">
              <a:noFill/>
              <a:miter lim="800000"/>
              <a:headEnd/>
              <a:tailEnd/>
            </a:ln>
          </p:spPr>
          <p:txBody>
            <a:bodyPr wrap="none" anchor="ctr"/>
            <a:lstStyle/>
            <a:p>
              <a:pPr>
                <a:defRPr/>
              </a:pPr>
              <a:endParaRPr lang="en-US">
                <a:solidFill>
                  <a:prstClr val="black"/>
                </a:solidFill>
                <a:latin typeface="Calibri" panose="020F0502020204030204" pitchFamily="34" charset="0"/>
              </a:endParaRPr>
            </a:p>
          </p:txBody>
        </p:sp>
        <p:sp>
          <p:nvSpPr>
            <p:cNvPr id="29707" name="Rectangle 22"/>
            <p:cNvSpPr>
              <a:spLocks noChangeArrowheads="1"/>
            </p:cNvSpPr>
            <p:nvPr/>
          </p:nvSpPr>
          <p:spPr bwMode="auto">
            <a:xfrm>
              <a:off x="4148" y="2959"/>
              <a:ext cx="2779" cy="442"/>
            </a:xfrm>
            <a:prstGeom prst="rect">
              <a:avLst/>
            </a:prstGeom>
            <a:grpFill/>
            <a:ln w="9525">
              <a:noFill/>
              <a:miter lim="800000"/>
              <a:headEnd/>
              <a:tailEnd/>
            </a:ln>
          </p:spPr>
          <p:txBody>
            <a:bodyPr anchor="ctr">
              <a:spAutoFit/>
            </a:bodyPr>
            <a:lstStyle/>
            <a:p>
              <a:pPr>
                <a:defRPr/>
              </a:pPr>
              <a:r>
                <a:rPr lang="en-US" dirty="0">
                  <a:solidFill>
                    <a:prstClr val="black"/>
                  </a:solidFill>
                  <a:latin typeface="Calibri" panose="020F0502020204030204" pitchFamily="34" charset="0"/>
                </a:rPr>
                <a:t>if </a:t>
              </a:r>
              <a:r>
                <a:rPr lang="en-US" dirty="0">
                  <a:solidFill>
                    <a:srgbClr val="C00000"/>
                  </a:solidFill>
                  <a:latin typeface="Symbol" panose="05050102010706020507" pitchFamily="18" charset="2"/>
                  <a:sym typeface="Symbol" pitchFamily="18" charset="2"/>
                </a:rPr>
                <a:t>|+</a:t>
              </a:r>
              <a:r>
                <a:rPr lang="en-US" dirty="0">
                  <a:solidFill>
                    <a:srgbClr val="CC3300"/>
                  </a:solidFill>
                  <a:latin typeface="Symbol" panose="05050102010706020507" pitchFamily="18" charset="2"/>
                  <a:sym typeface="Symbol" pitchFamily="18" charset="2"/>
                </a:rPr>
                <a:t> </a:t>
              </a:r>
              <a:r>
                <a:rPr lang="en-US">
                  <a:solidFill>
                    <a:prstClr val="black"/>
                  </a:solidFill>
                  <a:latin typeface="Calibri" panose="020F0502020204030204" pitchFamily="34" charset="0"/>
                </a:rPr>
                <a:t>then </a:t>
              </a:r>
              <a:r>
                <a:rPr lang="en-US" smtClean="0">
                  <a:solidFill>
                    <a:prstClr val="black"/>
                  </a:solidFill>
                  <a:latin typeface="Calibri" panose="020F0502020204030204" pitchFamily="34" charset="0"/>
                </a:rPr>
                <a:t>atom </a:t>
              </a:r>
              <a:r>
                <a:rPr lang="en-US" dirty="0">
                  <a:solidFill>
                    <a:prstClr val="black"/>
                  </a:solidFill>
                  <a:latin typeface="Calibri" panose="020F0502020204030204" pitchFamily="34" charset="0"/>
                </a:rPr>
                <a:t>#2 in </a:t>
              </a:r>
              <a:r>
                <a:rPr lang="en-US" dirty="0">
                  <a:solidFill>
                    <a:srgbClr val="C00000"/>
                  </a:solidFill>
                  <a:latin typeface="Symbol" panose="05050102010706020507" pitchFamily="18" charset="2"/>
                  <a:sym typeface="Symbol" pitchFamily="18" charset="2"/>
                </a:rPr>
                <a:t>| + |</a:t>
              </a:r>
              <a:endParaRPr lang="en-US" dirty="0">
                <a:solidFill>
                  <a:srgbClr val="C00000"/>
                </a:solidFill>
                <a:latin typeface="Symbol" panose="05050102010706020507" pitchFamily="18" charset="2"/>
              </a:endParaRPr>
            </a:p>
            <a:p>
              <a:pPr>
                <a:defRPr/>
              </a:pPr>
              <a:r>
                <a:rPr lang="en-US" dirty="0">
                  <a:solidFill>
                    <a:prstClr val="black"/>
                  </a:solidFill>
                  <a:latin typeface="Calibri" panose="020F0502020204030204" pitchFamily="34" charset="0"/>
                </a:rPr>
                <a:t>if </a:t>
              </a:r>
              <a:r>
                <a:rPr lang="en-US" dirty="0">
                  <a:solidFill>
                    <a:srgbClr val="C00000"/>
                  </a:solidFill>
                  <a:latin typeface="Symbol" panose="05050102010706020507" pitchFamily="18" charset="2"/>
                  <a:sym typeface="Symbol" pitchFamily="18" charset="2"/>
                </a:rPr>
                <a:t>|- </a:t>
              </a:r>
              <a:r>
                <a:rPr lang="en-US">
                  <a:solidFill>
                    <a:prstClr val="black"/>
                  </a:solidFill>
                  <a:latin typeface="Calibri" panose="020F0502020204030204" pitchFamily="34" charset="0"/>
                </a:rPr>
                <a:t>then </a:t>
              </a:r>
              <a:r>
                <a:rPr lang="en-US" smtClean="0">
                  <a:solidFill>
                    <a:prstClr val="black"/>
                  </a:solidFill>
                  <a:latin typeface="Calibri" panose="020F0502020204030204" pitchFamily="34" charset="0"/>
                </a:rPr>
                <a:t>atom </a:t>
              </a:r>
              <a:r>
                <a:rPr lang="en-US" dirty="0">
                  <a:solidFill>
                    <a:prstClr val="black"/>
                  </a:solidFill>
                  <a:latin typeface="Calibri" panose="020F0502020204030204" pitchFamily="34" charset="0"/>
                </a:rPr>
                <a:t>#2 in</a:t>
              </a:r>
              <a:r>
                <a:rPr lang="en-US" dirty="0">
                  <a:solidFill>
                    <a:prstClr val="black"/>
                  </a:solidFill>
                  <a:latin typeface="Symbol" panose="05050102010706020507" pitchFamily="18" charset="2"/>
                </a:rPr>
                <a:t> </a:t>
              </a:r>
              <a:r>
                <a:rPr lang="en-US" dirty="0">
                  <a:solidFill>
                    <a:srgbClr val="C00000"/>
                  </a:solidFill>
                  <a:latin typeface="Symbol" panose="05050102010706020507" pitchFamily="18" charset="2"/>
                  <a:sym typeface="Symbol" pitchFamily="18" charset="2"/>
                </a:rPr>
                <a:t>| - |</a:t>
              </a:r>
            </a:p>
          </p:txBody>
        </p:sp>
      </p:grpSp>
      <p:grpSp>
        <p:nvGrpSpPr>
          <p:cNvPr id="8" name="Group 26"/>
          <p:cNvGrpSpPr/>
          <p:nvPr/>
        </p:nvGrpSpPr>
        <p:grpSpPr>
          <a:xfrm>
            <a:off x="0" y="0"/>
            <a:ext cx="9156980" cy="6858000"/>
            <a:chOff x="0" y="0"/>
            <a:chExt cx="9156980" cy="6858000"/>
          </a:xfrm>
        </p:grpSpPr>
        <p:sp>
          <p:nvSpPr>
            <p:cNvPr id="51208" name="Text Box 26"/>
            <p:cNvSpPr txBox="1">
              <a:spLocks noChangeArrowheads="1"/>
            </p:cNvSpPr>
            <p:nvPr/>
          </p:nvSpPr>
          <p:spPr bwMode="auto">
            <a:xfrm>
              <a:off x="0" y="0"/>
              <a:ext cx="2832847" cy="1077218"/>
            </a:xfrm>
            <a:prstGeom prst="rect">
              <a:avLst/>
            </a:prstGeom>
            <a:solidFill>
              <a:schemeClr val="tx2"/>
            </a:solidFill>
            <a:ln w="9525">
              <a:noFill/>
              <a:miter lim="800000"/>
              <a:headEnd/>
              <a:tailEnd/>
            </a:ln>
          </p:spPr>
          <p:txBody>
            <a:bodyPr wrap="square">
              <a:spAutoFit/>
            </a:bodyPr>
            <a:lstStyle/>
            <a:p>
              <a:pPr algn="ctr"/>
              <a:r>
                <a:rPr lang="en-US" sz="3200">
                  <a:solidFill>
                    <a:srgbClr val="FFFFFF"/>
                  </a:solidFill>
                </a:rPr>
                <a:t>Q</a:t>
              </a:r>
              <a:r>
                <a:rPr lang="en-US" sz="3200" smtClean="0">
                  <a:solidFill>
                    <a:srgbClr val="FFFFFF"/>
                  </a:solidFill>
                </a:rPr>
                <a:t>uantum Teleportation</a:t>
              </a:r>
            </a:p>
          </p:txBody>
        </p:sp>
        <p:sp>
          <p:nvSpPr>
            <p:cNvPr id="51209" name="Rectangle 27"/>
            <p:cNvSpPr>
              <a:spLocks noChangeArrowheads="1"/>
            </p:cNvSpPr>
            <p:nvPr/>
          </p:nvSpPr>
          <p:spPr bwMode="auto">
            <a:xfrm>
              <a:off x="5233988" y="6519446"/>
              <a:ext cx="3922992" cy="338554"/>
            </a:xfrm>
            <a:prstGeom prst="rect">
              <a:avLst/>
            </a:prstGeom>
            <a:solidFill>
              <a:srgbClr val="FFFFFF"/>
            </a:solidFill>
            <a:ln w="9525">
              <a:noFill/>
              <a:miter lim="800000"/>
              <a:headEnd/>
              <a:tailEnd/>
            </a:ln>
          </p:spPr>
          <p:txBody>
            <a:bodyPr wrap="square">
              <a:spAutoFit/>
            </a:bodyPr>
            <a:lstStyle/>
            <a:p>
              <a:pPr algn="r"/>
              <a:r>
                <a:rPr lang="en-US" sz="1600" dirty="0" smtClean="0">
                  <a:solidFill>
                    <a:prstClr val="black"/>
                  </a:solidFill>
                  <a:latin typeface="Times New Roman" pitchFamily="18" charset="0"/>
                </a:rPr>
                <a:t>S. </a:t>
              </a:r>
              <a:r>
                <a:rPr lang="en-US" sz="1600" dirty="0" err="1" smtClean="0">
                  <a:solidFill>
                    <a:prstClr val="black"/>
                  </a:solidFill>
                  <a:latin typeface="Times New Roman" pitchFamily="18" charset="0"/>
                </a:rPr>
                <a:t>Olmschenk</a:t>
              </a:r>
              <a:r>
                <a:rPr lang="en-US" sz="1600" dirty="0" smtClean="0">
                  <a:solidFill>
                    <a:prstClr val="black"/>
                  </a:solidFill>
                  <a:latin typeface="Times New Roman" pitchFamily="18" charset="0"/>
                </a:rPr>
                <a:t>, et al., Science 323, 486 (2009)</a:t>
              </a:r>
              <a:endParaRPr lang="en-US" sz="1600" dirty="0">
                <a:solidFill>
                  <a:prstClr val="black"/>
                </a:solidFill>
                <a:latin typeface="Times New Roman" pitchFamily="18" charset="0"/>
              </a:endParaRPr>
            </a:p>
          </p:txBody>
        </p:sp>
      </p:grpSp>
    </p:spTree>
    <p:extLst>
      <p:ext uri="{BB962C8B-B14F-4D97-AF65-F5344CB8AC3E}">
        <p14:creationId xmlns:p14="http://schemas.microsoft.com/office/powerpoint/2010/main" val="32782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irk"/>
          <p:cNvPicPr>
            <a:picLocks noChangeAspect="1" noChangeArrowheads="1"/>
          </p:cNvPicPr>
          <p:nvPr/>
        </p:nvPicPr>
        <p:blipFill>
          <a:blip r:embed="rId3" cstate="print"/>
          <a:srcRect/>
          <a:stretch>
            <a:fillRect/>
          </a:stretch>
        </p:blipFill>
        <p:spPr bwMode="auto">
          <a:xfrm>
            <a:off x="-12700" y="0"/>
            <a:ext cx="9156700" cy="7173913"/>
          </a:xfrm>
          <a:prstGeom prst="rect">
            <a:avLst/>
          </a:prstGeom>
          <a:noFill/>
          <a:ln w="9525">
            <a:noFill/>
            <a:miter lim="800000"/>
            <a:headEnd/>
            <a:tailEnd/>
          </a:ln>
        </p:spPr>
      </p:pic>
      <p:sp>
        <p:nvSpPr>
          <p:cNvPr id="15363" name="AutoShape 3"/>
          <p:cNvSpPr>
            <a:spLocks noChangeArrowheads="1"/>
          </p:cNvSpPr>
          <p:nvPr/>
        </p:nvSpPr>
        <p:spPr bwMode="auto">
          <a:xfrm>
            <a:off x="1601881" y="0"/>
            <a:ext cx="2720975" cy="955675"/>
          </a:xfrm>
          <a:prstGeom prst="cloudCallout">
            <a:avLst>
              <a:gd name="adj1" fmla="val -42977"/>
              <a:gd name="adj2" fmla="val 68782"/>
            </a:avLst>
          </a:prstGeom>
          <a:solidFill>
            <a:srgbClr val="FFFFFF"/>
          </a:solidFill>
          <a:ln w="9525">
            <a:solidFill>
              <a:schemeClr val="tx1"/>
            </a:solidFill>
            <a:round/>
            <a:headEnd/>
            <a:tailEnd/>
          </a:ln>
        </p:spPr>
        <p:txBody>
          <a:bodyPr/>
          <a:lstStyle/>
          <a:p>
            <a:pPr algn="ctr"/>
            <a:r>
              <a:rPr lang="en-US">
                <a:solidFill>
                  <a:srgbClr val="000000"/>
                </a:solidFill>
                <a:latin typeface="Comic Sans MS" pitchFamily="66" charset="0"/>
              </a:rPr>
              <a:t>we need more atoms..</a:t>
            </a:r>
          </a:p>
        </p:txBody>
      </p:sp>
      <p:sp>
        <p:nvSpPr>
          <p:cNvPr id="4" name="AutoShape 3"/>
          <p:cNvSpPr>
            <a:spLocks noChangeArrowheads="1"/>
          </p:cNvSpPr>
          <p:nvPr/>
        </p:nvSpPr>
        <p:spPr bwMode="auto">
          <a:xfrm>
            <a:off x="4502897" y="116541"/>
            <a:ext cx="2238562" cy="1021978"/>
          </a:xfrm>
          <a:prstGeom prst="cloudCallout">
            <a:avLst>
              <a:gd name="adj1" fmla="val -42977"/>
              <a:gd name="adj2" fmla="val 68782"/>
            </a:avLst>
          </a:prstGeom>
          <a:solidFill>
            <a:srgbClr val="FFFFFF"/>
          </a:solidFill>
          <a:ln w="9525">
            <a:solidFill>
              <a:schemeClr val="tx1"/>
            </a:solidFill>
            <a:round/>
            <a:headEnd/>
            <a:tailEnd/>
          </a:ln>
        </p:spPr>
        <p:txBody>
          <a:bodyPr/>
          <a:lstStyle/>
          <a:p>
            <a:pPr algn="ctr"/>
            <a:r>
              <a:rPr lang="en-US" smtClean="0">
                <a:solidFill>
                  <a:srgbClr val="000000"/>
                </a:solidFill>
                <a:latin typeface="Comic Sans MS" pitchFamily="66" charset="0"/>
              </a:rPr>
              <a:t>and more time</a:t>
            </a:r>
            <a:endParaRPr lang="en-US">
              <a:solidFill>
                <a:srgbClr val="000000"/>
              </a:solidFill>
              <a:latin typeface="Comic Sans MS" pitchFamily="66" charset="0"/>
            </a:endParaRPr>
          </a:p>
        </p:txBody>
      </p:sp>
    </p:spTree>
    <p:extLst>
      <p:ext uri="{BB962C8B-B14F-4D97-AF65-F5344CB8AC3E}">
        <p14:creationId xmlns:p14="http://schemas.microsoft.com/office/powerpoint/2010/main" val="487494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5"/>
            <a:ext cx="9144000" cy="819871"/>
          </a:xfrm>
        </p:spPr>
        <p:txBody>
          <a:bodyPr>
            <a:noAutofit/>
          </a:bodyPr>
          <a:lstStyle/>
          <a:p>
            <a:r>
              <a:rPr lang="en-US" sz="3200" dirty="0" smtClean="0"/>
              <a:t>Integration of local gates with remote entanglement</a:t>
            </a:r>
            <a:endParaRPr lang="en-US" sz="3200" dirty="0"/>
          </a:p>
        </p:txBody>
      </p:sp>
      <p:pic>
        <p:nvPicPr>
          <p:cNvPr id="6" name="Picture 79" descr="1i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1453815" y="3967236"/>
            <a:ext cx="508000" cy="420687"/>
          </a:xfrm>
          <a:prstGeom prst="rect">
            <a:avLst/>
          </a:prstGeom>
          <a:noFill/>
          <a:ln w="9525">
            <a:noFill/>
            <a:miter lim="800000"/>
            <a:headEnd/>
            <a:tailEnd/>
          </a:ln>
        </p:spPr>
      </p:pic>
      <p:pic>
        <p:nvPicPr>
          <p:cNvPr id="7" name="Picture 79" descr="1i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93465" y="3959144"/>
            <a:ext cx="508000" cy="420687"/>
          </a:xfrm>
          <a:prstGeom prst="rect">
            <a:avLst/>
          </a:prstGeom>
          <a:noFill/>
          <a:ln w="9525">
            <a:noFill/>
            <a:miter lim="800000"/>
            <a:headEnd/>
            <a:tailEnd/>
          </a:ln>
        </p:spPr>
      </p:pic>
      <p:grpSp>
        <p:nvGrpSpPr>
          <p:cNvPr id="3" name="Group 70"/>
          <p:cNvGrpSpPr/>
          <p:nvPr/>
        </p:nvGrpSpPr>
        <p:grpSpPr>
          <a:xfrm>
            <a:off x="-1129145" y="1396224"/>
            <a:ext cx="4919311" cy="4977878"/>
            <a:chOff x="-1127774" y="1507064"/>
            <a:chExt cx="4919311" cy="4977878"/>
          </a:xfrm>
        </p:grpSpPr>
        <p:grpSp>
          <p:nvGrpSpPr>
            <p:cNvPr id="4" name="Group 41"/>
            <p:cNvGrpSpPr/>
            <p:nvPr/>
          </p:nvGrpSpPr>
          <p:grpSpPr>
            <a:xfrm>
              <a:off x="-1127774" y="1507064"/>
              <a:ext cx="4919311" cy="4977878"/>
              <a:chOff x="-1801192" y="1507064"/>
              <a:chExt cx="4919311" cy="4977878"/>
            </a:xfrm>
          </p:grpSpPr>
          <p:sp>
            <p:nvSpPr>
              <p:cNvPr id="34" name="Right Arrow Callout 33"/>
              <p:cNvSpPr/>
              <p:nvPr/>
            </p:nvSpPr>
            <p:spPr bwMode="auto">
              <a:xfrm rot="18935897">
                <a:off x="-1801192" y="3921229"/>
                <a:ext cx="4919311" cy="1633000"/>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defTabSz="457177" eaLnBrk="1" fontAlgn="auto" hangingPunct="1">
                  <a:spcBef>
                    <a:spcPts val="0"/>
                  </a:spcBef>
                  <a:spcAft>
                    <a:spcPts val="0"/>
                  </a:spcAft>
                  <a:defRPr/>
                </a:pPr>
                <a:endParaRPr lang="en-US" sz="1800">
                  <a:solidFill>
                    <a:srgbClr val="000000"/>
                  </a:solidFill>
                  <a:latin typeface="Calibri"/>
                </a:endParaRPr>
              </a:p>
            </p:txBody>
          </p:sp>
          <p:sp>
            <p:nvSpPr>
              <p:cNvPr id="35" name="Right Arrow Callout 34"/>
              <p:cNvSpPr/>
              <p:nvPr/>
            </p:nvSpPr>
            <p:spPr bwMode="auto">
              <a:xfrm rot="2735897">
                <a:off x="-1936851" y="3224684"/>
                <a:ext cx="4977878" cy="1542637"/>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33" name="TextBox 32"/>
            <p:cNvSpPr txBox="1"/>
            <p:nvPr/>
          </p:nvSpPr>
          <p:spPr>
            <a:xfrm rot="5400000">
              <a:off x="1015840" y="3888256"/>
              <a:ext cx="1255472" cy="769441"/>
            </a:xfrm>
            <a:prstGeom prst="rect">
              <a:avLst/>
            </a:prstGeom>
            <a:noFill/>
          </p:spPr>
          <p:txBody>
            <a:bodyPr wrap="none" rtlCol="0">
              <a:spAutoFit/>
            </a:bodyPr>
            <a:lstStyle/>
            <a:p>
              <a:pPr defTabSz="457177" eaLnBrk="1" fontAlgn="auto" hangingPunct="1">
                <a:spcBef>
                  <a:spcPts val="0"/>
                </a:spcBef>
                <a:spcAft>
                  <a:spcPts val="0"/>
                </a:spcAft>
              </a:pPr>
              <a:r>
                <a:rPr lang="en-US" sz="4400" dirty="0" smtClean="0">
                  <a:solidFill>
                    <a:prstClr val="black"/>
                  </a:solidFill>
                  <a:latin typeface="Calibri"/>
                </a:rPr>
                <a:t>((   ))</a:t>
              </a:r>
              <a:endParaRPr lang="en-US" sz="4400" dirty="0">
                <a:solidFill>
                  <a:prstClr val="black"/>
                </a:solidFill>
                <a:latin typeface="Calibri"/>
              </a:endParaRPr>
            </a:p>
          </p:txBody>
        </p:sp>
      </p:grpSp>
      <p:pic>
        <p:nvPicPr>
          <p:cNvPr id="42" name="Picture 79" descr="1i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96178" y="3999537"/>
            <a:ext cx="508000" cy="420687"/>
          </a:xfrm>
          <a:prstGeom prst="rect">
            <a:avLst/>
          </a:prstGeom>
          <a:noFill/>
          <a:ln w="9525">
            <a:noFill/>
            <a:miter lim="800000"/>
            <a:headEnd/>
            <a:tailEnd/>
          </a:ln>
        </p:spPr>
      </p:pic>
      <p:sp>
        <p:nvSpPr>
          <p:cNvPr id="74" name="Right Arrow Callout 73"/>
          <p:cNvSpPr/>
          <p:nvPr/>
        </p:nvSpPr>
        <p:spPr bwMode="auto">
          <a:xfrm rot="16200000">
            <a:off x="-1025929" y="3998853"/>
            <a:ext cx="4919311" cy="407765"/>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defTabSz="457177" eaLnBrk="1" fontAlgn="auto" hangingPunct="1">
              <a:spcBef>
                <a:spcPts val="0"/>
              </a:spcBef>
              <a:spcAft>
                <a:spcPts val="0"/>
              </a:spcAft>
              <a:defRPr/>
            </a:pPr>
            <a:endParaRPr lang="en-US" sz="1800">
              <a:solidFill>
                <a:srgbClr val="000000"/>
              </a:solidFill>
              <a:latin typeface="Calibri"/>
            </a:endParaRPr>
          </a:p>
        </p:txBody>
      </p:sp>
      <p:sp>
        <p:nvSpPr>
          <p:cNvPr id="75" name="TextBox 74"/>
          <p:cNvSpPr txBox="1"/>
          <p:nvPr/>
        </p:nvSpPr>
        <p:spPr>
          <a:xfrm>
            <a:off x="6099352" y="1870551"/>
            <a:ext cx="646331" cy="461665"/>
          </a:xfrm>
          <a:prstGeom prst="rect">
            <a:avLst/>
          </a:prstGeom>
          <a:noFill/>
        </p:spPr>
        <p:txBody>
          <a:bodyPr wrap="none" rtlCol="0">
            <a:spAutoFit/>
          </a:bodyPr>
          <a:lstStyle/>
          <a:p>
            <a:pPr defTabSz="457177" eaLnBrk="1" fontAlgn="auto" hangingPunct="1">
              <a:spcBef>
                <a:spcPts val="0"/>
              </a:spcBef>
              <a:spcAft>
                <a:spcPts val="0"/>
              </a:spcAft>
            </a:pPr>
            <a:r>
              <a:rPr lang="en-US" sz="2400" smtClean="0">
                <a:solidFill>
                  <a:prstClr val="black"/>
                </a:solidFill>
                <a:latin typeface="Arial"/>
                <a:cs typeface="Arial"/>
                <a:sym typeface="Symbol"/>
              </a:rPr>
              <a:t>↓↓↓</a:t>
            </a:r>
            <a:endParaRPr lang="en-US" sz="2400" dirty="0">
              <a:solidFill>
                <a:prstClr val="black"/>
              </a:solidFill>
              <a:latin typeface="Calibri"/>
            </a:endParaRPr>
          </a:p>
        </p:txBody>
      </p:sp>
      <p:sp>
        <p:nvSpPr>
          <p:cNvPr id="77" name="Rectangle 76"/>
          <p:cNvSpPr/>
          <p:nvPr/>
        </p:nvSpPr>
        <p:spPr>
          <a:xfrm>
            <a:off x="6099352" y="3741954"/>
            <a:ext cx="1460656" cy="461665"/>
          </a:xfrm>
          <a:prstGeom prst="rect">
            <a:avLst/>
          </a:prstGeom>
        </p:spPr>
        <p:txBody>
          <a:bodyPr wrap="none">
            <a:spAutoFit/>
          </a:bodyPr>
          <a:lstStyle/>
          <a:p>
            <a:pPr defTabSz="457177" eaLnBrk="1" fontAlgn="auto" hangingPunct="1">
              <a:spcBef>
                <a:spcPts val="0"/>
              </a:spcBef>
              <a:spcAft>
                <a:spcPts val="0"/>
              </a:spcAft>
            </a:pPr>
            <a:r>
              <a:rPr lang="en-US" sz="2400">
                <a:solidFill>
                  <a:prstClr val="black"/>
                </a:solidFill>
                <a:latin typeface="Arial"/>
                <a:cs typeface="Arial"/>
                <a:sym typeface="Symbol"/>
              </a:rPr>
              <a:t>↓</a:t>
            </a:r>
            <a:r>
              <a:rPr lang="en-US" sz="2400" smtClean="0">
                <a:solidFill>
                  <a:prstClr val="black"/>
                </a:solidFill>
                <a:latin typeface="Calibri"/>
                <a:sym typeface="Symbol"/>
              </a:rPr>
              <a:t>(</a:t>
            </a:r>
            <a:r>
              <a:rPr lang="en-US" sz="2400">
                <a:solidFill>
                  <a:prstClr val="black"/>
                </a:solidFill>
                <a:latin typeface="Arial"/>
                <a:cs typeface="Arial"/>
                <a:sym typeface="Symbol"/>
              </a:rPr>
              <a:t>↓↑</a:t>
            </a:r>
            <a:r>
              <a:rPr lang="en-US" sz="2400">
                <a:solidFill>
                  <a:prstClr val="black"/>
                </a:solidFill>
                <a:latin typeface="Calibri"/>
                <a:sym typeface="Symbol"/>
              </a:rPr>
              <a:t> </a:t>
            </a:r>
            <a:r>
              <a:rPr lang="en-US" sz="2400">
                <a:solidFill>
                  <a:prstClr val="black"/>
                </a:solidFill>
                <a:latin typeface="Symbol" panose="05050102010706020507" pitchFamily="18" charset="2"/>
                <a:sym typeface="Symbol"/>
              </a:rPr>
              <a:t>-</a:t>
            </a:r>
            <a:r>
              <a:rPr lang="en-US" sz="2400">
                <a:solidFill>
                  <a:prstClr val="black"/>
                </a:solidFill>
                <a:latin typeface="Calibri"/>
                <a:sym typeface="Symbol"/>
              </a:rPr>
              <a:t> </a:t>
            </a:r>
            <a:r>
              <a:rPr lang="en-US" sz="2400">
                <a:solidFill>
                  <a:prstClr val="black"/>
                </a:solidFill>
                <a:latin typeface="Arial"/>
                <a:cs typeface="Arial"/>
                <a:sym typeface="Symbol"/>
              </a:rPr>
              <a:t>↑↓</a:t>
            </a:r>
            <a:r>
              <a:rPr lang="en-US" sz="2400" smtClean="0">
                <a:solidFill>
                  <a:prstClr val="black"/>
                </a:solidFill>
                <a:latin typeface="Calibri"/>
                <a:sym typeface="Symbol"/>
              </a:rPr>
              <a:t>)</a:t>
            </a:r>
            <a:endParaRPr lang="en-US" sz="2400" dirty="0">
              <a:solidFill>
                <a:prstClr val="black"/>
              </a:solidFill>
              <a:latin typeface="Calibri"/>
            </a:endParaRPr>
          </a:p>
        </p:txBody>
      </p:sp>
      <p:sp>
        <p:nvSpPr>
          <p:cNvPr id="78" name="Rectangle 77"/>
          <p:cNvSpPr/>
          <p:nvPr/>
        </p:nvSpPr>
        <p:spPr>
          <a:xfrm>
            <a:off x="6099352" y="4434192"/>
            <a:ext cx="3084499" cy="461665"/>
          </a:xfrm>
          <a:prstGeom prst="rect">
            <a:avLst/>
          </a:prstGeom>
        </p:spPr>
        <p:txBody>
          <a:bodyPr wrap="none">
            <a:spAutoFit/>
          </a:bodyPr>
          <a:lstStyle/>
          <a:p>
            <a:pPr defTabSz="457177" eaLnBrk="1" fontAlgn="auto" hangingPunct="1">
              <a:spcBef>
                <a:spcPts val="0"/>
              </a:spcBef>
              <a:spcAft>
                <a:spcPts val="0"/>
              </a:spcAft>
            </a:pPr>
            <a:r>
              <a:rPr lang="en-US" sz="2400" smtClean="0">
                <a:solidFill>
                  <a:prstClr val="black"/>
                </a:solidFill>
                <a:latin typeface="Calibri"/>
                <a:sym typeface="Symbol"/>
              </a:rPr>
              <a:t>(</a:t>
            </a:r>
            <a:r>
              <a:rPr lang="en-US" sz="2400" smtClean="0">
                <a:solidFill>
                  <a:prstClr val="black"/>
                </a:solidFill>
                <a:latin typeface="Arial"/>
                <a:cs typeface="Arial"/>
                <a:sym typeface="Symbol"/>
              </a:rPr>
              <a:t>↓</a:t>
            </a:r>
            <a:r>
              <a:rPr lang="en-US" sz="2400">
                <a:solidFill>
                  <a:prstClr val="black"/>
                </a:solidFill>
                <a:latin typeface="Arial"/>
                <a:cs typeface="Arial"/>
                <a:sym typeface="Symbol"/>
              </a:rPr>
              <a:t>↓</a:t>
            </a:r>
            <a:r>
              <a:rPr lang="en-US" sz="2400" smtClean="0">
                <a:solidFill>
                  <a:prstClr val="black"/>
                </a:solidFill>
                <a:latin typeface="Calibri"/>
                <a:sym typeface="Symbol"/>
              </a:rPr>
              <a:t> </a:t>
            </a:r>
            <a:r>
              <a:rPr lang="en-US" sz="2400" smtClean="0">
                <a:solidFill>
                  <a:prstClr val="black"/>
                </a:solidFill>
                <a:latin typeface="Calibri"/>
                <a:sym typeface="Symbol"/>
              </a:rPr>
              <a:t>+ </a:t>
            </a:r>
            <a:r>
              <a:rPr lang="en-US" sz="2400" smtClean="0">
                <a:solidFill>
                  <a:prstClr val="black"/>
                </a:solidFill>
                <a:latin typeface="Arial"/>
                <a:cs typeface="Arial"/>
                <a:sym typeface="Symbol"/>
              </a:rPr>
              <a:t>↑</a:t>
            </a:r>
            <a:r>
              <a:rPr lang="en-US" sz="2400">
                <a:solidFill>
                  <a:prstClr val="black"/>
                </a:solidFill>
                <a:latin typeface="Arial"/>
                <a:cs typeface="Arial"/>
                <a:sym typeface="Symbol"/>
              </a:rPr>
              <a:t>↑</a:t>
            </a:r>
            <a:r>
              <a:rPr lang="en-US" sz="2400" smtClean="0">
                <a:solidFill>
                  <a:prstClr val="black"/>
                </a:solidFill>
                <a:latin typeface="Calibri"/>
                <a:sym typeface="Symbol"/>
              </a:rPr>
              <a:t>)</a:t>
            </a:r>
            <a:r>
              <a:rPr lang="en-US" sz="2400" smtClean="0">
                <a:solidFill>
                  <a:prstClr val="black"/>
                </a:solidFill>
                <a:latin typeface="Arial"/>
                <a:cs typeface="Arial"/>
                <a:sym typeface="Symbol"/>
              </a:rPr>
              <a:t>↑</a:t>
            </a:r>
            <a:r>
              <a:rPr lang="en-US" sz="2400" smtClean="0">
                <a:solidFill>
                  <a:prstClr val="black"/>
                </a:solidFill>
                <a:latin typeface="Calibri"/>
                <a:sym typeface="Symbol"/>
              </a:rPr>
              <a:t> </a:t>
            </a:r>
            <a:r>
              <a:rPr lang="en-US" sz="2400" smtClean="0">
                <a:solidFill>
                  <a:prstClr val="black"/>
                </a:solidFill>
                <a:latin typeface="Symbol" panose="05050102010706020507" pitchFamily="18" charset="2"/>
                <a:sym typeface="Symbol"/>
              </a:rPr>
              <a:t>-</a:t>
            </a:r>
            <a:r>
              <a:rPr lang="en-US" sz="2400" smtClean="0">
                <a:solidFill>
                  <a:prstClr val="black"/>
                </a:solidFill>
                <a:latin typeface="Calibri"/>
                <a:sym typeface="Symbol"/>
              </a:rPr>
              <a:t> </a:t>
            </a:r>
            <a:r>
              <a:rPr lang="en-US" sz="2400" smtClean="0">
                <a:solidFill>
                  <a:prstClr val="black"/>
                </a:solidFill>
                <a:latin typeface="Calibri"/>
                <a:sym typeface="Symbol"/>
              </a:rPr>
              <a:t>(</a:t>
            </a:r>
            <a:r>
              <a:rPr lang="en-US" sz="2400">
                <a:solidFill>
                  <a:prstClr val="black"/>
                </a:solidFill>
                <a:latin typeface="Arial"/>
                <a:cs typeface="Arial"/>
                <a:sym typeface="Symbol"/>
              </a:rPr>
              <a:t>↓↑</a:t>
            </a:r>
            <a:r>
              <a:rPr lang="en-US" sz="2400">
                <a:solidFill>
                  <a:prstClr val="black"/>
                </a:solidFill>
                <a:latin typeface="Calibri"/>
                <a:sym typeface="Symbol"/>
              </a:rPr>
              <a:t> </a:t>
            </a:r>
            <a:r>
              <a:rPr lang="en-US" sz="2400">
                <a:solidFill>
                  <a:prstClr val="black"/>
                </a:solidFill>
                <a:latin typeface="Symbol" panose="05050102010706020507" pitchFamily="18" charset="2"/>
                <a:sym typeface="Symbol"/>
              </a:rPr>
              <a:t>-</a:t>
            </a:r>
            <a:r>
              <a:rPr lang="en-US" sz="2400">
                <a:solidFill>
                  <a:prstClr val="black"/>
                </a:solidFill>
                <a:latin typeface="Calibri"/>
                <a:sym typeface="Symbol"/>
              </a:rPr>
              <a:t> </a:t>
            </a:r>
            <a:r>
              <a:rPr lang="en-US" sz="2400">
                <a:solidFill>
                  <a:prstClr val="black"/>
                </a:solidFill>
                <a:latin typeface="Arial"/>
                <a:cs typeface="Arial"/>
                <a:sym typeface="Symbol"/>
              </a:rPr>
              <a:t>↑↓</a:t>
            </a:r>
            <a:r>
              <a:rPr lang="en-US" sz="2400" smtClean="0">
                <a:solidFill>
                  <a:prstClr val="black"/>
                </a:solidFill>
                <a:latin typeface="Calibri"/>
                <a:sym typeface="Symbol"/>
              </a:rPr>
              <a:t>)</a:t>
            </a:r>
            <a:r>
              <a:rPr lang="en-US" sz="2400" smtClean="0">
                <a:solidFill>
                  <a:prstClr val="black"/>
                </a:solidFill>
                <a:latin typeface="Arial"/>
                <a:cs typeface="Arial"/>
                <a:sym typeface="Symbol"/>
              </a:rPr>
              <a:t>↓</a:t>
            </a:r>
            <a:endParaRPr lang="en-US" sz="2400" dirty="0">
              <a:solidFill>
                <a:prstClr val="black"/>
              </a:solidFill>
              <a:latin typeface="Calibri"/>
            </a:endParaRPr>
          </a:p>
        </p:txBody>
      </p:sp>
      <p:grpSp>
        <p:nvGrpSpPr>
          <p:cNvPr id="5" name="Group 87"/>
          <p:cNvGrpSpPr/>
          <p:nvPr/>
        </p:nvGrpSpPr>
        <p:grpSpPr>
          <a:xfrm>
            <a:off x="2237644" y="958775"/>
            <a:ext cx="2436311" cy="965557"/>
            <a:chOff x="2254160" y="1181484"/>
            <a:chExt cx="2436311" cy="965557"/>
          </a:xfrm>
        </p:grpSpPr>
        <p:sp>
          <p:nvSpPr>
            <p:cNvPr id="85" name="16-Point Star 84"/>
            <p:cNvSpPr/>
            <p:nvPr/>
          </p:nvSpPr>
          <p:spPr>
            <a:xfrm>
              <a:off x="3503387" y="1181484"/>
              <a:ext cx="1187084" cy="937892"/>
            </a:xfrm>
            <a:prstGeom prst="star1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77" eaLnBrk="1" fontAlgn="auto" hangingPunct="1">
                <a:spcBef>
                  <a:spcPts val="0"/>
                </a:spcBef>
                <a:spcAft>
                  <a:spcPts val="0"/>
                </a:spcAft>
              </a:pPr>
              <a:endParaRPr lang="en-US" sz="1800">
                <a:solidFill>
                  <a:prstClr val="white"/>
                </a:solidFill>
              </a:endParaRPr>
            </a:p>
          </p:txBody>
        </p:sp>
        <p:sp>
          <p:nvSpPr>
            <p:cNvPr id="84" name="16-Point Star 83"/>
            <p:cNvSpPr/>
            <p:nvPr/>
          </p:nvSpPr>
          <p:spPr>
            <a:xfrm>
              <a:off x="2254160" y="1209149"/>
              <a:ext cx="1187084" cy="937892"/>
            </a:xfrm>
            <a:prstGeom prst="star1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77" eaLnBrk="1" fontAlgn="auto" hangingPunct="1">
                <a:spcBef>
                  <a:spcPts val="0"/>
                </a:spcBef>
                <a:spcAft>
                  <a:spcPts val="0"/>
                </a:spcAft>
              </a:pPr>
              <a:endParaRPr lang="en-US" sz="1800">
                <a:solidFill>
                  <a:prstClr val="white"/>
                </a:solidFill>
              </a:endParaRPr>
            </a:p>
          </p:txBody>
        </p:sp>
      </p:grpSp>
      <p:sp>
        <p:nvSpPr>
          <p:cNvPr id="76" name="Rectangle 75"/>
          <p:cNvSpPr/>
          <p:nvPr/>
        </p:nvSpPr>
        <p:spPr>
          <a:xfrm>
            <a:off x="6099352" y="3009086"/>
            <a:ext cx="1438214" cy="461665"/>
          </a:xfrm>
          <a:prstGeom prst="rect">
            <a:avLst/>
          </a:prstGeom>
        </p:spPr>
        <p:txBody>
          <a:bodyPr wrap="none">
            <a:spAutoFit/>
          </a:bodyPr>
          <a:lstStyle/>
          <a:p>
            <a:pPr defTabSz="457177" eaLnBrk="1" fontAlgn="auto" hangingPunct="1">
              <a:spcBef>
                <a:spcPts val="0"/>
              </a:spcBef>
              <a:spcAft>
                <a:spcPts val="0"/>
              </a:spcAft>
            </a:pPr>
            <a:r>
              <a:rPr lang="en-US" sz="2400" smtClean="0">
                <a:solidFill>
                  <a:prstClr val="black"/>
                </a:solidFill>
                <a:latin typeface="Calibri"/>
                <a:sym typeface="Symbol"/>
              </a:rPr>
              <a:t>?(</a:t>
            </a:r>
            <a:r>
              <a:rPr lang="en-US" sz="2400" smtClean="0">
                <a:solidFill>
                  <a:prstClr val="black"/>
                </a:solidFill>
                <a:latin typeface="Arial"/>
                <a:cs typeface="Arial"/>
                <a:sym typeface="Symbol"/>
              </a:rPr>
              <a:t>↓↑</a:t>
            </a:r>
            <a:r>
              <a:rPr lang="en-US" sz="2400" smtClean="0">
                <a:solidFill>
                  <a:prstClr val="black"/>
                </a:solidFill>
                <a:latin typeface="Calibri"/>
                <a:sym typeface="Symbol"/>
              </a:rPr>
              <a:t> </a:t>
            </a:r>
            <a:r>
              <a:rPr lang="en-US" sz="2400" smtClean="0">
                <a:solidFill>
                  <a:prstClr val="black"/>
                </a:solidFill>
                <a:latin typeface="Symbol" panose="05050102010706020507" pitchFamily="18" charset="2"/>
                <a:sym typeface="Symbol"/>
              </a:rPr>
              <a:t>-</a:t>
            </a:r>
            <a:r>
              <a:rPr lang="en-US" sz="2400" smtClean="0">
                <a:solidFill>
                  <a:prstClr val="black"/>
                </a:solidFill>
                <a:latin typeface="Calibri"/>
                <a:sym typeface="Symbol"/>
              </a:rPr>
              <a:t> </a:t>
            </a:r>
            <a:r>
              <a:rPr lang="en-US" sz="2400" smtClean="0">
                <a:solidFill>
                  <a:prstClr val="black"/>
                </a:solidFill>
                <a:latin typeface="Arial"/>
                <a:cs typeface="Arial"/>
                <a:sym typeface="Symbol"/>
              </a:rPr>
              <a:t>↑</a:t>
            </a:r>
            <a:r>
              <a:rPr lang="en-US" sz="2400">
                <a:solidFill>
                  <a:prstClr val="black"/>
                </a:solidFill>
                <a:latin typeface="Arial"/>
                <a:cs typeface="Arial"/>
                <a:sym typeface="Symbol"/>
              </a:rPr>
              <a:t>↓</a:t>
            </a:r>
            <a:r>
              <a:rPr lang="en-US" sz="2400" smtClean="0">
                <a:solidFill>
                  <a:prstClr val="black"/>
                </a:solidFill>
                <a:latin typeface="Calibri"/>
                <a:sym typeface="Symbol"/>
              </a:rPr>
              <a:t>)</a:t>
            </a:r>
            <a:endParaRPr lang="en-US" sz="2400" dirty="0">
              <a:solidFill>
                <a:prstClr val="black"/>
              </a:solidFill>
              <a:latin typeface="Calibri"/>
            </a:endParaRPr>
          </a:p>
        </p:txBody>
      </p:sp>
      <p:grpSp>
        <p:nvGrpSpPr>
          <p:cNvPr id="8" name="Group 82"/>
          <p:cNvGrpSpPr/>
          <p:nvPr/>
        </p:nvGrpSpPr>
        <p:grpSpPr>
          <a:xfrm>
            <a:off x="1438231" y="1306644"/>
            <a:ext cx="4156894" cy="4683618"/>
            <a:chOff x="1454747" y="1529353"/>
            <a:chExt cx="4156894" cy="4683618"/>
          </a:xfrm>
        </p:grpSpPr>
        <p:grpSp>
          <p:nvGrpSpPr>
            <p:cNvPr id="11" name="Group 72"/>
            <p:cNvGrpSpPr/>
            <p:nvPr/>
          </p:nvGrpSpPr>
          <p:grpSpPr>
            <a:xfrm>
              <a:off x="1454747" y="1752600"/>
              <a:ext cx="4156894" cy="4460371"/>
              <a:chOff x="1173931" y="1752600"/>
              <a:chExt cx="4156894" cy="4460371"/>
            </a:xfrm>
          </p:grpSpPr>
          <p:grpSp>
            <p:nvGrpSpPr>
              <p:cNvPr id="18" name="Group 7"/>
              <p:cNvGrpSpPr/>
              <p:nvPr/>
            </p:nvGrpSpPr>
            <p:grpSpPr>
              <a:xfrm>
                <a:off x="1173931" y="1757954"/>
                <a:ext cx="2642182" cy="4414624"/>
                <a:chOff x="500513" y="1757954"/>
                <a:chExt cx="2642182" cy="4414624"/>
              </a:xfrm>
            </p:grpSpPr>
            <p:sp>
              <p:nvSpPr>
                <p:cNvPr id="9" name="Line 86"/>
                <p:cNvSpPr>
                  <a:spLocks noChangeShapeType="1"/>
                </p:cNvSpPr>
                <p:nvPr/>
              </p:nvSpPr>
              <p:spPr bwMode="auto">
                <a:xfrm flipV="1">
                  <a:off x="1443914" y="1757954"/>
                  <a:ext cx="1698781" cy="672474"/>
                </a:xfrm>
                <a:prstGeom prst="line">
                  <a:avLst/>
                </a:prstGeom>
                <a:noFill/>
                <a:ln w="3810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0" name="Oval 89"/>
                <p:cNvSpPr>
                  <a:spLocks noChangeArrowheads="1"/>
                </p:cNvSpPr>
                <p:nvPr/>
              </p:nvSpPr>
              <p:spPr bwMode="auto">
                <a:xfrm rot="17946339" flipH="1">
                  <a:off x="1056561" y="2603810"/>
                  <a:ext cx="274638" cy="457200"/>
                </a:xfrm>
                <a:prstGeom prst="ellipse">
                  <a:avLst/>
                </a:prstGeom>
                <a:noFill/>
                <a:ln w="38100">
                  <a:solidFill>
                    <a:srgbClr val="FF0000"/>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21" name="Group 105"/>
                <p:cNvGrpSpPr>
                  <a:grpSpLocks/>
                </p:cNvGrpSpPr>
                <p:nvPr/>
              </p:nvGrpSpPr>
              <p:grpSpPr bwMode="auto">
                <a:xfrm>
                  <a:off x="517513" y="3042028"/>
                  <a:ext cx="523875" cy="1343025"/>
                  <a:chOff x="2389" y="2873"/>
                  <a:chExt cx="330" cy="846"/>
                </a:xfrm>
              </p:grpSpPr>
              <p:grpSp>
                <p:nvGrpSpPr>
                  <p:cNvPr id="22" name="Group 106"/>
                  <p:cNvGrpSpPr>
                    <a:grpSpLocks/>
                  </p:cNvGrpSpPr>
                  <p:nvPr/>
                </p:nvGrpSpPr>
                <p:grpSpPr bwMode="auto">
                  <a:xfrm flipH="1">
                    <a:off x="2389" y="2999"/>
                    <a:ext cx="330" cy="372"/>
                    <a:chOff x="4230" y="2928"/>
                    <a:chExt cx="330" cy="372"/>
                  </a:xfrm>
                </p:grpSpPr>
                <p:grpSp>
                  <p:nvGrpSpPr>
                    <p:cNvPr id="25" name="Group 107"/>
                    <p:cNvGrpSpPr>
                      <a:grpSpLocks/>
                    </p:cNvGrpSpPr>
                    <p:nvPr/>
                  </p:nvGrpSpPr>
                  <p:grpSpPr bwMode="auto">
                    <a:xfrm>
                      <a:off x="4230" y="3094"/>
                      <a:ext cx="330" cy="206"/>
                      <a:chOff x="4230" y="3094"/>
                      <a:chExt cx="330" cy="206"/>
                    </a:xfrm>
                  </p:grpSpPr>
                  <p:sp>
                    <p:nvSpPr>
                      <p:cNvPr id="27" name="AutoShape 108"/>
                      <p:cNvSpPr>
                        <a:spLocks noChangeArrowheads="1"/>
                      </p:cNvSpPr>
                      <p:nvPr/>
                    </p:nvSpPr>
                    <p:spPr bwMode="auto">
                      <a:xfrm rot="16200000">
                        <a:off x="4373" y="2951"/>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sp>
                    <p:nvSpPr>
                      <p:cNvPr id="28" name="AutoShape 10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sp>
                    <p:nvSpPr>
                      <p:cNvPr id="29" name="Rectangle 11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26" name="AutoShape 11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grpSp>
              <p:grpSp>
                <p:nvGrpSpPr>
                  <p:cNvPr id="30" name="Group 112"/>
                  <p:cNvGrpSpPr>
                    <a:grpSpLocks/>
                  </p:cNvGrpSpPr>
                  <p:nvPr/>
                </p:nvGrpSpPr>
                <p:grpSpPr bwMode="auto">
                  <a:xfrm flipH="1">
                    <a:off x="2437" y="2873"/>
                    <a:ext cx="234" cy="846"/>
                    <a:chOff x="4278" y="2802"/>
                    <a:chExt cx="234" cy="846"/>
                  </a:xfrm>
                </p:grpSpPr>
                <p:sp>
                  <p:nvSpPr>
                    <p:cNvPr id="23" name="AutoShape 11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24" name="AutoShape 11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sp>
              <p:nvSpPr>
                <p:cNvPr id="12" name="Freeform 130"/>
                <p:cNvSpPr>
                  <a:spLocks/>
                </p:cNvSpPr>
                <p:nvPr/>
              </p:nvSpPr>
              <p:spPr bwMode="auto">
                <a:xfrm rot="16200000" flipH="1">
                  <a:off x="448126" y="4720015"/>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3" name="Freeform 134"/>
                <p:cNvSpPr>
                  <a:spLocks/>
                </p:cNvSpPr>
                <p:nvPr/>
              </p:nvSpPr>
              <p:spPr bwMode="auto">
                <a:xfrm rot="5400000">
                  <a:off x="712776" y="4573965"/>
                  <a:ext cx="146050" cy="142875"/>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4" name="Freeform 130"/>
                <p:cNvSpPr>
                  <a:spLocks/>
                </p:cNvSpPr>
                <p:nvPr/>
              </p:nvSpPr>
              <p:spPr bwMode="auto">
                <a:xfrm rot="16200000" flipH="1">
                  <a:off x="448126" y="5448677"/>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5" name="Freeform 130"/>
                <p:cNvSpPr>
                  <a:spLocks/>
                </p:cNvSpPr>
                <p:nvPr/>
              </p:nvSpPr>
              <p:spPr bwMode="auto">
                <a:xfrm rot="16200000" flipH="1">
                  <a:off x="448126" y="5067677"/>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6" name="Freeform 130"/>
                <p:cNvSpPr>
                  <a:spLocks/>
                </p:cNvSpPr>
                <p:nvPr/>
              </p:nvSpPr>
              <p:spPr bwMode="auto">
                <a:xfrm rot="16200000" flipH="1">
                  <a:off x="448126" y="5829677"/>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17" name="Arc 90"/>
                <p:cNvSpPr>
                  <a:spLocks/>
                </p:cNvSpPr>
                <p:nvPr/>
              </p:nvSpPr>
              <p:spPr bwMode="auto">
                <a:xfrm flipH="1">
                  <a:off x="776274" y="2427665"/>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rgbClr val="FF0000"/>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31" name="Group 81"/>
                <p:cNvGrpSpPr/>
                <p:nvPr/>
              </p:nvGrpSpPr>
              <p:grpSpPr>
                <a:xfrm>
                  <a:off x="1128248" y="1912690"/>
                  <a:ext cx="489429" cy="534777"/>
                  <a:chOff x="1924526" y="2362886"/>
                  <a:chExt cx="489429" cy="534777"/>
                </a:xfrm>
              </p:grpSpPr>
              <p:sp>
                <p:nvSpPr>
                  <p:cNvPr id="19"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20"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grpSp>
            <p:nvGrpSpPr>
              <p:cNvPr id="32" name="Group 71"/>
              <p:cNvGrpSpPr/>
              <p:nvPr/>
            </p:nvGrpSpPr>
            <p:grpSpPr>
              <a:xfrm>
                <a:off x="2587931" y="1752600"/>
                <a:ext cx="2742894" cy="4460371"/>
                <a:chOff x="2587931" y="1752600"/>
                <a:chExt cx="2742894" cy="4460371"/>
              </a:xfrm>
            </p:grpSpPr>
            <p:grpSp>
              <p:nvGrpSpPr>
                <p:cNvPr id="36" name="Group 105"/>
                <p:cNvGrpSpPr>
                  <a:grpSpLocks/>
                </p:cNvGrpSpPr>
                <p:nvPr/>
              </p:nvGrpSpPr>
              <p:grpSpPr bwMode="auto">
                <a:xfrm>
                  <a:off x="4806950" y="3082421"/>
                  <a:ext cx="523875" cy="1343025"/>
                  <a:chOff x="2389" y="2873"/>
                  <a:chExt cx="330" cy="846"/>
                </a:xfrm>
              </p:grpSpPr>
              <p:grpSp>
                <p:nvGrpSpPr>
                  <p:cNvPr id="37" name="Group 106"/>
                  <p:cNvGrpSpPr>
                    <a:grpSpLocks/>
                  </p:cNvGrpSpPr>
                  <p:nvPr/>
                </p:nvGrpSpPr>
                <p:grpSpPr bwMode="auto">
                  <a:xfrm flipH="1">
                    <a:off x="2389" y="2999"/>
                    <a:ext cx="330" cy="372"/>
                    <a:chOff x="4230" y="2928"/>
                    <a:chExt cx="330" cy="372"/>
                  </a:xfrm>
                </p:grpSpPr>
                <p:grpSp>
                  <p:nvGrpSpPr>
                    <p:cNvPr id="38" name="Group 107"/>
                    <p:cNvGrpSpPr>
                      <a:grpSpLocks/>
                    </p:cNvGrpSpPr>
                    <p:nvPr/>
                  </p:nvGrpSpPr>
                  <p:grpSpPr bwMode="auto">
                    <a:xfrm>
                      <a:off x="4230" y="3094"/>
                      <a:ext cx="330" cy="206"/>
                      <a:chOff x="4230" y="3094"/>
                      <a:chExt cx="330" cy="206"/>
                    </a:xfrm>
                  </p:grpSpPr>
                  <p:sp>
                    <p:nvSpPr>
                      <p:cNvPr id="62" name="AutoShape 108"/>
                      <p:cNvSpPr>
                        <a:spLocks noChangeArrowheads="1"/>
                      </p:cNvSpPr>
                      <p:nvPr/>
                    </p:nvSpPr>
                    <p:spPr bwMode="auto">
                      <a:xfrm rot="16200000">
                        <a:off x="4373" y="2951"/>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rot="10800000"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sp>
                    <p:nvSpPr>
                      <p:cNvPr id="63" name="AutoShape 109"/>
                      <p:cNvSpPr>
                        <a:spLocks noChangeArrowheads="1"/>
                      </p:cNvSpPr>
                      <p:nvPr/>
                    </p:nvSpPr>
                    <p:spPr bwMode="auto">
                      <a:xfrm rot="5400000">
                        <a:off x="4373" y="3114"/>
                        <a:ext cx="43" cy="330"/>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sp>
                    <p:nvSpPr>
                      <p:cNvPr id="64" name="Rectangle 110"/>
                      <p:cNvSpPr>
                        <a:spLocks noChangeArrowheads="1"/>
                      </p:cNvSpPr>
                      <p:nvPr/>
                    </p:nvSpPr>
                    <p:spPr bwMode="auto">
                      <a:xfrm>
                        <a:off x="4230" y="3184"/>
                        <a:ext cx="330" cy="43"/>
                      </a:xfrm>
                      <a:prstGeom prst="rect">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wrap="none" anchor="ctr"/>
                      <a:lstStyle/>
                      <a:p>
                        <a:pPr defTabSz="457177" eaLnBrk="1" fontAlgn="auto" hangingPunct="1">
                          <a:spcBef>
                            <a:spcPts val="0"/>
                          </a:spcBef>
                          <a:spcAft>
                            <a:spcPts val="0"/>
                          </a:spcAft>
                          <a:defRPr/>
                        </a:pPr>
                        <a:endParaRPr lang="en-US" sz="1800">
                          <a:solidFill>
                            <a:srgbClr val="000000"/>
                          </a:solidFill>
                          <a:latin typeface="Calibri"/>
                        </a:endParaRPr>
                      </a:p>
                    </p:txBody>
                  </p:sp>
                </p:grpSp>
                <p:sp>
                  <p:nvSpPr>
                    <p:cNvPr id="61" name="AutoShape 111"/>
                    <p:cNvSpPr>
                      <a:spLocks noChangeAspect="1" noChangeArrowheads="1"/>
                    </p:cNvSpPr>
                    <p:nvPr/>
                  </p:nvSpPr>
                  <p:spPr bwMode="auto">
                    <a:xfrm rot="5400000">
                      <a:off x="4376" y="2832"/>
                      <a:ext cx="29" cy="221"/>
                    </a:xfrm>
                    <a:prstGeom prst="flowChartDelay">
                      <a:avLst/>
                    </a:prstGeom>
                    <a:gradFill rotWithShape="0">
                      <a:gsLst>
                        <a:gs pos="0">
                          <a:schemeClr val="hlink">
                            <a:gamma/>
                            <a:shade val="46275"/>
                            <a:invGamma/>
                          </a:schemeClr>
                        </a:gs>
                        <a:gs pos="100000">
                          <a:schemeClr val="hlink"/>
                        </a:gs>
                      </a:gsLst>
                      <a:lin ang="18900000" scaled="1"/>
                    </a:gradFill>
                    <a:ln w="9525">
                      <a:solidFill>
                        <a:schemeClr val="tx1"/>
                      </a:solidFill>
                      <a:miter lim="800000"/>
                      <a:headEnd/>
                      <a:tailEnd/>
                    </a:ln>
                    <a:effectLst/>
                  </p:spPr>
                  <p:txBody>
                    <a:bodyPr vert="eaVert" wrap="none" anchor="ctr"/>
                    <a:lstStyle/>
                    <a:p>
                      <a:pPr algn="ctr" defTabSz="457177" eaLnBrk="1" fontAlgn="auto" hangingPunct="1">
                        <a:spcBef>
                          <a:spcPts val="0"/>
                        </a:spcBef>
                        <a:spcAft>
                          <a:spcPts val="0"/>
                        </a:spcAft>
                        <a:defRPr/>
                      </a:pPr>
                      <a:endParaRPr lang="en-US" sz="2400">
                        <a:solidFill>
                          <a:srgbClr val="000000"/>
                        </a:solidFill>
                        <a:latin typeface="Calibri"/>
                      </a:endParaRPr>
                    </a:p>
                  </p:txBody>
                </p:sp>
              </p:grpSp>
              <p:grpSp>
                <p:nvGrpSpPr>
                  <p:cNvPr id="39" name="Group 112"/>
                  <p:cNvGrpSpPr>
                    <a:grpSpLocks/>
                  </p:cNvGrpSpPr>
                  <p:nvPr/>
                </p:nvGrpSpPr>
                <p:grpSpPr bwMode="auto">
                  <a:xfrm flipH="1">
                    <a:off x="2437" y="2873"/>
                    <a:ext cx="234" cy="846"/>
                    <a:chOff x="4278" y="2802"/>
                    <a:chExt cx="234" cy="846"/>
                  </a:xfrm>
                </p:grpSpPr>
                <p:sp>
                  <p:nvSpPr>
                    <p:cNvPr id="58" name="AutoShape 113"/>
                    <p:cNvSpPr>
                      <a:spLocks noChangeArrowheads="1"/>
                    </p:cNvSpPr>
                    <p:nvPr/>
                  </p:nvSpPr>
                  <p:spPr bwMode="auto">
                    <a:xfrm flipV="1">
                      <a:off x="4278" y="3204"/>
                      <a:ext cx="234" cy="44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59" name="AutoShape 114"/>
                    <p:cNvSpPr>
                      <a:spLocks noChangeArrowheads="1"/>
                    </p:cNvSpPr>
                    <p:nvPr/>
                  </p:nvSpPr>
                  <p:spPr bwMode="auto">
                    <a:xfrm>
                      <a:off x="4278" y="2802"/>
                      <a:ext cx="234" cy="414"/>
                    </a:xfrm>
                    <a:prstGeom prst="triangle">
                      <a:avLst>
                        <a:gd name="adj" fmla="val 50000"/>
                      </a:avLst>
                    </a:prstGeom>
                    <a:solidFill>
                      <a:srgbClr val="FF0000">
                        <a:alpha val="50195"/>
                      </a:srgbClr>
                    </a:solidFill>
                    <a:ln w="6350">
                      <a:noFill/>
                      <a:miter lim="800000"/>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grpSp>
            <p:sp>
              <p:nvSpPr>
                <p:cNvPr id="47" name="Freeform 130"/>
                <p:cNvSpPr>
                  <a:spLocks/>
                </p:cNvSpPr>
                <p:nvPr/>
              </p:nvSpPr>
              <p:spPr bwMode="auto">
                <a:xfrm rot="16200000" flipH="1">
                  <a:off x="4737563" y="4760408"/>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48" name="Freeform 134"/>
                <p:cNvSpPr>
                  <a:spLocks/>
                </p:cNvSpPr>
                <p:nvPr/>
              </p:nvSpPr>
              <p:spPr bwMode="auto">
                <a:xfrm rot="5400000">
                  <a:off x="5002213" y="4614358"/>
                  <a:ext cx="146050" cy="142875"/>
                </a:xfrm>
                <a:custGeom>
                  <a:avLst/>
                  <a:gdLst>
                    <a:gd name="T0" fmla="*/ 128 w 89"/>
                    <a:gd name="T1" fmla="*/ 141 h 86"/>
                    <a:gd name="T2" fmla="*/ 0 w 89"/>
                    <a:gd name="T3" fmla="*/ 69 h 86"/>
                    <a:gd name="T4" fmla="*/ 128 w 89"/>
                    <a:gd name="T5" fmla="*/ 0 h 86"/>
                    <a:gd name="T6" fmla="*/ 128 w 89"/>
                    <a:gd name="T7" fmla="*/ 141 h 86"/>
                    <a:gd name="T8" fmla="*/ 0 60000 65536"/>
                    <a:gd name="T9" fmla="*/ 0 60000 65536"/>
                    <a:gd name="T10" fmla="*/ 0 60000 65536"/>
                    <a:gd name="T11" fmla="*/ 0 60000 65536"/>
                    <a:gd name="T12" fmla="*/ 0 w 89"/>
                    <a:gd name="T13" fmla="*/ 0 h 86"/>
                    <a:gd name="T14" fmla="*/ 89 w 89"/>
                    <a:gd name="T15" fmla="*/ 86 h 86"/>
                  </a:gdLst>
                  <a:ahLst/>
                  <a:cxnLst>
                    <a:cxn ang="T8">
                      <a:pos x="T0" y="T1"/>
                    </a:cxn>
                    <a:cxn ang="T9">
                      <a:pos x="T2" y="T3"/>
                    </a:cxn>
                    <a:cxn ang="T10">
                      <a:pos x="T4" y="T5"/>
                    </a:cxn>
                    <a:cxn ang="T11">
                      <a:pos x="T6" y="T7"/>
                    </a:cxn>
                  </a:cxnLst>
                  <a:rect l="T12" t="T13" r="T14" b="T15"/>
                  <a:pathLst>
                    <a:path w="89" h="86">
                      <a:moveTo>
                        <a:pt x="89" y="86"/>
                      </a:moveTo>
                      <a:lnTo>
                        <a:pt x="0" y="42"/>
                      </a:lnTo>
                      <a:lnTo>
                        <a:pt x="89" y="0"/>
                      </a:lnTo>
                      <a:lnTo>
                        <a:pt x="89" y="86"/>
                      </a:lnTo>
                      <a:close/>
                    </a:path>
                  </a:pathLst>
                </a:custGeom>
                <a:solidFill>
                  <a:srgbClr val="FF0000"/>
                </a:solid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49" name="Freeform 130"/>
                <p:cNvSpPr>
                  <a:spLocks/>
                </p:cNvSpPr>
                <p:nvPr/>
              </p:nvSpPr>
              <p:spPr bwMode="auto">
                <a:xfrm rot="16200000" flipH="1">
                  <a:off x="4737563" y="5489070"/>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50" name="Freeform 130"/>
                <p:cNvSpPr>
                  <a:spLocks/>
                </p:cNvSpPr>
                <p:nvPr/>
              </p:nvSpPr>
              <p:spPr bwMode="auto">
                <a:xfrm rot="16200000" flipH="1">
                  <a:off x="4737563" y="5108070"/>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51" name="Freeform 130"/>
                <p:cNvSpPr>
                  <a:spLocks/>
                </p:cNvSpPr>
                <p:nvPr/>
              </p:nvSpPr>
              <p:spPr bwMode="auto">
                <a:xfrm rot="16200000" flipH="1">
                  <a:off x="4737563" y="5870070"/>
                  <a:ext cx="395288" cy="290513"/>
                </a:xfrm>
                <a:custGeom>
                  <a:avLst/>
                  <a:gdLst>
                    <a:gd name="T0" fmla="*/ 6 w 238"/>
                    <a:gd name="T1" fmla="*/ 302 h 174"/>
                    <a:gd name="T2" fmla="*/ 9 w 238"/>
                    <a:gd name="T3" fmla="*/ 302 h 174"/>
                    <a:gd name="T4" fmla="*/ 26 w 238"/>
                    <a:gd name="T5" fmla="*/ 302 h 174"/>
                    <a:gd name="T6" fmla="*/ 30 w 238"/>
                    <a:gd name="T7" fmla="*/ 302 h 174"/>
                    <a:gd name="T8" fmla="*/ 39 w 238"/>
                    <a:gd name="T9" fmla="*/ 302 h 174"/>
                    <a:gd name="T10" fmla="*/ 47 w 238"/>
                    <a:gd name="T11" fmla="*/ 302 h 174"/>
                    <a:gd name="T12" fmla="*/ 53 w 238"/>
                    <a:gd name="T13" fmla="*/ 302 h 174"/>
                    <a:gd name="T14" fmla="*/ 62 w 238"/>
                    <a:gd name="T15" fmla="*/ 302 h 174"/>
                    <a:gd name="T16" fmla="*/ 68 w 238"/>
                    <a:gd name="T17" fmla="*/ 302 h 174"/>
                    <a:gd name="T18" fmla="*/ 74 w 238"/>
                    <a:gd name="T19" fmla="*/ 302 h 174"/>
                    <a:gd name="T20" fmla="*/ 85 w 238"/>
                    <a:gd name="T21" fmla="*/ 302 h 174"/>
                    <a:gd name="T22" fmla="*/ 92 w 238"/>
                    <a:gd name="T23" fmla="*/ 302 h 174"/>
                    <a:gd name="T24" fmla="*/ 97 w 238"/>
                    <a:gd name="T25" fmla="*/ 302 h 174"/>
                    <a:gd name="T26" fmla="*/ 106 w 238"/>
                    <a:gd name="T27" fmla="*/ 302 h 174"/>
                    <a:gd name="T28" fmla="*/ 113 w 238"/>
                    <a:gd name="T29" fmla="*/ 302 h 174"/>
                    <a:gd name="T30" fmla="*/ 123 w 238"/>
                    <a:gd name="T31" fmla="*/ 302 h 174"/>
                    <a:gd name="T32" fmla="*/ 131 w 238"/>
                    <a:gd name="T33" fmla="*/ 302 h 174"/>
                    <a:gd name="T34" fmla="*/ 138 w 238"/>
                    <a:gd name="T35" fmla="*/ 302 h 174"/>
                    <a:gd name="T36" fmla="*/ 144 w 238"/>
                    <a:gd name="T37" fmla="*/ 302 h 174"/>
                    <a:gd name="T38" fmla="*/ 151 w 238"/>
                    <a:gd name="T39" fmla="*/ 299 h 174"/>
                    <a:gd name="T40" fmla="*/ 158 w 238"/>
                    <a:gd name="T41" fmla="*/ 299 h 174"/>
                    <a:gd name="T42" fmla="*/ 162 w 238"/>
                    <a:gd name="T43" fmla="*/ 291 h 174"/>
                    <a:gd name="T44" fmla="*/ 167 w 238"/>
                    <a:gd name="T45" fmla="*/ 273 h 174"/>
                    <a:gd name="T46" fmla="*/ 169 w 238"/>
                    <a:gd name="T47" fmla="*/ 244 h 174"/>
                    <a:gd name="T48" fmla="*/ 173 w 238"/>
                    <a:gd name="T49" fmla="*/ 209 h 174"/>
                    <a:gd name="T50" fmla="*/ 180 w 238"/>
                    <a:gd name="T51" fmla="*/ 161 h 174"/>
                    <a:gd name="T52" fmla="*/ 182 w 238"/>
                    <a:gd name="T53" fmla="*/ 103 h 174"/>
                    <a:gd name="T54" fmla="*/ 185 w 238"/>
                    <a:gd name="T55" fmla="*/ 48 h 174"/>
                    <a:gd name="T56" fmla="*/ 191 w 238"/>
                    <a:gd name="T57" fmla="*/ 7 h 174"/>
                    <a:gd name="T58" fmla="*/ 197 w 238"/>
                    <a:gd name="T59" fmla="*/ 0 h 174"/>
                    <a:gd name="T60" fmla="*/ 203 w 238"/>
                    <a:gd name="T61" fmla="*/ 22 h 174"/>
                    <a:gd name="T62" fmla="*/ 206 w 238"/>
                    <a:gd name="T63" fmla="*/ 62 h 174"/>
                    <a:gd name="T64" fmla="*/ 207 w 238"/>
                    <a:gd name="T65" fmla="*/ 116 h 174"/>
                    <a:gd name="T66" fmla="*/ 209 w 238"/>
                    <a:gd name="T67" fmla="*/ 172 h 174"/>
                    <a:gd name="T68" fmla="*/ 217 w 238"/>
                    <a:gd name="T69" fmla="*/ 223 h 174"/>
                    <a:gd name="T70" fmla="*/ 219 w 238"/>
                    <a:gd name="T71" fmla="*/ 256 h 174"/>
                    <a:gd name="T72" fmla="*/ 227 w 238"/>
                    <a:gd name="T73" fmla="*/ 280 h 174"/>
                    <a:gd name="T74" fmla="*/ 229 w 238"/>
                    <a:gd name="T75" fmla="*/ 291 h 174"/>
                    <a:gd name="T76" fmla="*/ 237 w 238"/>
                    <a:gd name="T77" fmla="*/ 299 h 174"/>
                    <a:gd name="T78" fmla="*/ 243 w 238"/>
                    <a:gd name="T79" fmla="*/ 302 h 174"/>
                    <a:gd name="T80" fmla="*/ 248 w 238"/>
                    <a:gd name="T81" fmla="*/ 302 h 174"/>
                    <a:gd name="T82" fmla="*/ 254 w 238"/>
                    <a:gd name="T83" fmla="*/ 302 h 174"/>
                    <a:gd name="T84" fmla="*/ 262 w 238"/>
                    <a:gd name="T85" fmla="*/ 302 h 174"/>
                    <a:gd name="T86" fmla="*/ 268 w 238"/>
                    <a:gd name="T87" fmla="*/ 302 h 174"/>
                    <a:gd name="T88" fmla="*/ 278 w 238"/>
                    <a:gd name="T89" fmla="*/ 302 h 174"/>
                    <a:gd name="T90" fmla="*/ 282 w 238"/>
                    <a:gd name="T91" fmla="*/ 302 h 174"/>
                    <a:gd name="T92" fmla="*/ 292 w 238"/>
                    <a:gd name="T93" fmla="*/ 302 h 174"/>
                    <a:gd name="T94" fmla="*/ 303 w 238"/>
                    <a:gd name="T95" fmla="*/ 302 h 174"/>
                    <a:gd name="T96" fmla="*/ 309 w 238"/>
                    <a:gd name="T97" fmla="*/ 302 h 174"/>
                    <a:gd name="T98" fmla="*/ 316 w 238"/>
                    <a:gd name="T99" fmla="*/ 302 h 174"/>
                    <a:gd name="T100" fmla="*/ 323 w 238"/>
                    <a:gd name="T101" fmla="*/ 302 h 174"/>
                    <a:gd name="T102" fmla="*/ 331 w 238"/>
                    <a:gd name="T103" fmla="*/ 302 h 174"/>
                    <a:gd name="T104" fmla="*/ 336 w 238"/>
                    <a:gd name="T105" fmla="*/ 302 h 174"/>
                    <a:gd name="T106" fmla="*/ 347 w 238"/>
                    <a:gd name="T107" fmla="*/ 302 h 174"/>
                    <a:gd name="T108" fmla="*/ 353 w 238"/>
                    <a:gd name="T109" fmla="*/ 302 h 174"/>
                    <a:gd name="T110" fmla="*/ 361 w 238"/>
                    <a:gd name="T111" fmla="*/ 302 h 174"/>
                    <a:gd name="T112" fmla="*/ 368 w 238"/>
                    <a:gd name="T113" fmla="*/ 302 h 174"/>
                    <a:gd name="T114" fmla="*/ 377 w 238"/>
                    <a:gd name="T115" fmla="*/ 302 h 174"/>
                    <a:gd name="T116" fmla="*/ 381 w 238"/>
                    <a:gd name="T117" fmla="*/ 302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174"/>
                    <a:gd name="T179" fmla="*/ 238 w 238"/>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174">
                      <a:moveTo>
                        <a:pt x="0" y="174"/>
                      </a:moveTo>
                      <a:lnTo>
                        <a:pt x="2" y="174"/>
                      </a:lnTo>
                      <a:lnTo>
                        <a:pt x="4" y="174"/>
                      </a:lnTo>
                      <a:lnTo>
                        <a:pt x="6" y="174"/>
                      </a:lnTo>
                      <a:lnTo>
                        <a:pt x="8" y="174"/>
                      </a:lnTo>
                      <a:lnTo>
                        <a:pt x="9" y="174"/>
                      </a:lnTo>
                      <a:lnTo>
                        <a:pt x="11" y="174"/>
                      </a:lnTo>
                      <a:lnTo>
                        <a:pt x="13" y="174"/>
                      </a:lnTo>
                      <a:lnTo>
                        <a:pt x="15" y="174"/>
                      </a:lnTo>
                      <a:lnTo>
                        <a:pt x="17" y="174"/>
                      </a:lnTo>
                      <a:lnTo>
                        <a:pt x="19" y="174"/>
                      </a:lnTo>
                      <a:lnTo>
                        <a:pt x="21" y="174"/>
                      </a:lnTo>
                      <a:lnTo>
                        <a:pt x="23" y="174"/>
                      </a:lnTo>
                      <a:lnTo>
                        <a:pt x="25" y="174"/>
                      </a:lnTo>
                      <a:lnTo>
                        <a:pt x="27" y="174"/>
                      </a:lnTo>
                      <a:lnTo>
                        <a:pt x="29" y="174"/>
                      </a:lnTo>
                      <a:lnTo>
                        <a:pt x="31" y="174"/>
                      </a:lnTo>
                      <a:lnTo>
                        <a:pt x="32" y="174"/>
                      </a:lnTo>
                      <a:lnTo>
                        <a:pt x="34" y="174"/>
                      </a:lnTo>
                      <a:lnTo>
                        <a:pt x="36" y="174"/>
                      </a:lnTo>
                      <a:lnTo>
                        <a:pt x="38" y="174"/>
                      </a:lnTo>
                      <a:lnTo>
                        <a:pt x="40" y="174"/>
                      </a:lnTo>
                      <a:lnTo>
                        <a:pt x="42" y="174"/>
                      </a:lnTo>
                      <a:lnTo>
                        <a:pt x="44" y="174"/>
                      </a:lnTo>
                      <a:lnTo>
                        <a:pt x="46" y="174"/>
                      </a:lnTo>
                      <a:lnTo>
                        <a:pt x="48" y="174"/>
                      </a:lnTo>
                      <a:lnTo>
                        <a:pt x="50" y="174"/>
                      </a:lnTo>
                      <a:lnTo>
                        <a:pt x="52" y="174"/>
                      </a:lnTo>
                      <a:lnTo>
                        <a:pt x="54" y="174"/>
                      </a:lnTo>
                      <a:lnTo>
                        <a:pt x="55" y="174"/>
                      </a:lnTo>
                      <a:lnTo>
                        <a:pt x="57" y="174"/>
                      </a:lnTo>
                      <a:lnTo>
                        <a:pt x="59" y="174"/>
                      </a:lnTo>
                      <a:lnTo>
                        <a:pt x="61" y="174"/>
                      </a:lnTo>
                      <a:lnTo>
                        <a:pt x="63" y="174"/>
                      </a:lnTo>
                      <a:lnTo>
                        <a:pt x="65" y="174"/>
                      </a:lnTo>
                      <a:lnTo>
                        <a:pt x="67" y="174"/>
                      </a:lnTo>
                      <a:lnTo>
                        <a:pt x="69" y="174"/>
                      </a:lnTo>
                      <a:lnTo>
                        <a:pt x="71" y="174"/>
                      </a:lnTo>
                      <a:lnTo>
                        <a:pt x="73" y="174"/>
                      </a:lnTo>
                      <a:lnTo>
                        <a:pt x="75" y="174"/>
                      </a:lnTo>
                      <a:lnTo>
                        <a:pt x="77" y="174"/>
                      </a:lnTo>
                      <a:lnTo>
                        <a:pt x="79" y="174"/>
                      </a:lnTo>
                      <a:lnTo>
                        <a:pt x="80" y="174"/>
                      </a:lnTo>
                      <a:lnTo>
                        <a:pt x="82" y="174"/>
                      </a:lnTo>
                      <a:lnTo>
                        <a:pt x="84" y="174"/>
                      </a:lnTo>
                      <a:lnTo>
                        <a:pt x="86" y="174"/>
                      </a:lnTo>
                      <a:lnTo>
                        <a:pt x="88" y="174"/>
                      </a:lnTo>
                      <a:lnTo>
                        <a:pt x="90" y="174"/>
                      </a:lnTo>
                      <a:lnTo>
                        <a:pt x="92" y="174"/>
                      </a:lnTo>
                      <a:lnTo>
                        <a:pt x="92" y="172"/>
                      </a:lnTo>
                      <a:lnTo>
                        <a:pt x="94" y="172"/>
                      </a:lnTo>
                      <a:lnTo>
                        <a:pt x="96" y="172"/>
                      </a:lnTo>
                      <a:lnTo>
                        <a:pt x="96" y="170"/>
                      </a:lnTo>
                      <a:lnTo>
                        <a:pt x="96" y="168"/>
                      </a:lnTo>
                      <a:lnTo>
                        <a:pt x="98" y="168"/>
                      </a:lnTo>
                      <a:lnTo>
                        <a:pt x="98" y="166"/>
                      </a:lnTo>
                      <a:lnTo>
                        <a:pt x="100" y="166"/>
                      </a:lnTo>
                      <a:lnTo>
                        <a:pt x="100" y="164"/>
                      </a:lnTo>
                      <a:lnTo>
                        <a:pt x="100" y="162"/>
                      </a:lnTo>
                      <a:lnTo>
                        <a:pt x="100" y="161"/>
                      </a:lnTo>
                      <a:lnTo>
                        <a:pt x="100" y="159"/>
                      </a:lnTo>
                      <a:lnTo>
                        <a:pt x="100" y="157"/>
                      </a:lnTo>
                      <a:lnTo>
                        <a:pt x="102" y="157"/>
                      </a:lnTo>
                      <a:lnTo>
                        <a:pt x="102" y="155"/>
                      </a:lnTo>
                      <a:lnTo>
                        <a:pt x="102" y="153"/>
                      </a:lnTo>
                      <a:lnTo>
                        <a:pt x="102" y="151"/>
                      </a:lnTo>
                      <a:lnTo>
                        <a:pt x="102" y="149"/>
                      </a:lnTo>
                      <a:lnTo>
                        <a:pt x="103" y="147"/>
                      </a:lnTo>
                      <a:lnTo>
                        <a:pt x="103" y="145"/>
                      </a:lnTo>
                      <a:lnTo>
                        <a:pt x="103" y="143"/>
                      </a:lnTo>
                      <a:lnTo>
                        <a:pt x="103" y="141"/>
                      </a:lnTo>
                      <a:lnTo>
                        <a:pt x="103" y="139"/>
                      </a:lnTo>
                      <a:lnTo>
                        <a:pt x="103" y="138"/>
                      </a:lnTo>
                      <a:lnTo>
                        <a:pt x="103" y="134"/>
                      </a:lnTo>
                      <a:lnTo>
                        <a:pt x="103" y="132"/>
                      </a:lnTo>
                      <a:lnTo>
                        <a:pt x="105" y="128"/>
                      </a:lnTo>
                      <a:lnTo>
                        <a:pt x="105" y="124"/>
                      </a:lnTo>
                      <a:lnTo>
                        <a:pt x="105" y="122"/>
                      </a:lnTo>
                      <a:lnTo>
                        <a:pt x="105" y="120"/>
                      </a:lnTo>
                      <a:lnTo>
                        <a:pt x="107" y="118"/>
                      </a:lnTo>
                      <a:lnTo>
                        <a:pt x="107" y="115"/>
                      </a:lnTo>
                      <a:lnTo>
                        <a:pt x="107" y="113"/>
                      </a:lnTo>
                      <a:lnTo>
                        <a:pt x="107" y="109"/>
                      </a:lnTo>
                      <a:lnTo>
                        <a:pt x="107" y="107"/>
                      </a:lnTo>
                      <a:lnTo>
                        <a:pt x="107" y="105"/>
                      </a:lnTo>
                      <a:lnTo>
                        <a:pt x="107" y="103"/>
                      </a:lnTo>
                      <a:lnTo>
                        <a:pt x="109" y="99"/>
                      </a:lnTo>
                      <a:lnTo>
                        <a:pt x="109" y="97"/>
                      </a:lnTo>
                      <a:lnTo>
                        <a:pt x="109" y="93"/>
                      </a:lnTo>
                      <a:lnTo>
                        <a:pt x="109" y="92"/>
                      </a:lnTo>
                      <a:lnTo>
                        <a:pt x="109" y="88"/>
                      </a:lnTo>
                      <a:lnTo>
                        <a:pt x="109" y="84"/>
                      </a:lnTo>
                      <a:lnTo>
                        <a:pt x="109" y="82"/>
                      </a:lnTo>
                      <a:lnTo>
                        <a:pt x="109" y="78"/>
                      </a:lnTo>
                      <a:lnTo>
                        <a:pt x="109" y="76"/>
                      </a:lnTo>
                      <a:lnTo>
                        <a:pt x="109" y="72"/>
                      </a:lnTo>
                      <a:lnTo>
                        <a:pt x="109" y="70"/>
                      </a:lnTo>
                      <a:lnTo>
                        <a:pt x="111" y="67"/>
                      </a:lnTo>
                      <a:lnTo>
                        <a:pt x="111" y="63"/>
                      </a:lnTo>
                      <a:lnTo>
                        <a:pt x="111" y="61"/>
                      </a:lnTo>
                      <a:lnTo>
                        <a:pt x="111" y="59"/>
                      </a:lnTo>
                      <a:lnTo>
                        <a:pt x="111" y="55"/>
                      </a:lnTo>
                      <a:lnTo>
                        <a:pt x="111" y="53"/>
                      </a:lnTo>
                      <a:lnTo>
                        <a:pt x="111" y="49"/>
                      </a:lnTo>
                      <a:lnTo>
                        <a:pt x="113" y="47"/>
                      </a:lnTo>
                      <a:lnTo>
                        <a:pt x="113" y="44"/>
                      </a:lnTo>
                      <a:lnTo>
                        <a:pt x="113" y="40"/>
                      </a:lnTo>
                      <a:lnTo>
                        <a:pt x="113" y="38"/>
                      </a:lnTo>
                      <a:lnTo>
                        <a:pt x="113" y="36"/>
                      </a:lnTo>
                      <a:lnTo>
                        <a:pt x="113" y="34"/>
                      </a:lnTo>
                      <a:lnTo>
                        <a:pt x="113" y="30"/>
                      </a:lnTo>
                      <a:lnTo>
                        <a:pt x="113" y="28"/>
                      </a:lnTo>
                      <a:lnTo>
                        <a:pt x="113" y="24"/>
                      </a:lnTo>
                      <a:lnTo>
                        <a:pt x="113" y="23"/>
                      </a:lnTo>
                      <a:lnTo>
                        <a:pt x="113" y="21"/>
                      </a:lnTo>
                      <a:lnTo>
                        <a:pt x="115" y="19"/>
                      </a:lnTo>
                      <a:lnTo>
                        <a:pt x="115" y="17"/>
                      </a:lnTo>
                      <a:lnTo>
                        <a:pt x="115" y="13"/>
                      </a:lnTo>
                      <a:lnTo>
                        <a:pt x="115" y="11"/>
                      </a:lnTo>
                      <a:lnTo>
                        <a:pt x="115" y="9"/>
                      </a:lnTo>
                      <a:lnTo>
                        <a:pt x="117" y="7"/>
                      </a:lnTo>
                      <a:lnTo>
                        <a:pt x="117" y="5"/>
                      </a:lnTo>
                      <a:lnTo>
                        <a:pt x="117" y="3"/>
                      </a:lnTo>
                      <a:lnTo>
                        <a:pt x="117" y="1"/>
                      </a:lnTo>
                      <a:lnTo>
                        <a:pt x="119" y="1"/>
                      </a:lnTo>
                      <a:lnTo>
                        <a:pt x="119" y="0"/>
                      </a:lnTo>
                      <a:lnTo>
                        <a:pt x="119" y="1"/>
                      </a:lnTo>
                      <a:lnTo>
                        <a:pt x="119" y="3"/>
                      </a:lnTo>
                      <a:lnTo>
                        <a:pt x="121" y="3"/>
                      </a:lnTo>
                      <a:lnTo>
                        <a:pt x="121" y="5"/>
                      </a:lnTo>
                      <a:lnTo>
                        <a:pt x="121" y="7"/>
                      </a:lnTo>
                      <a:lnTo>
                        <a:pt x="121" y="9"/>
                      </a:lnTo>
                      <a:lnTo>
                        <a:pt x="123" y="11"/>
                      </a:lnTo>
                      <a:lnTo>
                        <a:pt x="123" y="13"/>
                      </a:lnTo>
                      <a:lnTo>
                        <a:pt x="123" y="17"/>
                      </a:lnTo>
                      <a:lnTo>
                        <a:pt x="123" y="19"/>
                      </a:lnTo>
                      <a:lnTo>
                        <a:pt x="125" y="21"/>
                      </a:lnTo>
                      <a:lnTo>
                        <a:pt x="125" y="23"/>
                      </a:lnTo>
                      <a:lnTo>
                        <a:pt x="125" y="24"/>
                      </a:lnTo>
                      <a:lnTo>
                        <a:pt x="125" y="28"/>
                      </a:lnTo>
                      <a:lnTo>
                        <a:pt x="125" y="30"/>
                      </a:lnTo>
                      <a:lnTo>
                        <a:pt x="125" y="34"/>
                      </a:lnTo>
                      <a:lnTo>
                        <a:pt x="125" y="36"/>
                      </a:lnTo>
                      <a:lnTo>
                        <a:pt x="125" y="38"/>
                      </a:lnTo>
                      <a:lnTo>
                        <a:pt x="125" y="40"/>
                      </a:lnTo>
                      <a:lnTo>
                        <a:pt x="125" y="44"/>
                      </a:lnTo>
                      <a:lnTo>
                        <a:pt x="125" y="47"/>
                      </a:lnTo>
                      <a:lnTo>
                        <a:pt x="125" y="49"/>
                      </a:lnTo>
                      <a:lnTo>
                        <a:pt x="125" y="53"/>
                      </a:lnTo>
                      <a:lnTo>
                        <a:pt x="126" y="55"/>
                      </a:lnTo>
                      <a:lnTo>
                        <a:pt x="126" y="59"/>
                      </a:lnTo>
                      <a:lnTo>
                        <a:pt x="126" y="61"/>
                      </a:lnTo>
                      <a:lnTo>
                        <a:pt x="126" y="63"/>
                      </a:lnTo>
                      <a:lnTo>
                        <a:pt x="126" y="67"/>
                      </a:lnTo>
                      <a:lnTo>
                        <a:pt x="128" y="70"/>
                      </a:lnTo>
                      <a:lnTo>
                        <a:pt x="128" y="72"/>
                      </a:lnTo>
                      <a:lnTo>
                        <a:pt x="128" y="76"/>
                      </a:lnTo>
                      <a:lnTo>
                        <a:pt x="128" y="78"/>
                      </a:lnTo>
                      <a:lnTo>
                        <a:pt x="128" y="82"/>
                      </a:lnTo>
                      <a:lnTo>
                        <a:pt x="128" y="84"/>
                      </a:lnTo>
                      <a:lnTo>
                        <a:pt x="128" y="88"/>
                      </a:lnTo>
                      <a:lnTo>
                        <a:pt x="128" y="92"/>
                      </a:lnTo>
                      <a:lnTo>
                        <a:pt x="128" y="93"/>
                      </a:lnTo>
                      <a:lnTo>
                        <a:pt x="128" y="97"/>
                      </a:lnTo>
                      <a:lnTo>
                        <a:pt x="128" y="99"/>
                      </a:lnTo>
                      <a:lnTo>
                        <a:pt x="128" y="103"/>
                      </a:lnTo>
                      <a:lnTo>
                        <a:pt x="130" y="105"/>
                      </a:lnTo>
                      <a:lnTo>
                        <a:pt x="130" y="107"/>
                      </a:lnTo>
                      <a:lnTo>
                        <a:pt x="130" y="109"/>
                      </a:lnTo>
                      <a:lnTo>
                        <a:pt x="130" y="113"/>
                      </a:lnTo>
                      <a:lnTo>
                        <a:pt x="130" y="115"/>
                      </a:lnTo>
                      <a:lnTo>
                        <a:pt x="130" y="118"/>
                      </a:lnTo>
                      <a:lnTo>
                        <a:pt x="132" y="120"/>
                      </a:lnTo>
                      <a:lnTo>
                        <a:pt x="132" y="122"/>
                      </a:lnTo>
                      <a:lnTo>
                        <a:pt x="132" y="124"/>
                      </a:lnTo>
                      <a:lnTo>
                        <a:pt x="132" y="128"/>
                      </a:lnTo>
                      <a:lnTo>
                        <a:pt x="134" y="132"/>
                      </a:lnTo>
                      <a:lnTo>
                        <a:pt x="134" y="134"/>
                      </a:lnTo>
                      <a:lnTo>
                        <a:pt x="134" y="138"/>
                      </a:lnTo>
                      <a:lnTo>
                        <a:pt x="134" y="139"/>
                      </a:lnTo>
                      <a:lnTo>
                        <a:pt x="134" y="141"/>
                      </a:lnTo>
                      <a:lnTo>
                        <a:pt x="134" y="143"/>
                      </a:lnTo>
                      <a:lnTo>
                        <a:pt x="134" y="145"/>
                      </a:lnTo>
                      <a:lnTo>
                        <a:pt x="134" y="147"/>
                      </a:lnTo>
                      <a:lnTo>
                        <a:pt x="134" y="149"/>
                      </a:lnTo>
                      <a:lnTo>
                        <a:pt x="136" y="151"/>
                      </a:lnTo>
                      <a:lnTo>
                        <a:pt x="136" y="153"/>
                      </a:lnTo>
                      <a:lnTo>
                        <a:pt x="136" y="155"/>
                      </a:lnTo>
                      <a:lnTo>
                        <a:pt x="136" y="157"/>
                      </a:lnTo>
                      <a:lnTo>
                        <a:pt x="138" y="157"/>
                      </a:lnTo>
                      <a:lnTo>
                        <a:pt x="138" y="159"/>
                      </a:lnTo>
                      <a:lnTo>
                        <a:pt x="138" y="161"/>
                      </a:lnTo>
                      <a:lnTo>
                        <a:pt x="138" y="162"/>
                      </a:lnTo>
                      <a:lnTo>
                        <a:pt x="138" y="164"/>
                      </a:lnTo>
                      <a:lnTo>
                        <a:pt x="138" y="166"/>
                      </a:lnTo>
                      <a:lnTo>
                        <a:pt x="140" y="166"/>
                      </a:lnTo>
                      <a:lnTo>
                        <a:pt x="140" y="168"/>
                      </a:lnTo>
                      <a:lnTo>
                        <a:pt x="142" y="168"/>
                      </a:lnTo>
                      <a:lnTo>
                        <a:pt x="142" y="170"/>
                      </a:lnTo>
                      <a:lnTo>
                        <a:pt x="142" y="172"/>
                      </a:lnTo>
                      <a:lnTo>
                        <a:pt x="144" y="172"/>
                      </a:lnTo>
                      <a:lnTo>
                        <a:pt x="146" y="172"/>
                      </a:lnTo>
                      <a:lnTo>
                        <a:pt x="146" y="174"/>
                      </a:lnTo>
                      <a:lnTo>
                        <a:pt x="148" y="174"/>
                      </a:lnTo>
                      <a:lnTo>
                        <a:pt x="149" y="174"/>
                      </a:lnTo>
                      <a:lnTo>
                        <a:pt x="151" y="174"/>
                      </a:lnTo>
                      <a:lnTo>
                        <a:pt x="153" y="174"/>
                      </a:lnTo>
                      <a:lnTo>
                        <a:pt x="155" y="174"/>
                      </a:lnTo>
                      <a:lnTo>
                        <a:pt x="157" y="174"/>
                      </a:lnTo>
                      <a:lnTo>
                        <a:pt x="159" y="174"/>
                      </a:lnTo>
                      <a:lnTo>
                        <a:pt x="161" y="174"/>
                      </a:lnTo>
                      <a:lnTo>
                        <a:pt x="163" y="174"/>
                      </a:lnTo>
                      <a:lnTo>
                        <a:pt x="165" y="174"/>
                      </a:lnTo>
                      <a:lnTo>
                        <a:pt x="167" y="174"/>
                      </a:lnTo>
                      <a:lnTo>
                        <a:pt x="169" y="174"/>
                      </a:lnTo>
                      <a:lnTo>
                        <a:pt x="171" y="174"/>
                      </a:lnTo>
                      <a:lnTo>
                        <a:pt x="172" y="174"/>
                      </a:lnTo>
                      <a:lnTo>
                        <a:pt x="174" y="174"/>
                      </a:lnTo>
                      <a:lnTo>
                        <a:pt x="176" y="174"/>
                      </a:lnTo>
                      <a:lnTo>
                        <a:pt x="178" y="174"/>
                      </a:lnTo>
                      <a:lnTo>
                        <a:pt x="180" y="174"/>
                      </a:lnTo>
                      <a:lnTo>
                        <a:pt x="182" y="174"/>
                      </a:lnTo>
                      <a:lnTo>
                        <a:pt x="184" y="174"/>
                      </a:lnTo>
                      <a:lnTo>
                        <a:pt x="186" y="174"/>
                      </a:lnTo>
                      <a:lnTo>
                        <a:pt x="188" y="174"/>
                      </a:lnTo>
                      <a:lnTo>
                        <a:pt x="190" y="174"/>
                      </a:lnTo>
                      <a:lnTo>
                        <a:pt x="192" y="174"/>
                      </a:lnTo>
                      <a:lnTo>
                        <a:pt x="194" y="174"/>
                      </a:lnTo>
                      <a:lnTo>
                        <a:pt x="195" y="174"/>
                      </a:lnTo>
                      <a:lnTo>
                        <a:pt x="197" y="174"/>
                      </a:lnTo>
                      <a:lnTo>
                        <a:pt x="199" y="174"/>
                      </a:lnTo>
                      <a:lnTo>
                        <a:pt x="201" y="174"/>
                      </a:lnTo>
                      <a:lnTo>
                        <a:pt x="203" y="174"/>
                      </a:lnTo>
                      <a:lnTo>
                        <a:pt x="205" y="174"/>
                      </a:lnTo>
                      <a:lnTo>
                        <a:pt x="207" y="174"/>
                      </a:lnTo>
                      <a:lnTo>
                        <a:pt x="209" y="174"/>
                      </a:lnTo>
                      <a:lnTo>
                        <a:pt x="211" y="174"/>
                      </a:lnTo>
                      <a:lnTo>
                        <a:pt x="213" y="174"/>
                      </a:lnTo>
                      <a:lnTo>
                        <a:pt x="215" y="174"/>
                      </a:lnTo>
                      <a:lnTo>
                        <a:pt x="217" y="174"/>
                      </a:lnTo>
                      <a:lnTo>
                        <a:pt x="219" y="174"/>
                      </a:lnTo>
                      <a:lnTo>
                        <a:pt x="220" y="174"/>
                      </a:lnTo>
                      <a:lnTo>
                        <a:pt x="222" y="174"/>
                      </a:lnTo>
                      <a:lnTo>
                        <a:pt x="224" y="174"/>
                      </a:lnTo>
                      <a:lnTo>
                        <a:pt x="226" y="174"/>
                      </a:lnTo>
                      <a:lnTo>
                        <a:pt x="228" y="174"/>
                      </a:lnTo>
                      <a:lnTo>
                        <a:pt x="230" y="174"/>
                      </a:lnTo>
                      <a:lnTo>
                        <a:pt x="232" y="174"/>
                      </a:lnTo>
                      <a:lnTo>
                        <a:pt x="234" y="174"/>
                      </a:lnTo>
                      <a:lnTo>
                        <a:pt x="236" y="174"/>
                      </a:lnTo>
                      <a:lnTo>
                        <a:pt x="238" y="174"/>
                      </a:lnTo>
                    </a:path>
                  </a:pathLst>
                </a:custGeom>
                <a:noFill/>
                <a:ln w="1905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40" name="Group 69"/>
                <p:cNvGrpSpPr/>
                <p:nvPr/>
              </p:nvGrpSpPr>
              <p:grpSpPr>
                <a:xfrm flipH="1">
                  <a:off x="2587931" y="1752600"/>
                  <a:ext cx="2477054" cy="1382208"/>
                  <a:chOff x="4392293" y="1752600"/>
                  <a:chExt cx="2477054" cy="1382208"/>
                </a:xfrm>
              </p:grpSpPr>
              <p:sp>
                <p:nvSpPr>
                  <p:cNvPr id="44" name="Line 86"/>
                  <p:cNvSpPr>
                    <a:spLocks noChangeShapeType="1"/>
                  </p:cNvSpPr>
                  <p:nvPr/>
                </p:nvSpPr>
                <p:spPr bwMode="auto">
                  <a:xfrm flipV="1">
                    <a:off x="5059933" y="1752600"/>
                    <a:ext cx="1809414" cy="718046"/>
                  </a:xfrm>
                  <a:prstGeom prst="line">
                    <a:avLst/>
                  </a:prstGeom>
                  <a:noFill/>
                  <a:ln w="38100">
                    <a:solidFill>
                      <a:srgbClr val="FF0000"/>
                    </a:solid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45" name="Oval 89"/>
                  <p:cNvSpPr>
                    <a:spLocks noChangeArrowheads="1"/>
                  </p:cNvSpPr>
                  <p:nvPr/>
                </p:nvSpPr>
                <p:spPr bwMode="auto">
                  <a:xfrm rot="17946339" flipH="1">
                    <a:off x="4672580" y="2644203"/>
                    <a:ext cx="274638" cy="457200"/>
                  </a:xfrm>
                  <a:prstGeom prst="ellipse">
                    <a:avLst/>
                  </a:prstGeom>
                  <a:noFill/>
                  <a:ln w="38100">
                    <a:solidFill>
                      <a:srgbClr val="FF0000"/>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sp>
                <p:nvSpPr>
                  <p:cNvPr id="52" name="Arc 90"/>
                  <p:cNvSpPr>
                    <a:spLocks/>
                  </p:cNvSpPr>
                  <p:nvPr/>
                </p:nvSpPr>
                <p:spPr bwMode="auto">
                  <a:xfrm flipH="1">
                    <a:off x="4392293" y="2468058"/>
                    <a:ext cx="2146255" cy="666750"/>
                  </a:xfrm>
                  <a:custGeom>
                    <a:avLst/>
                    <a:gdLst>
                      <a:gd name="T0" fmla="*/ 2147483647 w 21600"/>
                      <a:gd name="T1" fmla="*/ 0 h 15735"/>
                      <a:gd name="T2" fmla="*/ 2147483647 w 21600"/>
                      <a:gd name="T3" fmla="*/ 2147483647 h 15735"/>
                      <a:gd name="T4" fmla="*/ 0 w 21600"/>
                      <a:gd name="T5" fmla="*/ 2147483647 h 15735"/>
                      <a:gd name="T6" fmla="*/ 0 60000 65536"/>
                      <a:gd name="T7" fmla="*/ 0 60000 65536"/>
                      <a:gd name="T8" fmla="*/ 0 60000 65536"/>
                      <a:gd name="T9" fmla="*/ 0 w 21600"/>
                      <a:gd name="T10" fmla="*/ 0 h 15735"/>
                      <a:gd name="T11" fmla="*/ 21600 w 21600"/>
                      <a:gd name="T12" fmla="*/ 15735 h 15735"/>
                    </a:gdLst>
                    <a:ahLst/>
                    <a:cxnLst>
                      <a:cxn ang="T6">
                        <a:pos x="T0" y="T1"/>
                      </a:cxn>
                      <a:cxn ang="T7">
                        <a:pos x="T2" y="T3"/>
                      </a:cxn>
                      <a:cxn ang="T8">
                        <a:pos x="T4" y="T5"/>
                      </a:cxn>
                    </a:cxnLst>
                    <a:rect l="T9" t="T10" r="T11" b="T12"/>
                    <a:pathLst>
                      <a:path w="21600" h="15735" fill="none" extrusionOk="0">
                        <a:moveTo>
                          <a:pt x="14797" y="0"/>
                        </a:moveTo>
                        <a:cubicBezTo>
                          <a:pt x="19138" y="4082"/>
                          <a:pt x="21600" y="9776"/>
                          <a:pt x="21600" y="15735"/>
                        </a:cubicBezTo>
                      </a:path>
                      <a:path w="21600" h="15735" stroke="0" extrusionOk="0">
                        <a:moveTo>
                          <a:pt x="14797" y="0"/>
                        </a:moveTo>
                        <a:cubicBezTo>
                          <a:pt x="19138" y="4082"/>
                          <a:pt x="21600" y="9776"/>
                          <a:pt x="21600" y="15735"/>
                        </a:cubicBezTo>
                        <a:lnTo>
                          <a:pt x="0" y="15735"/>
                        </a:lnTo>
                        <a:close/>
                      </a:path>
                    </a:pathLst>
                  </a:custGeom>
                  <a:noFill/>
                  <a:ln w="38100">
                    <a:solidFill>
                      <a:srgbClr val="FF0000"/>
                    </a:solidFill>
                    <a:round/>
                    <a:headEnd/>
                    <a:tailEnd/>
                  </a:ln>
                </p:spPr>
                <p:txBody>
                  <a:bodyPr wrap="none" anchor="ctr"/>
                  <a:lstStyle/>
                  <a:p>
                    <a:pPr defTabSz="457177" eaLnBrk="1" fontAlgn="auto" hangingPunct="1">
                      <a:spcBef>
                        <a:spcPts val="0"/>
                      </a:spcBef>
                      <a:spcAft>
                        <a:spcPts val="0"/>
                      </a:spcAft>
                    </a:pPr>
                    <a:endParaRPr lang="en-US" sz="1800">
                      <a:solidFill>
                        <a:srgbClr val="000000"/>
                      </a:solidFill>
                      <a:latin typeface="Calibri"/>
                    </a:endParaRPr>
                  </a:p>
                </p:txBody>
              </p:sp>
              <p:grpSp>
                <p:nvGrpSpPr>
                  <p:cNvPr id="41" name="Group 81"/>
                  <p:cNvGrpSpPr/>
                  <p:nvPr/>
                </p:nvGrpSpPr>
                <p:grpSpPr>
                  <a:xfrm>
                    <a:off x="4744267" y="1953083"/>
                    <a:ext cx="489429" cy="534777"/>
                    <a:chOff x="1924526" y="2362886"/>
                    <a:chExt cx="489429" cy="534777"/>
                  </a:xfrm>
                </p:grpSpPr>
                <p:sp>
                  <p:nvSpPr>
                    <p:cNvPr id="54" name="Freeform 125"/>
                    <p:cNvSpPr>
                      <a:spLocks/>
                    </p:cNvSpPr>
                    <p:nvPr/>
                  </p:nvSpPr>
                  <p:spPr bwMode="auto">
                    <a:xfrm rot="20113320">
                      <a:off x="1924526" y="2632551"/>
                      <a:ext cx="358775" cy="265112"/>
                    </a:xfrm>
                    <a:custGeom>
                      <a:avLst/>
                      <a:gdLst>
                        <a:gd name="T0" fmla="*/ 2147483647 w 151"/>
                        <a:gd name="T1" fmla="*/ 2147483647 h 117"/>
                        <a:gd name="T2" fmla="*/ 2147483647 w 151"/>
                        <a:gd name="T3" fmla="*/ 2147483647 h 117"/>
                        <a:gd name="T4" fmla="*/ 2147483647 w 151"/>
                        <a:gd name="T5" fmla="*/ 2147483647 h 117"/>
                        <a:gd name="T6" fmla="*/ 2147483647 w 151"/>
                        <a:gd name="T7" fmla="*/ 2147483647 h 117"/>
                        <a:gd name="T8" fmla="*/ 2147483647 w 151"/>
                        <a:gd name="T9" fmla="*/ 2147483647 h 117"/>
                        <a:gd name="T10" fmla="*/ 2147483647 w 151"/>
                        <a:gd name="T11" fmla="*/ 2147483647 h 117"/>
                        <a:gd name="T12" fmla="*/ 2147483647 w 151"/>
                        <a:gd name="T13" fmla="*/ 2147483647 h 117"/>
                        <a:gd name="T14" fmla="*/ 2147483647 w 151"/>
                        <a:gd name="T15" fmla="*/ 2147483647 h 117"/>
                        <a:gd name="T16" fmla="*/ 2147483647 w 151"/>
                        <a:gd name="T17" fmla="*/ 2147483647 h 117"/>
                        <a:gd name="T18" fmla="*/ 2147483647 w 151"/>
                        <a:gd name="T19" fmla="*/ 2147483647 h 117"/>
                        <a:gd name="T20" fmla="*/ 2147483647 w 151"/>
                        <a:gd name="T21" fmla="*/ 2147483647 h 117"/>
                        <a:gd name="T22" fmla="*/ 2147483647 w 151"/>
                        <a:gd name="T23" fmla="*/ 2147483647 h 117"/>
                        <a:gd name="T24" fmla="*/ 2147483647 w 151"/>
                        <a:gd name="T25" fmla="*/ 2147483647 h 117"/>
                        <a:gd name="T26" fmla="*/ 2147483647 w 151"/>
                        <a:gd name="T27" fmla="*/ 2147483647 h 117"/>
                        <a:gd name="T28" fmla="*/ 2147483647 w 151"/>
                        <a:gd name="T29" fmla="*/ 2147483647 h 117"/>
                        <a:gd name="T30" fmla="*/ 2147483647 w 151"/>
                        <a:gd name="T31" fmla="*/ 2147483647 h 117"/>
                        <a:gd name="T32" fmla="*/ 2147483647 w 151"/>
                        <a:gd name="T33" fmla="*/ 2147483647 h 117"/>
                        <a:gd name="T34" fmla="*/ 2147483647 w 151"/>
                        <a:gd name="T35" fmla="*/ 2147483647 h 117"/>
                        <a:gd name="T36" fmla="*/ 2147483647 w 151"/>
                        <a:gd name="T37" fmla="*/ 2147483647 h 117"/>
                        <a:gd name="T38" fmla="*/ 2147483647 w 151"/>
                        <a:gd name="T39" fmla="*/ 2147483647 h 117"/>
                        <a:gd name="T40" fmla="*/ 2147483647 w 151"/>
                        <a:gd name="T41" fmla="*/ 2147483647 h 117"/>
                        <a:gd name="T42" fmla="*/ 2147483647 w 151"/>
                        <a:gd name="T43" fmla="*/ 2147483647 h 117"/>
                        <a:gd name="T44" fmla="*/ 2147483647 w 151"/>
                        <a:gd name="T45" fmla="*/ 2147483647 h 117"/>
                        <a:gd name="T46" fmla="*/ 2147483647 w 151"/>
                        <a:gd name="T47" fmla="*/ 2147483647 h 117"/>
                        <a:gd name="T48" fmla="*/ 2147483647 w 151"/>
                        <a:gd name="T49" fmla="*/ 2147483647 h 117"/>
                        <a:gd name="T50" fmla="*/ 2147483647 w 151"/>
                        <a:gd name="T51" fmla="*/ 2147483647 h 117"/>
                        <a:gd name="T52" fmla="*/ 2147483647 w 151"/>
                        <a:gd name="T53" fmla="*/ 2147483647 h 117"/>
                        <a:gd name="T54" fmla="*/ 2147483647 w 151"/>
                        <a:gd name="T55" fmla="*/ 2147483647 h 117"/>
                        <a:gd name="T56" fmla="*/ 2147483647 w 151"/>
                        <a:gd name="T57" fmla="*/ 0 h 117"/>
                        <a:gd name="T58" fmla="*/ 2147483647 w 151"/>
                        <a:gd name="T59" fmla="*/ 2147483647 h 117"/>
                        <a:gd name="T60" fmla="*/ 2147483647 w 151"/>
                        <a:gd name="T61" fmla="*/ 2147483647 h 117"/>
                        <a:gd name="T62" fmla="*/ 2147483647 w 151"/>
                        <a:gd name="T63" fmla="*/ 2147483647 h 117"/>
                        <a:gd name="T64" fmla="*/ 2147483647 w 151"/>
                        <a:gd name="T65" fmla="*/ 2147483647 h 117"/>
                        <a:gd name="T66" fmla="*/ 2147483647 w 151"/>
                        <a:gd name="T67" fmla="*/ 2147483647 h 117"/>
                        <a:gd name="T68" fmla="*/ 2147483647 w 151"/>
                        <a:gd name="T69" fmla="*/ 2147483647 h 117"/>
                        <a:gd name="T70" fmla="*/ 2147483647 w 151"/>
                        <a:gd name="T71" fmla="*/ 2147483647 h 117"/>
                        <a:gd name="T72" fmla="*/ 2147483647 w 151"/>
                        <a:gd name="T73" fmla="*/ 2147483647 h 117"/>
                        <a:gd name="T74" fmla="*/ 2147483647 w 151"/>
                        <a:gd name="T75" fmla="*/ 2147483647 h 117"/>
                        <a:gd name="T76" fmla="*/ 2147483647 w 151"/>
                        <a:gd name="T77" fmla="*/ 2147483647 h 117"/>
                        <a:gd name="T78" fmla="*/ 2147483647 w 151"/>
                        <a:gd name="T79" fmla="*/ 2147483647 h 117"/>
                        <a:gd name="T80" fmla="*/ 2147483647 w 151"/>
                        <a:gd name="T81" fmla="*/ 2147483647 h 117"/>
                        <a:gd name="T82" fmla="*/ 2147483647 w 151"/>
                        <a:gd name="T83" fmla="*/ 2147483647 h 117"/>
                        <a:gd name="T84" fmla="*/ 2147483647 w 151"/>
                        <a:gd name="T85" fmla="*/ 2147483647 h 117"/>
                        <a:gd name="T86" fmla="*/ 2147483647 w 151"/>
                        <a:gd name="T87" fmla="*/ 2147483647 h 117"/>
                        <a:gd name="T88" fmla="*/ 2147483647 w 151"/>
                        <a:gd name="T89" fmla="*/ 2147483647 h 117"/>
                        <a:gd name="T90" fmla="*/ 2147483647 w 151"/>
                        <a:gd name="T91" fmla="*/ 2147483647 h 117"/>
                        <a:gd name="T92" fmla="*/ 2147483647 w 151"/>
                        <a:gd name="T93" fmla="*/ 2147483647 h 117"/>
                        <a:gd name="T94" fmla="*/ 2147483647 w 151"/>
                        <a:gd name="T95" fmla="*/ 2147483647 h 117"/>
                        <a:gd name="T96" fmla="*/ 2147483647 w 151"/>
                        <a:gd name="T97" fmla="*/ 2147483647 h 117"/>
                        <a:gd name="T98" fmla="*/ 2147483647 w 151"/>
                        <a:gd name="T99" fmla="*/ 2147483647 h 117"/>
                        <a:gd name="T100" fmla="*/ 2147483647 w 151"/>
                        <a:gd name="T101" fmla="*/ 2147483647 h 117"/>
                        <a:gd name="T102" fmla="*/ 2147483647 w 151"/>
                        <a:gd name="T103" fmla="*/ 2147483647 h 117"/>
                        <a:gd name="T104" fmla="*/ 2147483647 w 151"/>
                        <a:gd name="T105" fmla="*/ 2147483647 h 117"/>
                        <a:gd name="T106" fmla="*/ 2147483647 w 151"/>
                        <a:gd name="T107" fmla="*/ 2147483647 h 117"/>
                        <a:gd name="T108" fmla="*/ 2147483647 w 151"/>
                        <a:gd name="T109" fmla="*/ 2147483647 h 117"/>
                        <a:gd name="T110" fmla="*/ 2147483647 w 151"/>
                        <a:gd name="T111" fmla="*/ 2147483647 h 117"/>
                        <a:gd name="T112" fmla="*/ 2147483647 w 151"/>
                        <a:gd name="T113" fmla="*/ 2147483647 h 1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
                        <a:gd name="T172" fmla="*/ 0 h 117"/>
                        <a:gd name="T173" fmla="*/ 151 w 151"/>
                        <a:gd name="T174" fmla="*/ 117 h 1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FF0000">
                        <a:alpha val="50195"/>
                      </a:srgbClr>
                    </a:solidFill>
                    <a:ln w="9525">
                      <a:noFill/>
                      <a:round/>
                      <a:headEnd/>
                      <a:tailEn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sp>
                  <p:nvSpPr>
                    <p:cNvPr id="55" name="Line 127"/>
                    <p:cNvSpPr>
                      <a:spLocks noChangeShapeType="1"/>
                    </p:cNvSpPr>
                    <p:nvPr/>
                  </p:nvSpPr>
                  <p:spPr bwMode="auto">
                    <a:xfrm rot="1693101" flipV="1">
                      <a:off x="2164193" y="2362886"/>
                      <a:ext cx="249762" cy="350359"/>
                    </a:xfrm>
                    <a:prstGeom prst="line">
                      <a:avLst/>
                    </a:prstGeom>
                    <a:noFill/>
                    <a:ln w="19050">
                      <a:solidFill>
                        <a:srgbClr val="FF0000">
                          <a:alpha val="50195"/>
                        </a:srgbClr>
                      </a:solidFill>
                      <a:round/>
                      <a:headEnd/>
                      <a:tailEnd type="triangle" w="med" len="med"/>
                    </a:ln>
                  </p:spPr>
                  <p:txBody>
                    <a:bodyPr/>
                    <a:lstStyle/>
                    <a:p>
                      <a:pPr defTabSz="457177" eaLnBrk="1" fontAlgn="auto" hangingPunct="1">
                        <a:spcBef>
                          <a:spcPts val="0"/>
                        </a:spcBef>
                        <a:spcAft>
                          <a:spcPts val="0"/>
                        </a:spcAft>
                      </a:pPr>
                      <a:endParaRPr lang="en-US" sz="1800">
                        <a:solidFill>
                          <a:srgbClr val="000000"/>
                        </a:solidFill>
                        <a:latin typeface="Calibri"/>
                      </a:endParaRPr>
                    </a:p>
                  </p:txBody>
                </p:sp>
              </p:grpSp>
            </p:grpSp>
          </p:grpSp>
        </p:grpSp>
        <p:sp>
          <p:nvSpPr>
            <p:cNvPr id="80" name="Chord 79"/>
            <p:cNvSpPr/>
            <p:nvPr/>
          </p:nvSpPr>
          <p:spPr>
            <a:xfrm rot="17206246" flipH="1">
              <a:off x="3835303" y="1532733"/>
              <a:ext cx="457200" cy="457200"/>
            </a:xfrm>
            <a:prstGeom prst="chord">
              <a:avLst>
                <a:gd name="adj1" fmla="val 2700000"/>
                <a:gd name="adj2" fmla="val 134752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77" eaLnBrk="1" fontAlgn="auto" hangingPunct="1">
                <a:spcBef>
                  <a:spcPts val="0"/>
                </a:spcBef>
                <a:spcAft>
                  <a:spcPts val="0"/>
                </a:spcAft>
              </a:pPr>
              <a:endParaRPr lang="en-US" sz="1800">
                <a:solidFill>
                  <a:prstClr val="white"/>
                </a:solidFill>
              </a:endParaRPr>
            </a:p>
          </p:txBody>
        </p:sp>
        <p:sp>
          <p:nvSpPr>
            <p:cNvPr id="82" name="Chord 81"/>
            <p:cNvSpPr/>
            <p:nvPr/>
          </p:nvSpPr>
          <p:spPr>
            <a:xfrm rot="3864899">
              <a:off x="2649200" y="1529353"/>
              <a:ext cx="457200" cy="457200"/>
            </a:xfrm>
            <a:prstGeom prst="chord">
              <a:avLst>
                <a:gd name="adj1" fmla="val 2700000"/>
                <a:gd name="adj2" fmla="val 134752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77" eaLnBrk="1" fontAlgn="auto" hangingPunct="1">
                <a:spcBef>
                  <a:spcPts val="0"/>
                </a:spcBef>
                <a:spcAft>
                  <a:spcPts val="0"/>
                </a:spcAft>
              </a:pPr>
              <a:endParaRPr lang="en-US" sz="1800">
                <a:solidFill>
                  <a:prstClr val="white"/>
                </a:solidFill>
              </a:endParaRPr>
            </a:p>
          </p:txBody>
        </p:sp>
      </p:grpSp>
      <p:sp>
        <p:nvSpPr>
          <p:cNvPr id="87" name="Rectangle 86"/>
          <p:cNvSpPr/>
          <p:nvPr/>
        </p:nvSpPr>
        <p:spPr>
          <a:xfrm>
            <a:off x="6099352" y="2423657"/>
            <a:ext cx="685732" cy="461665"/>
          </a:xfrm>
          <a:prstGeom prst="rect">
            <a:avLst/>
          </a:prstGeom>
        </p:spPr>
        <p:txBody>
          <a:bodyPr wrap="square">
            <a:spAutoFit/>
          </a:bodyPr>
          <a:lstStyle/>
          <a:p>
            <a:pPr defTabSz="457177" eaLnBrk="1" fontAlgn="auto" hangingPunct="1">
              <a:spcBef>
                <a:spcPts val="0"/>
              </a:spcBef>
              <a:spcAft>
                <a:spcPts val="0"/>
              </a:spcAft>
            </a:pPr>
            <a:r>
              <a:rPr lang="en-US" sz="2400" dirty="0" smtClean="0">
                <a:solidFill>
                  <a:prstClr val="black"/>
                </a:solidFill>
                <a:latin typeface="Calibri"/>
                <a:sym typeface="Symbol"/>
              </a:rPr>
              <a:t>???</a:t>
            </a:r>
            <a:endParaRPr lang="en-US" sz="2400" dirty="0">
              <a:solidFill>
                <a:prstClr val="black"/>
              </a:solidFill>
              <a:latin typeface="Calibri"/>
            </a:endParaRPr>
          </a:p>
        </p:txBody>
      </p:sp>
      <p:sp>
        <p:nvSpPr>
          <p:cNvPr id="89" name="TextBox 88"/>
          <p:cNvSpPr txBox="1"/>
          <p:nvPr/>
        </p:nvSpPr>
        <p:spPr>
          <a:xfrm>
            <a:off x="6059568" y="1332686"/>
            <a:ext cx="843436" cy="461665"/>
          </a:xfrm>
          <a:prstGeom prst="rect">
            <a:avLst/>
          </a:prstGeom>
          <a:noFill/>
        </p:spPr>
        <p:txBody>
          <a:bodyPr wrap="none" rtlCol="0">
            <a:spAutoFit/>
          </a:bodyPr>
          <a:lstStyle/>
          <a:p>
            <a:pPr defTabSz="457177" eaLnBrk="1" fontAlgn="auto" hangingPunct="1">
              <a:spcBef>
                <a:spcPts val="0"/>
              </a:spcBef>
              <a:spcAft>
                <a:spcPts val="0"/>
              </a:spcAft>
            </a:pPr>
            <a:r>
              <a:rPr lang="en-US" sz="2400" b="1" u="sng" dirty="0" smtClean="0">
                <a:solidFill>
                  <a:prstClr val="black"/>
                </a:solidFill>
                <a:latin typeface="Calibri"/>
              </a:rPr>
              <a:t>State</a:t>
            </a:r>
            <a:endParaRPr lang="en-US" sz="2400" b="1" u="sng" dirty="0">
              <a:solidFill>
                <a:prstClr val="black"/>
              </a:solidFill>
              <a:latin typeface="Calibri"/>
            </a:endParaRPr>
          </a:p>
        </p:txBody>
      </p:sp>
      <p:cxnSp>
        <p:nvCxnSpPr>
          <p:cNvPr id="46" name="Straight Arrow Connector 45"/>
          <p:cNvCxnSpPr/>
          <p:nvPr/>
        </p:nvCxnSpPr>
        <p:spPr>
          <a:xfrm>
            <a:off x="1683920" y="6101897"/>
            <a:ext cx="3682231"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206983" y="5901842"/>
            <a:ext cx="532518" cy="400110"/>
          </a:xfrm>
          <a:prstGeom prst="rect">
            <a:avLst/>
          </a:prstGeom>
          <a:solidFill>
            <a:srgbClr val="FFFFFF"/>
          </a:solidFill>
        </p:spPr>
        <p:txBody>
          <a:bodyPr wrap="none" rtlCol="0">
            <a:spAutoFit/>
          </a:bodyPr>
          <a:lstStyle/>
          <a:p>
            <a:pPr defTabSz="457177" eaLnBrk="1" fontAlgn="auto" hangingPunct="1">
              <a:spcBef>
                <a:spcPts val="0"/>
              </a:spcBef>
              <a:spcAft>
                <a:spcPts val="0"/>
              </a:spcAft>
            </a:pPr>
            <a:r>
              <a:rPr lang="en-US" sz="1800" smtClean="0">
                <a:solidFill>
                  <a:prstClr val="black"/>
                </a:solidFill>
                <a:latin typeface="Calibri"/>
              </a:rPr>
              <a:t>1m</a:t>
            </a:r>
            <a:endParaRPr lang="en-US" sz="1800">
              <a:solidFill>
                <a:prstClr val="black"/>
              </a:solidFill>
              <a:latin typeface="Calibri"/>
            </a:endParaRPr>
          </a:p>
        </p:txBody>
      </p:sp>
      <p:sp>
        <p:nvSpPr>
          <p:cNvPr id="56" name="TextBox 55"/>
          <p:cNvSpPr txBox="1"/>
          <p:nvPr/>
        </p:nvSpPr>
        <p:spPr>
          <a:xfrm>
            <a:off x="5925102" y="5244392"/>
            <a:ext cx="2748638" cy="1015663"/>
          </a:xfrm>
          <a:prstGeom prst="rect">
            <a:avLst/>
          </a:prstGeom>
          <a:noFill/>
        </p:spPr>
        <p:txBody>
          <a:bodyPr wrap="none" rtlCol="0">
            <a:spAutoFit/>
          </a:bodyPr>
          <a:lstStyle/>
          <a:p>
            <a:pPr defTabSz="457177" eaLnBrk="1" fontAlgn="auto" hangingPunct="1">
              <a:spcBef>
                <a:spcPts val="0"/>
              </a:spcBef>
              <a:spcAft>
                <a:spcPts val="0"/>
              </a:spcAft>
            </a:pPr>
            <a:r>
              <a:rPr lang="en-US" sz="1800" b="1" u="sng" smtClean="0">
                <a:solidFill>
                  <a:srgbClr val="0000FF"/>
                </a:solidFill>
                <a:latin typeface="Calibri"/>
              </a:rPr>
              <a:t>3-particle entanglement</a:t>
            </a:r>
          </a:p>
          <a:p>
            <a:pPr marL="457177" lvl="1" defTabSz="457177" eaLnBrk="1" fontAlgn="auto" hangingPunct="1">
              <a:spcBef>
                <a:spcPts val="0"/>
              </a:spcBef>
              <a:spcAft>
                <a:spcPts val="0"/>
              </a:spcAft>
            </a:pPr>
            <a:r>
              <a:rPr lang="en-US" sz="1800" b="1" smtClean="0">
                <a:solidFill>
                  <a:srgbClr val="0000FF"/>
                </a:solidFill>
                <a:latin typeface="Calibri"/>
              </a:rPr>
              <a:t>Fidelity ~ 85%</a:t>
            </a:r>
          </a:p>
          <a:p>
            <a:pPr marL="457177" lvl="1" defTabSz="457177" eaLnBrk="1" fontAlgn="auto" hangingPunct="1">
              <a:spcBef>
                <a:spcPts val="0"/>
              </a:spcBef>
              <a:spcAft>
                <a:spcPts val="0"/>
              </a:spcAft>
            </a:pPr>
            <a:r>
              <a:rPr lang="en-US" sz="1800" b="1" smtClean="0">
                <a:solidFill>
                  <a:srgbClr val="0000FF"/>
                </a:solidFill>
                <a:latin typeface="Calibri"/>
              </a:rPr>
              <a:t>Rate ~ 2 Hz</a:t>
            </a:r>
            <a:endParaRPr lang="en-US" sz="1800" b="1">
              <a:solidFill>
                <a:srgbClr val="0000FF"/>
              </a:solidFill>
              <a:latin typeface="Calibri"/>
            </a:endParaRPr>
          </a:p>
        </p:txBody>
      </p:sp>
    </p:spTree>
    <p:extLst>
      <p:ext uri="{BB962C8B-B14F-4D97-AF65-F5344CB8AC3E}">
        <p14:creationId xmlns:p14="http://schemas.microsoft.com/office/powerpoint/2010/main" val="27768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childTnLst>
                                  <p:subTnLst>
                                    <p:animClr clrSpc="rgb" dir="cw">
                                      <p:cBhvr override="childStyle">
                                        <p:cTn dur="1" fill="hold" display="0" masterRel="nextClick" afterEffect="1"/>
                                        <p:tgtEl>
                                          <p:spTgt spid="75"/>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subTnLst>
                                    <p:animClr clrSpc="rgb" dir="cw">
                                      <p:cBhvr override="childStyle">
                                        <p:cTn dur="1" fill="hold" display="0" masterRel="nextClick" afterEffect="1"/>
                                        <p:tgtEl>
                                          <p:spTgt spid="87"/>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subTnLst>
                                    <p:animClr clrSpc="rgb" dir="cw">
                                      <p:cBhvr override="childStyle">
                                        <p:cTn dur="1" fill="hold" display="0" masterRel="nextClick" afterEffect="1"/>
                                        <p:tgtEl>
                                          <p:spTgt spid="76"/>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subTnLst>
                                    <p:set>
                                      <p:cBhvr override="childStyle">
                                        <p:cTn dur="1" fill="hold" display="0" masterRel="nextClick" afterEffect="1"/>
                                        <p:tgtEl>
                                          <p:spTgt spid="74"/>
                                        </p:tgtEl>
                                        <p:attrNameLst>
                                          <p:attrName>style.visibility</p:attrName>
                                        </p:attrNameLst>
                                      </p:cBhvr>
                                      <p:to>
                                        <p:strVal val="hidden"/>
                                      </p:to>
                                    </p:set>
                                  </p:subTnLst>
                                </p:cTn>
                              </p:par>
                            </p:childTnLst>
                          </p:cTn>
                        </p:par>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77"/>
                                        </p:tgtEl>
                                        <p:attrNameLst>
                                          <p:attrName>style.visibility</p:attrName>
                                        </p:attrNameLst>
                                      </p:cBhvr>
                                      <p:to>
                                        <p:strVal val="visible"/>
                                      </p:to>
                                    </p:set>
                                  </p:childTnLst>
                                  <p:subTnLst>
                                    <p:animClr clrSpc="rgb" dir="cw">
                                      <p:cBhvr override="childStyle">
                                        <p:cTn dur="1" fill="hold" display="0" masterRel="nextClick" afterEffect="1"/>
                                        <p:tgtEl>
                                          <p:spTgt spid="77"/>
                                        </p:tgtEl>
                                        <p:attrNameLst>
                                          <p:attrName>ppt_c</p:attrName>
                                        </p:attrNameLst>
                                      </p:cBhvr>
                                      <p:to>
                                        <a:srgbClr val="C0C0C0"/>
                                      </p:to>
                                    </p:animClr>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34" fill="hold">
                            <p:stCondLst>
                              <p:cond delay="0"/>
                            </p:stCondLst>
                            <p:childTnLst>
                              <p:par>
                                <p:cTn id="35" presetID="1" presetClass="entr" presetSubtype="0" fill="hold" grpId="0" nodeType="afterEffect">
                                  <p:stCondLst>
                                    <p:cond delay="200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P spid="77" grpId="0"/>
      <p:bldP spid="78" grpId="0"/>
      <p:bldP spid="76" grpId="0"/>
      <p:bldP spid="87" grpId="0"/>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953000" y="3639979"/>
            <a:ext cx="583493" cy="246221"/>
          </a:xfrm>
          <a:prstGeom prst="rect">
            <a:avLst/>
          </a:prstGeom>
          <a:noFill/>
        </p:spPr>
        <p:txBody>
          <a:bodyPr wrap="none" lIns="0" tIns="0" rIns="0" bIns="0" rtlCol="0">
            <a:spAutoFit/>
          </a:bodyPr>
          <a:lstStyle/>
          <a:p>
            <a:r>
              <a:rPr lang="en-US" sz="1600" dirty="0" smtClean="0">
                <a:solidFill>
                  <a:srgbClr val="7030A0"/>
                </a:solidFill>
              </a:rPr>
              <a:t>355nm</a:t>
            </a:r>
            <a:endParaRPr lang="en-US" sz="1600" dirty="0">
              <a:solidFill>
                <a:srgbClr val="7030A0"/>
              </a:solidFill>
            </a:endParaRPr>
          </a:p>
        </p:txBody>
      </p:sp>
      <p:sp>
        <p:nvSpPr>
          <p:cNvPr id="24" name="TextBox 23"/>
          <p:cNvSpPr txBox="1"/>
          <p:nvPr/>
        </p:nvSpPr>
        <p:spPr>
          <a:xfrm>
            <a:off x="7467600" y="3166145"/>
            <a:ext cx="738985" cy="246221"/>
          </a:xfrm>
          <a:prstGeom prst="rect">
            <a:avLst/>
          </a:prstGeom>
          <a:solidFill>
            <a:schemeClr val="bg1"/>
          </a:solidFill>
        </p:spPr>
        <p:txBody>
          <a:bodyPr wrap="none" lIns="0" tIns="0" rIns="0" bIns="0" rtlCol="0">
            <a:spAutoFit/>
          </a:bodyPr>
          <a:lstStyle/>
          <a:p>
            <a:r>
              <a:rPr lang="en-US" sz="1600" dirty="0" smtClean="0">
                <a:solidFill>
                  <a:srgbClr val="FF0000"/>
                </a:solidFill>
              </a:rPr>
              <a:t>649.7nm</a:t>
            </a:r>
            <a:endParaRPr lang="en-US" sz="1600" dirty="0">
              <a:solidFill>
                <a:srgbClr val="FF0000"/>
              </a:solidFill>
            </a:endParaRPr>
          </a:p>
        </p:txBody>
      </p:sp>
      <p:sp>
        <p:nvSpPr>
          <p:cNvPr id="25" name="TextBox 24"/>
          <p:cNvSpPr txBox="1"/>
          <p:nvPr/>
        </p:nvSpPr>
        <p:spPr>
          <a:xfrm>
            <a:off x="7545253" y="3360346"/>
            <a:ext cx="455253" cy="246221"/>
          </a:xfrm>
          <a:prstGeom prst="rect">
            <a:avLst/>
          </a:prstGeom>
          <a:noFill/>
        </p:spPr>
        <p:txBody>
          <a:bodyPr wrap="none" lIns="0" tIns="0" rIns="0" bIns="0" rtlCol="0">
            <a:spAutoFit/>
          </a:bodyPr>
          <a:lstStyle/>
          <a:p>
            <a:r>
              <a:rPr lang="en-US" sz="1600" b="1" dirty="0" smtClean="0">
                <a:solidFill>
                  <a:srgbClr val="FF0000"/>
                </a:solidFill>
                <a:latin typeface="Symbol" pitchFamily="18" charset="2"/>
              </a:rPr>
              <a:t>s</a:t>
            </a:r>
            <a:r>
              <a:rPr lang="en-US" sz="1600" b="1" baseline="30000" dirty="0" smtClean="0">
                <a:solidFill>
                  <a:srgbClr val="FF0000"/>
                </a:solidFill>
                <a:latin typeface="Symbol" pitchFamily="18" charset="2"/>
              </a:rPr>
              <a:t>+</a:t>
            </a:r>
            <a:r>
              <a:rPr lang="en-US" sz="1600" b="1" dirty="0" smtClean="0">
                <a:solidFill>
                  <a:srgbClr val="FF0000"/>
                </a:solidFill>
                <a:latin typeface="Symbol" pitchFamily="18" charset="2"/>
              </a:rPr>
              <a:t>/s</a:t>
            </a:r>
            <a:r>
              <a:rPr lang="en-US" sz="1600" b="1" baseline="30000" dirty="0" smtClean="0">
                <a:solidFill>
                  <a:srgbClr val="FF0000"/>
                </a:solidFill>
                <a:latin typeface="Symbol" pitchFamily="18" charset="2"/>
              </a:rPr>
              <a:t>-</a:t>
            </a:r>
            <a:endParaRPr lang="en-US" sz="1600" b="1" baseline="30000" dirty="0">
              <a:solidFill>
                <a:srgbClr val="FF0000"/>
              </a:solidFill>
              <a:latin typeface="Symbol" pitchFamily="18" charset="2"/>
            </a:endParaRPr>
          </a:p>
        </p:txBody>
      </p:sp>
      <p:sp>
        <p:nvSpPr>
          <p:cNvPr id="26" name="TextBox 25"/>
          <p:cNvSpPr txBox="1"/>
          <p:nvPr/>
        </p:nvSpPr>
        <p:spPr>
          <a:xfrm>
            <a:off x="7185815" y="2175547"/>
            <a:ext cx="738985" cy="246221"/>
          </a:xfrm>
          <a:prstGeom prst="rect">
            <a:avLst/>
          </a:prstGeom>
          <a:solidFill>
            <a:schemeClr val="bg1"/>
          </a:solidFill>
        </p:spPr>
        <p:txBody>
          <a:bodyPr wrap="none" lIns="0" tIns="0" rIns="0" bIns="0" rtlCol="0">
            <a:spAutoFit/>
          </a:bodyPr>
          <a:lstStyle/>
          <a:p>
            <a:r>
              <a:rPr lang="en-US" sz="1600" dirty="0" smtClean="0">
                <a:solidFill>
                  <a:srgbClr val="009900"/>
                </a:solidFill>
              </a:rPr>
              <a:t>493.4nm</a:t>
            </a:r>
            <a:endParaRPr lang="en-US" sz="1600" dirty="0">
              <a:solidFill>
                <a:srgbClr val="009900"/>
              </a:solidFill>
            </a:endParaRPr>
          </a:p>
        </p:txBody>
      </p:sp>
      <p:sp>
        <p:nvSpPr>
          <p:cNvPr id="20" name="Freeform 22"/>
          <p:cNvSpPr>
            <a:spLocks/>
          </p:cNvSpPr>
          <p:nvPr/>
        </p:nvSpPr>
        <p:spPr bwMode="auto">
          <a:xfrm rot="17404719">
            <a:off x="6840602" y="2608853"/>
            <a:ext cx="124334" cy="1102236"/>
          </a:xfrm>
          <a:custGeom>
            <a:avLst/>
            <a:gdLst/>
            <a:ahLst/>
            <a:cxnLst>
              <a:cxn ang="0">
                <a:pos x="104" y="0"/>
              </a:cxn>
              <a:cxn ang="0">
                <a:pos x="8" y="96"/>
              </a:cxn>
              <a:cxn ang="0">
                <a:pos x="104" y="192"/>
              </a:cxn>
              <a:cxn ang="0">
                <a:pos x="8" y="288"/>
              </a:cxn>
              <a:cxn ang="0">
                <a:pos x="104" y="384"/>
              </a:cxn>
              <a:cxn ang="0">
                <a:pos x="8" y="480"/>
              </a:cxn>
              <a:cxn ang="0">
                <a:pos x="104" y="576"/>
              </a:cxn>
              <a:cxn ang="0">
                <a:pos x="8" y="672"/>
              </a:cxn>
              <a:cxn ang="0">
                <a:pos x="104" y="768"/>
              </a:cxn>
              <a:cxn ang="0">
                <a:pos x="8" y="864"/>
              </a:cxn>
              <a:cxn ang="0">
                <a:pos x="104" y="960"/>
              </a:cxn>
              <a:cxn ang="0">
                <a:pos x="8" y="1056"/>
              </a:cxn>
              <a:cxn ang="0">
                <a:pos x="104" y="1152"/>
              </a:cxn>
              <a:cxn ang="0">
                <a:pos x="8" y="1248"/>
              </a:cxn>
              <a:cxn ang="0">
                <a:pos x="104" y="1344"/>
              </a:cxn>
              <a:cxn ang="0">
                <a:pos x="8" y="1440"/>
              </a:cxn>
              <a:cxn ang="0">
                <a:pos x="104" y="1536"/>
              </a:cxn>
              <a:cxn ang="0">
                <a:pos x="8" y="1632"/>
              </a:cxn>
              <a:cxn ang="0">
                <a:pos x="104" y="1728"/>
              </a:cxn>
              <a:cxn ang="0">
                <a:pos x="8" y="1824"/>
              </a:cxn>
              <a:cxn ang="0">
                <a:pos x="104" y="1920"/>
              </a:cxn>
              <a:cxn ang="0">
                <a:pos x="8" y="2016"/>
              </a:cxn>
              <a:cxn ang="0">
                <a:pos x="56" y="2112"/>
              </a:cxn>
              <a:cxn ang="0">
                <a:pos x="56" y="2160"/>
              </a:cxn>
              <a:cxn ang="0">
                <a:pos x="56" y="2208"/>
              </a:cxn>
            </a:cxnLst>
            <a:rect l="0" t="0" r="r" b="b"/>
            <a:pathLst>
              <a:path w="104" h="2208">
                <a:moveTo>
                  <a:pt x="104" y="0"/>
                </a:moveTo>
                <a:cubicBezTo>
                  <a:pt x="56" y="32"/>
                  <a:pt x="8" y="64"/>
                  <a:pt x="8" y="96"/>
                </a:cubicBezTo>
                <a:cubicBezTo>
                  <a:pt x="8" y="128"/>
                  <a:pt x="104" y="160"/>
                  <a:pt x="104" y="192"/>
                </a:cubicBezTo>
                <a:cubicBezTo>
                  <a:pt x="104" y="224"/>
                  <a:pt x="8" y="256"/>
                  <a:pt x="8" y="288"/>
                </a:cubicBezTo>
                <a:cubicBezTo>
                  <a:pt x="8" y="320"/>
                  <a:pt x="104" y="352"/>
                  <a:pt x="104" y="384"/>
                </a:cubicBezTo>
                <a:cubicBezTo>
                  <a:pt x="104" y="416"/>
                  <a:pt x="8" y="448"/>
                  <a:pt x="8" y="480"/>
                </a:cubicBezTo>
                <a:cubicBezTo>
                  <a:pt x="8" y="512"/>
                  <a:pt x="104" y="544"/>
                  <a:pt x="104" y="576"/>
                </a:cubicBezTo>
                <a:cubicBezTo>
                  <a:pt x="104" y="608"/>
                  <a:pt x="8" y="640"/>
                  <a:pt x="8" y="672"/>
                </a:cubicBezTo>
                <a:cubicBezTo>
                  <a:pt x="8" y="704"/>
                  <a:pt x="104" y="736"/>
                  <a:pt x="104" y="768"/>
                </a:cubicBezTo>
                <a:cubicBezTo>
                  <a:pt x="104" y="800"/>
                  <a:pt x="8" y="832"/>
                  <a:pt x="8" y="864"/>
                </a:cubicBezTo>
                <a:cubicBezTo>
                  <a:pt x="8" y="896"/>
                  <a:pt x="104" y="928"/>
                  <a:pt x="104" y="960"/>
                </a:cubicBezTo>
                <a:cubicBezTo>
                  <a:pt x="104" y="992"/>
                  <a:pt x="8" y="1024"/>
                  <a:pt x="8" y="1056"/>
                </a:cubicBezTo>
                <a:cubicBezTo>
                  <a:pt x="8" y="1088"/>
                  <a:pt x="104" y="1120"/>
                  <a:pt x="104" y="1152"/>
                </a:cubicBezTo>
                <a:cubicBezTo>
                  <a:pt x="104" y="1184"/>
                  <a:pt x="8" y="1216"/>
                  <a:pt x="8" y="1248"/>
                </a:cubicBezTo>
                <a:cubicBezTo>
                  <a:pt x="8" y="1280"/>
                  <a:pt x="104" y="1312"/>
                  <a:pt x="104" y="1344"/>
                </a:cubicBezTo>
                <a:cubicBezTo>
                  <a:pt x="104" y="1376"/>
                  <a:pt x="8" y="1408"/>
                  <a:pt x="8" y="1440"/>
                </a:cubicBezTo>
                <a:cubicBezTo>
                  <a:pt x="8" y="1472"/>
                  <a:pt x="104" y="1504"/>
                  <a:pt x="104" y="1536"/>
                </a:cubicBezTo>
                <a:cubicBezTo>
                  <a:pt x="104" y="1568"/>
                  <a:pt x="8" y="1600"/>
                  <a:pt x="8" y="1632"/>
                </a:cubicBezTo>
                <a:cubicBezTo>
                  <a:pt x="8" y="1664"/>
                  <a:pt x="104" y="1696"/>
                  <a:pt x="104" y="1728"/>
                </a:cubicBezTo>
                <a:cubicBezTo>
                  <a:pt x="104" y="1760"/>
                  <a:pt x="8" y="1792"/>
                  <a:pt x="8" y="1824"/>
                </a:cubicBezTo>
                <a:cubicBezTo>
                  <a:pt x="8" y="1856"/>
                  <a:pt x="104" y="1888"/>
                  <a:pt x="104" y="1920"/>
                </a:cubicBezTo>
                <a:cubicBezTo>
                  <a:pt x="104" y="1952"/>
                  <a:pt x="16" y="1984"/>
                  <a:pt x="8" y="2016"/>
                </a:cubicBezTo>
                <a:cubicBezTo>
                  <a:pt x="0" y="2048"/>
                  <a:pt x="48" y="2088"/>
                  <a:pt x="56" y="2112"/>
                </a:cubicBezTo>
                <a:cubicBezTo>
                  <a:pt x="64" y="2136"/>
                  <a:pt x="56" y="2144"/>
                  <a:pt x="56" y="2160"/>
                </a:cubicBezTo>
                <a:cubicBezTo>
                  <a:pt x="56" y="2176"/>
                  <a:pt x="56" y="2192"/>
                  <a:pt x="56" y="2208"/>
                </a:cubicBezTo>
              </a:path>
            </a:pathLst>
          </a:custGeom>
          <a:noFill/>
          <a:ln w="28575" cap="flat" cmpd="sng">
            <a:solidFill>
              <a:srgbClr val="FF0000"/>
            </a:solidFill>
            <a:prstDash val="solid"/>
            <a:round/>
            <a:headEnd type="none" w="med" len="med"/>
            <a:tailEnd type="triangle" w="med" len="med"/>
          </a:ln>
          <a:effectLst/>
        </p:spPr>
        <p:txBody>
          <a:bodyPr wrap="none" anchor="ctr"/>
          <a:lstStyle/>
          <a:p>
            <a:endParaRPr lang="en-US"/>
          </a:p>
        </p:txBody>
      </p:sp>
      <p:sp>
        <p:nvSpPr>
          <p:cNvPr id="5" name="Freeform 9517"/>
          <p:cNvSpPr>
            <a:spLocks/>
          </p:cNvSpPr>
          <p:nvPr/>
        </p:nvSpPr>
        <p:spPr bwMode="auto">
          <a:xfrm rot="1259094">
            <a:off x="6425283" y="1941847"/>
            <a:ext cx="1129627" cy="392793"/>
          </a:xfrm>
          <a:custGeom>
            <a:avLst/>
            <a:gdLst/>
            <a:ahLst/>
            <a:cxnLst>
              <a:cxn ang="0">
                <a:pos x="10" y="384"/>
              </a:cxn>
              <a:cxn ang="0">
                <a:pos x="21" y="384"/>
              </a:cxn>
              <a:cxn ang="0">
                <a:pos x="32" y="384"/>
              </a:cxn>
              <a:cxn ang="0">
                <a:pos x="43" y="384"/>
              </a:cxn>
              <a:cxn ang="0">
                <a:pos x="54" y="384"/>
              </a:cxn>
              <a:cxn ang="0">
                <a:pos x="65" y="384"/>
              </a:cxn>
              <a:cxn ang="0">
                <a:pos x="76" y="384"/>
              </a:cxn>
              <a:cxn ang="0">
                <a:pos x="87" y="384"/>
              </a:cxn>
              <a:cxn ang="0">
                <a:pos x="98" y="384"/>
              </a:cxn>
              <a:cxn ang="0">
                <a:pos x="109" y="384"/>
              </a:cxn>
              <a:cxn ang="0">
                <a:pos x="120" y="383"/>
              </a:cxn>
              <a:cxn ang="0">
                <a:pos x="131" y="383"/>
              </a:cxn>
              <a:cxn ang="0">
                <a:pos x="142" y="383"/>
              </a:cxn>
              <a:cxn ang="0">
                <a:pos x="153" y="383"/>
              </a:cxn>
              <a:cxn ang="0">
                <a:pos x="164" y="383"/>
              </a:cxn>
              <a:cxn ang="0">
                <a:pos x="175" y="383"/>
              </a:cxn>
              <a:cxn ang="0">
                <a:pos x="186" y="383"/>
              </a:cxn>
              <a:cxn ang="0">
                <a:pos x="197" y="383"/>
              </a:cxn>
              <a:cxn ang="0">
                <a:pos x="208" y="383"/>
              </a:cxn>
              <a:cxn ang="0">
                <a:pos x="217" y="381"/>
              </a:cxn>
              <a:cxn ang="0">
                <a:pos x="226" y="376"/>
              </a:cxn>
              <a:cxn ang="0">
                <a:pos x="232" y="365"/>
              </a:cxn>
              <a:cxn ang="0">
                <a:pos x="239" y="345"/>
              </a:cxn>
              <a:cxn ang="0">
                <a:pos x="245" y="313"/>
              </a:cxn>
              <a:cxn ang="0">
                <a:pos x="251" y="264"/>
              </a:cxn>
              <a:cxn ang="0">
                <a:pos x="257" y="200"/>
              </a:cxn>
              <a:cxn ang="0">
                <a:pos x="263" y="129"/>
              </a:cxn>
              <a:cxn ang="0">
                <a:pos x="270" y="62"/>
              </a:cxn>
              <a:cxn ang="0">
                <a:pos x="276" y="15"/>
              </a:cxn>
              <a:cxn ang="0">
                <a:pos x="283" y="0"/>
              </a:cxn>
              <a:cxn ang="0">
                <a:pos x="289" y="25"/>
              </a:cxn>
              <a:cxn ang="0">
                <a:pos x="295" y="79"/>
              </a:cxn>
              <a:cxn ang="0">
                <a:pos x="301" y="148"/>
              </a:cxn>
              <a:cxn ang="0">
                <a:pos x="307" y="219"/>
              </a:cxn>
              <a:cxn ang="0">
                <a:pos x="314" y="279"/>
              </a:cxn>
              <a:cxn ang="0">
                <a:pos x="320" y="323"/>
              </a:cxn>
              <a:cxn ang="0">
                <a:pos x="326" y="352"/>
              </a:cxn>
              <a:cxn ang="0">
                <a:pos x="332" y="368"/>
              </a:cxn>
              <a:cxn ang="0">
                <a:pos x="339" y="378"/>
              </a:cxn>
              <a:cxn ang="0">
                <a:pos x="348" y="382"/>
              </a:cxn>
              <a:cxn ang="0">
                <a:pos x="358" y="383"/>
              </a:cxn>
              <a:cxn ang="0">
                <a:pos x="369" y="383"/>
              </a:cxn>
              <a:cxn ang="0">
                <a:pos x="380" y="383"/>
              </a:cxn>
              <a:cxn ang="0">
                <a:pos x="391" y="383"/>
              </a:cxn>
              <a:cxn ang="0">
                <a:pos x="402" y="383"/>
              </a:cxn>
              <a:cxn ang="0">
                <a:pos x="413" y="383"/>
              </a:cxn>
              <a:cxn ang="0">
                <a:pos x="424" y="383"/>
              </a:cxn>
              <a:cxn ang="0">
                <a:pos x="435" y="383"/>
              </a:cxn>
              <a:cxn ang="0">
                <a:pos x="446" y="383"/>
              </a:cxn>
              <a:cxn ang="0">
                <a:pos x="457" y="384"/>
              </a:cxn>
              <a:cxn ang="0">
                <a:pos x="468" y="384"/>
              </a:cxn>
              <a:cxn ang="0">
                <a:pos x="479" y="384"/>
              </a:cxn>
              <a:cxn ang="0">
                <a:pos x="490" y="384"/>
              </a:cxn>
              <a:cxn ang="0">
                <a:pos x="501" y="384"/>
              </a:cxn>
              <a:cxn ang="0">
                <a:pos x="512" y="384"/>
              </a:cxn>
              <a:cxn ang="0">
                <a:pos x="523" y="384"/>
              </a:cxn>
              <a:cxn ang="0">
                <a:pos x="534" y="384"/>
              </a:cxn>
              <a:cxn ang="0">
                <a:pos x="545" y="384"/>
              </a:cxn>
              <a:cxn ang="0">
                <a:pos x="556" y="384"/>
              </a:cxn>
            </a:cxnLst>
            <a:rect l="0" t="0" r="r" b="b"/>
            <a:pathLst>
              <a:path w="564" h="384">
                <a:moveTo>
                  <a:pt x="0" y="384"/>
                </a:moveTo>
                <a:lnTo>
                  <a:pt x="1" y="384"/>
                </a:lnTo>
                <a:lnTo>
                  <a:pt x="2" y="384"/>
                </a:lnTo>
                <a:lnTo>
                  <a:pt x="3" y="384"/>
                </a:lnTo>
                <a:lnTo>
                  <a:pt x="4" y="384"/>
                </a:lnTo>
                <a:lnTo>
                  <a:pt x="5" y="384"/>
                </a:lnTo>
                <a:lnTo>
                  <a:pt x="6" y="384"/>
                </a:lnTo>
                <a:lnTo>
                  <a:pt x="7" y="384"/>
                </a:lnTo>
                <a:lnTo>
                  <a:pt x="8" y="384"/>
                </a:lnTo>
                <a:lnTo>
                  <a:pt x="9" y="384"/>
                </a:lnTo>
                <a:lnTo>
                  <a:pt x="10" y="384"/>
                </a:lnTo>
                <a:lnTo>
                  <a:pt x="11" y="384"/>
                </a:lnTo>
                <a:lnTo>
                  <a:pt x="12" y="384"/>
                </a:lnTo>
                <a:lnTo>
                  <a:pt x="13" y="384"/>
                </a:lnTo>
                <a:lnTo>
                  <a:pt x="14" y="384"/>
                </a:lnTo>
                <a:lnTo>
                  <a:pt x="15" y="384"/>
                </a:lnTo>
                <a:lnTo>
                  <a:pt x="16" y="384"/>
                </a:lnTo>
                <a:lnTo>
                  <a:pt x="17" y="384"/>
                </a:lnTo>
                <a:lnTo>
                  <a:pt x="18" y="384"/>
                </a:lnTo>
                <a:lnTo>
                  <a:pt x="19" y="384"/>
                </a:lnTo>
                <a:lnTo>
                  <a:pt x="20" y="384"/>
                </a:lnTo>
                <a:lnTo>
                  <a:pt x="21" y="384"/>
                </a:lnTo>
                <a:lnTo>
                  <a:pt x="22" y="384"/>
                </a:lnTo>
                <a:lnTo>
                  <a:pt x="23" y="384"/>
                </a:lnTo>
                <a:lnTo>
                  <a:pt x="24" y="384"/>
                </a:lnTo>
                <a:lnTo>
                  <a:pt x="25" y="384"/>
                </a:lnTo>
                <a:lnTo>
                  <a:pt x="26" y="384"/>
                </a:lnTo>
                <a:lnTo>
                  <a:pt x="27" y="384"/>
                </a:lnTo>
                <a:lnTo>
                  <a:pt x="28" y="384"/>
                </a:lnTo>
                <a:lnTo>
                  <a:pt x="29" y="384"/>
                </a:lnTo>
                <a:lnTo>
                  <a:pt x="30" y="384"/>
                </a:lnTo>
                <a:lnTo>
                  <a:pt x="31" y="384"/>
                </a:lnTo>
                <a:lnTo>
                  <a:pt x="32" y="384"/>
                </a:lnTo>
                <a:lnTo>
                  <a:pt x="33" y="384"/>
                </a:lnTo>
                <a:lnTo>
                  <a:pt x="34" y="384"/>
                </a:lnTo>
                <a:lnTo>
                  <a:pt x="35" y="384"/>
                </a:lnTo>
                <a:lnTo>
                  <a:pt x="36" y="384"/>
                </a:lnTo>
                <a:lnTo>
                  <a:pt x="37" y="384"/>
                </a:lnTo>
                <a:lnTo>
                  <a:pt x="38" y="384"/>
                </a:lnTo>
                <a:lnTo>
                  <a:pt x="39" y="384"/>
                </a:lnTo>
                <a:lnTo>
                  <a:pt x="40" y="384"/>
                </a:lnTo>
                <a:lnTo>
                  <a:pt x="41" y="384"/>
                </a:lnTo>
                <a:lnTo>
                  <a:pt x="42" y="384"/>
                </a:lnTo>
                <a:lnTo>
                  <a:pt x="43" y="384"/>
                </a:lnTo>
                <a:lnTo>
                  <a:pt x="44" y="384"/>
                </a:lnTo>
                <a:lnTo>
                  <a:pt x="45" y="384"/>
                </a:lnTo>
                <a:lnTo>
                  <a:pt x="46" y="384"/>
                </a:lnTo>
                <a:lnTo>
                  <a:pt x="47" y="384"/>
                </a:lnTo>
                <a:lnTo>
                  <a:pt x="48" y="384"/>
                </a:lnTo>
                <a:lnTo>
                  <a:pt x="49" y="384"/>
                </a:lnTo>
                <a:lnTo>
                  <a:pt x="50" y="384"/>
                </a:lnTo>
                <a:lnTo>
                  <a:pt x="51" y="384"/>
                </a:lnTo>
                <a:lnTo>
                  <a:pt x="52" y="384"/>
                </a:lnTo>
                <a:lnTo>
                  <a:pt x="53" y="384"/>
                </a:lnTo>
                <a:lnTo>
                  <a:pt x="54" y="384"/>
                </a:lnTo>
                <a:lnTo>
                  <a:pt x="55" y="384"/>
                </a:lnTo>
                <a:lnTo>
                  <a:pt x="56" y="384"/>
                </a:lnTo>
                <a:lnTo>
                  <a:pt x="57" y="384"/>
                </a:lnTo>
                <a:lnTo>
                  <a:pt x="58" y="384"/>
                </a:lnTo>
                <a:lnTo>
                  <a:pt x="59" y="384"/>
                </a:lnTo>
                <a:lnTo>
                  <a:pt x="60" y="384"/>
                </a:lnTo>
                <a:lnTo>
                  <a:pt x="61" y="384"/>
                </a:lnTo>
                <a:lnTo>
                  <a:pt x="62" y="384"/>
                </a:lnTo>
                <a:lnTo>
                  <a:pt x="63" y="384"/>
                </a:lnTo>
                <a:lnTo>
                  <a:pt x="64" y="384"/>
                </a:lnTo>
                <a:lnTo>
                  <a:pt x="65" y="384"/>
                </a:lnTo>
                <a:lnTo>
                  <a:pt x="66" y="384"/>
                </a:lnTo>
                <a:lnTo>
                  <a:pt x="67" y="384"/>
                </a:lnTo>
                <a:lnTo>
                  <a:pt x="68" y="384"/>
                </a:lnTo>
                <a:lnTo>
                  <a:pt x="69" y="384"/>
                </a:lnTo>
                <a:lnTo>
                  <a:pt x="70" y="384"/>
                </a:lnTo>
                <a:lnTo>
                  <a:pt x="71" y="384"/>
                </a:lnTo>
                <a:lnTo>
                  <a:pt x="72" y="384"/>
                </a:lnTo>
                <a:lnTo>
                  <a:pt x="73" y="384"/>
                </a:lnTo>
                <a:lnTo>
                  <a:pt x="74" y="384"/>
                </a:lnTo>
                <a:lnTo>
                  <a:pt x="75" y="384"/>
                </a:lnTo>
                <a:lnTo>
                  <a:pt x="76" y="384"/>
                </a:lnTo>
                <a:lnTo>
                  <a:pt x="77" y="384"/>
                </a:lnTo>
                <a:lnTo>
                  <a:pt x="78" y="384"/>
                </a:lnTo>
                <a:lnTo>
                  <a:pt x="79" y="384"/>
                </a:lnTo>
                <a:lnTo>
                  <a:pt x="80" y="384"/>
                </a:lnTo>
                <a:lnTo>
                  <a:pt x="81" y="384"/>
                </a:lnTo>
                <a:lnTo>
                  <a:pt x="82" y="384"/>
                </a:lnTo>
                <a:lnTo>
                  <a:pt x="83" y="384"/>
                </a:lnTo>
                <a:lnTo>
                  <a:pt x="84" y="384"/>
                </a:lnTo>
                <a:lnTo>
                  <a:pt x="85" y="384"/>
                </a:lnTo>
                <a:lnTo>
                  <a:pt x="86" y="384"/>
                </a:lnTo>
                <a:lnTo>
                  <a:pt x="87" y="384"/>
                </a:lnTo>
                <a:lnTo>
                  <a:pt x="88" y="384"/>
                </a:lnTo>
                <a:lnTo>
                  <a:pt x="89" y="384"/>
                </a:lnTo>
                <a:lnTo>
                  <a:pt x="90" y="384"/>
                </a:lnTo>
                <a:lnTo>
                  <a:pt x="91" y="384"/>
                </a:lnTo>
                <a:lnTo>
                  <a:pt x="92" y="384"/>
                </a:lnTo>
                <a:lnTo>
                  <a:pt x="93" y="384"/>
                </a:lnTo>
                <a:lnTo>
                  <a:pt x="94" y="384"/>
                </a:lnTo>
                <a:lnTo>
                  <a:pt x="95" y="384"/>
                </a:lnTo>
                <a:lnTo>
                  <a:pt x="96" y="384"/>
                </a:lnTo>
                <a:lnTo>
                  <a:pt x="97" y="384"/>
                </a:lnTo>
                <a:lnTo>
                  <a:pt x="98" y="384"/>
                </a:lnTo>
                <a:lnTo>
                  <a:pt x="99" y="384"/>
                </a:lnTo>
                <a:lnTo>
                  <a:pt x="100" y="384"/>
                </a:lnTo>
                <a:lnTo>
                  <a:pt x="101" y="384"/>
                </a:lnTo>
                <a:lnTo>
                  <a:pt x="102" y="384"/>
                </a:lnTo>
                <a:lnTo>
                  <a:pt x="103" y="384"/>
                </a:lnTo>
                <a:lnTo>
                  <a:pt x="104" y="384"/>
                </a:lnTo>
                <a:lnTo>
                  <a:pt x="105" y="384"/>
                </a:lnTo>
                <a:lnTo>
                  <a:pt x="106" y="384"/>
                </a:lnTo>
                <a:lnTo>
                  <a:pt x="107" y="384"/>
                </a:lnTo>
                <a:lnTo>
                  <a:pt x="108" y="384"/>
                </a:lnTo>
                <a:lnTo>
                  <a:pt x="109" y="384"/>
                </a:lnTo>
                <a:lnTo>
                  <a:pt x="110" y="383"/>
                </a:lnTo>
                <a:lnTo>
                  <a:pt x="111" y="383"/>
                </a:lnTo>
                <a:lnTo>
                  <a:pt x="112" y="383"/>
                </a:lnTo>
                <a:lnTo>
                  <a:pt x="113" y="383"/>
                </a:lnTo>
                <a:lnTo>
                  <a:pt x="114" y="383"/>
                </a:lnTo>
                <a:lnTo>
                  <a:pt x="115" y="383"/>
                </a:lnTo>
                <a:lnTo>
                  <a:pt x="116" y="383"/>
                </a:lnTo>
                <a:lnTo>
                  <a:pt x="117" y="383"/>
                </a:lnTo>
                <a:lnTo>
                  <a:pt x="118" y="383"/>
                </a:lnTo>
                <a:lnTo>
                  <a:pt x="119" y="383"/>
                </a:lnTo>
                <a:lnTo>
                  <a:pt x="120" y="383"/>
                </a:lnTo>
                <a:lnTo>
                  <a:pt x="121" y="383"/>
                </a:lnTo>
                <a:lnTo>
                  <a:pt x="122" y="383"/>
                </a:lnTo>
                <a:lnTo>
                  <a:pt x="123" y="383"/>
                </a:lnTo>
                <a:lnTo>
                  <a:pt x="124" y="383"/>
                </a:lnTo>
                <a:lnTo>
                  <a:pt x="125" y="383"/>
                </a:lnTo>
                <a:lnTo>
                  <a:pt x="126" y="383"/>
                </a:lnTo>
                <a:lnTo>
                  <a:pt x="127" y="383"/>
                </a:lnTo>
                <a:lnTo>
                  <a:pt x="128" y="383"/>
                </a:lnTo>
                <a:lnTo>
                  <a:pt x="129" y="383"/>
                </a:lnTo>
                <a:lnTo>
                  <a:pt x="130" y="383"/>
                </a:lnTo>
                <a:lnTo>
                  <a:pt x="131" y="383"/>
                </a:lnTo>
                <a:lnTo>
                  <a:pt x="132" y="383"/>
                </a:lnTo>
                <a:lnTo>
                  <a:pt x="133" y="383"/>
                </a:lnTo>
                <a:lnTo>
                  <a:pt x="134" y="383"/>
                </a:lnTo>
                <a:lnTo>
                  <a:pt x="135" y="383"/>
                </a:lnTo>
                <a:lnTo>
                  <a:pt x="136" y="383"/>
                </a:lnTo>
                <a:lnTo>
                  <a:pt x="137" y="383"/>
                </a:lnTo>
                <a:lnTo>
                  <a:pt x="138" y="383"/>
                </a:lnTo>
                <a:lnTo>
                  <a:pt x="139" y="383"/>
                </a:lnTo>
                <a:lnTo>
                  <a:pt x="140" y="383"/>
                </a:lnTo>
                <a:lnTo>
                  <a:pt x="141" y="383"/>
                </a:lnTo>
                <a:lnTo>
                  <a:pt x="142" y="383"/>
                </a:lnTo>
                <a:lnTo>
                  <a:pt x="143" y="383"/>
                </a:lnTo>
                <a:lnTo>
                  <a:pt x="144" y="383"/>
                </a:lnTo>
                <a:lnTo>
                  <a:pt x="145" y="383"/>
                </a:lnTo>
                <a:lnTo>
                  <a:pt x="146" y="383"/>
                </a:lnTo>
                <a:lnTo>
                  <a:pt x="147" y="383"/>
                </a:lnTo>
                <a:lnTo>
                  <a:pt x="148" y="383"/>
                </a:lnTo>
                <a:lnTo>
                  <a:pt x="149" y="383"/>
                </a:lnTo>
                <a:lnTo>
                  <a:pt x="150" y="383"/>
                </a:lnTo>
                <a:lnTo>
                  <a:pt x="151" y="383"/>
                </a:lnTo>
                <a:lnTo>
                  <a:pt x="152" y="383"/>
                </a:lnTo>
                <a:lnTo>
                  <a:pt x="153" y="383"/>
                </a:lnTo>
                <a:lnTo>
                  <a:pt x="154" y="383"/>
                </a:lnTo>
                <a:lnTo>
                  <a:pt x="155" y="383"/>
                </a:lnTo>
                <a:lnTo>
                  <a:pt x="156" y="383"/>
                </a:lnTo>
                <a:lnTo>
                  <a:pt x="157" y="383"/>
                </a:lnTo>
                <a:lnTo>
                  <a:pt x="158" y="383"/>
                </a:lnTo>
                <a:lnTo>
                  <a:pt x="159" y="383"/>
                </a:lnTo>
                <a:lnTo>
                  <a:pt x="160" y="383"/>
                </a:lnTo>
                <a:lnTo>
                  <a:pt x="161" y="383"/>
                </a:lnTo>
                <a:lnTo>
                  <a:pt x="162" y="383"/>
                </a:lnTo>
                <a:lnTo>
                  <a:pt x="163" y="383"/>
                </a:lnTo>
                <a:lnTo>
                  <a:pt x="164" y="383"/>
                </a:lnTo>
                <a:lnTo>
                  <a:pt x="165" y="383"/>
                </a:lnTo>
                <a:lnTo>
                  <a:pt x="166" y="383"/>
                </a:lnTo>
                <a:lnTo>
                  <a:pt x="167" y="383"/>
                </a:lnTo>
                <a:lnTo>
                  <a:pt x="168" y="383"/>
                </a:lnTo>
                <a:lnTo>
                  <a:pt x="169" y="383"/>
                </a:lnTo>
                <a:lnTo>
                  <a:pt x="170" y="383"/>
                </a:lnTo>
                <a:lnTo>
                  <a:pt x="171" y="383"/>
                </a:lnTo>
                <a:lnTo>
                  <a:pt x="172" y="383"/>
                </a:lnTo>
                <a:lnTo>
                  <a:pt x="173" y="383"/>
                </a:lnTo>
                <a:lnTo>
                  <a:pt x="174" y="383"/>
                </a:lnTo>
                <a:lnTo>
                  <a:pt x="175" y="383"/>
                </a:lnTo>
                <a:lnTo>
                  <a:pt x="176" y="383"/>
                </a:lnTo>
                <a:lnTo>
                  <a:pt x="177" y="383"/>
                </a:lnTo>
                <a:lnTo>
                  <a:pt x="178" y="383"/>
                </a:lnTo>
                <a:lnTo>
                  <a:pt x="179" y="383"/>
                </a:lnTo>
                <a:lnTo>
                  <a:pt x="180" y="383"/>
                </a:lnTo>
                <a:lnTo>
                  <a:pt x="181" y="383"/>
                </a:lnTo>
                <a:lnTo>
                  <a:pt x="182" y="383"/>
                </a:lnTo>
                <a:lnTo>
                  <a:pt x="183" y="383"/>
                </a:lnTo>
                <a:lnTo>
                  <a:pt x="184" y="383"/>
                </a:lnTo>
                <a:lnTo>
                  <a:pt x="185" y="383"/>
                </a:lnTo>
                <a:lnTo>
                  <a:pt x="186" y="383"/>
                </a:lnTo>
                <a:lnTo>
                  <a:pt x="187" y="383"/>
                </a:lnTo>
                <a:lnTo>
                  <a:pt x="188" y="383"/>
                </a:lnTo>
                <a:lnTo>
                  <a:pt x="189" y="383"/>
                </a:lnTo>
                <a:lnTo>
                  <a:pt x="190" y="383"/>
                </a:lnTo>
                <a:lnTo>
                  <a:pt x="191" y="383"/>
                </a:lnTo>
                <a:lnTo>
                  <a:pt x="192" y="383"/>
                </a:lnTo>
                <a:lnTo>
                  <a:pt x="193" y="383"/>
                </a:lnTo>
                <a:lnTo>
                  <a:pt x="194" y="383"/>
                </a:lnTo>
                <a:lnTo>
                  <a:pt x="195" y="383"/>
                </a:lnTo>
                <a:lnTo>
                  <a:pt x="196" y="383"/>
                </a:lnTo>
                <a:lnTo>
                  <a:pt x="197" y="383"/>
                </a:lnTo>
                <a:lnTo>
                  <a:pt x="198" y="383"/>
                </a:lnTo>
                <a:lnTo>
                  <a:pt x="199" y="383"/>
                </a:lnTo>
                <a:lnTo>
                  <a:pt x="200" y="383"/>
                </a:lnTo>
                <a:lnTo>
                  <a:pt x="201" y="383"/>
                </a:lnTo>
                <a:lnTo>
                  <a:pt x="202" y="383"/>
                </a:lnTo>
                <a:lnTo>
                  <a:pt x="203" y="383"/>
                </a:lnTo>
                <a:lnTo>
                  <a:pt x="204" y="383"/>
                </a:lnTo>
                <a:lnTo>
                  <a:pt x="205" y="383"/>
                </a:lnTo>
                <a:lnTo>
                  <a:pt x="206" y="383"/>
                </a:lnTo>
                <a:lnTo>
                  <a:pt x="207" y="383"/>
                </a:lnTo>
                <a:lnTo>
                  <a:pt x="208" y="383"/>
                </a:lnTo>
                <a:lnTo>
                  <a:pt x="209" y="383"/>
                </a:lnTo>
                <a:lnTo>
                  <a:pt x="210" y="383"/>
                </a:lnTo>
                <a:lnTo>
                  <a:pt x="211" y="383"/>
                </a:lnTo>
                <a:lnTo>
                  <a:pt x="212" y="383"/>
                </a:lnTo>
                <a:lnTo>
                  <a:pt x="213" y="383"/>
                </a:lnTo>
                <a:lnTo>
                  <a:pt x="213" y="382"/>
                </a:lnTo>
                <a:lnTo>
                  <a:pt x="214" y="382"/>
                </a:lnTo>
                <a:lnTo>
                  <a:pt x="215" y="382"/>
                </a:lnTo>
                <a:lnTo>
                  <a:pt x="216" y="382"/>
                </a:lnTo>
                <a:lnTo>
                  <a:pt x="217" y="382"/>
                </a:lnTo>
                <a:lnTo>
                  <a:pt x="217" y="381"/>
                </a:lnTo>
                <a:lnTo>
                  <a:pt x="218" y="381"/>
                </a:lnTo>
                <a:lnTo>
                  <a:pt x="219" y="381"/>
                </a:lnTo>
                <a:lnTo>
                  <a:pt x="219" y="380"/>
                </a:lnTo>
                <a:lnTo>
                  <a:pt x="220" y="380"/>
                </a:lnTo>
                <a:lnTo>
                  <a:pt x="221" y="380"/>
                </a:lnTo>
                <a:lnTo>
                  <a:pt x="222" y="379"/>
                </a:lnTo>
                <a:lnTo>
                  <a:pt x="223" y="378"/>
                </a:lnTo>
                <a:lnTo>
                  <a:pt x="224" y="378"/>
                </a:lnTo>
                <a:lnTo>
                  <a:pt x="225" y="377"/>
                </a:lnTo>
                <a:lnTo>
                  <a:pt x="225" y="376"/>
                </a:lnTo>
                <a:lnTo>
                  <a:pt x="226" y="376"/>
                </a:lnTo>
                <a:lnTo>
                  <a:pt x="226" y="375"/>
                </a:lnTo>
                <a:lnTo>
                  <a:pt x="227" y="375"/>
                </a:lnTo>
                <a:lnTo>
                  <a:pt x="227" y="374"/>
                </a:lnTo>
                <a:lnTo>
                  <a:pt x="228" y="373"/>
                </a:lnTo>
                <a:lnTo>
                  <a:pt x="228" y="372"/>
                </a:lnTo>
                <a:lnTo>
                  <a:pt x="229" y="371"/>
                </a:lnTo>
                <a:lnTo>
                  <a:pt x="230" y="370"/>
                </a:lnTo>
                <a:lnTo>
                  <a:pt x="231" y="368"/>
                </a:lnTo>
                <a:lnTo>
                  <a:pt x="231" y="367"/>
                </a:lnTo>
                <a:lnTo>
                  <a:pt x="232" y="366"/>
                </a:lnTo>
                <a:lnTo>
                  <a:pt x="232" y="365"/>
                </a:lnTo>
                <a:lnTo>
                  <a:pt x="233" y="364"/>
                </a:lnTo>
                <a:lnTo>
                  <a:pt x="234" y="362"/>
                </a:lnTo>
                <a:lnTo>
                  <a:pt x="234" y="361"/>
                </a:lnTo>
                <a:lnTo>
                  <a:pt x="235" y="359"/>
                </a:lnTo>
                <a:lnTo>
                  <a:pt x="235" y="357"/>
                </a:lnTo>
                <a:lnTo>
                  <a:pt x="236" y="356"/>
                </a:lnTo>
                <a:lnTo>
                  <a:pt x="236" y="354"/>
                </a:lnTo>
                <a:lnTo>
                  <a:pt x="237" y="352"/>
                </a:lnTo>
                <a:lnTo>
                  <a:pt x="238" y="350"/>
                </a:lnTo>
                <a:lnTo>
                  <a:pt x="238" y="348"/>
                </a:lnTo>
                <a:lnTo>
                  <a:pt x="239" y="345"/>
                </a:lnTo>
                <a:lnTo>
                  <a:pt x="239" y="343"/>
                </a:lnTo>
                <a:lnTo>
                  <a:pt x="240" y="341"/>
                </a:lnTo>
                <a:lnTo>
                  <a:pt x="240" y="338"/>
                </a:lnTo>
                <a:lnTo>
                  <a:pt x="241" y="335"/>
                </a:lnTo>
                <a:lnTo>
                  <a:pt x="241" y="332"/>
                </a:lnTo>
                <a:lnTo>
                  <a:pt x="242" y="329"/>
                </a:lnTo>
                <a:lnTo>
                  <a:pt x="243" y="326"/>
                </a:lnTo>
                <a:lnTo>
                  <a:pt x="243" y="323"/>
                </a:lnTo>
                <a:lnTo>
                  <a:pt x="244" y="320"/>
                </a:lnTo>
                <a:lnTo>
                  <a:pt x="244" y="316"/>
                </a:lnTo>
                <a:lnTo>
                  <a:pt x="245" y="313"/>
                </a:lnTo>
                <a:lnTo>
                  <a:pt x="245" y="309"/>
                </a:lnTo>
                <a:lnTo>
                  <a:pt x="246" y="305"/>
                </a:lnTo>
                <a:lnTo>
                  <a:pt x="247" y="301"/>
                </a:lnTo>
                <a:lnTo>
                  <a:pt x="247" y="297"/>
                </a:lnTo>
                <a:lnTo>
                  <a:pt x="248" y="293"/>
                </a:lnTo>
                <a:lnTo>
                  <a:pt x="248" y="288"/>
                </a:lnTo>
                <a:lnTo>
                  <a:pt x="249" y="284"/>
                </a:lnTo>
                <a:lnTo>
                  <a:pt x="249" y="279"/>
                </a:lnTo>
                <a:lnTo>
                  <a:pt x="250" y="274"/>
                </a:lnTo>
                <a:lnTo>
                  <a:pt x="250" y="269"/>
                </a:lnTo>
                <a:lnTo>
                  <a:pt x="251" y="264"/>
                </a:lnTo>
                <a:lnTo>
                  <a:pt x="252" y="259"/>
                </a:lnTo>
                <a:lnTo>
                  <a:pt x="252" y="253"/>
                </a:lnTo>
                <a:lnTo>
                  <a:pt x="253" y="248"/>
                </a:lnTo>
                <a:lnTo>
                  <a:pt x="253" y="242"/>
                </a:lnTo>
                <a:lnTo>
                  <a:pt x="254" y="237"/>
                </a:lnTo>
                <a:lnTo>
                  <a:pt x="254" y="231"/>
                </a:lnTo>
                <a:lnTo>
                  <a:pt x="255" y="225"/>
                </a:lnTo>
                <a:lnTo>
                  <a:pt x="256" y="219"/>
                </a:lnTo>
                <a:lnTo>
                  <a:pt x="256" y="213"/>
                </a:lnTo>
                <a:lnTo>
                  <a:pt x="257" y="206"/>
                </a:lnTo>
                <a:lnTo>
                  <a:pt x="257" y="200"/>
                </a:lnTo>
                <a:lnTo>
                  <a:pt x="258" y="194"/>
                </a:lnTo>
                <a:lnTo>
                  <a:pt x="258" y="187"/>
                </a:lnTo>
                <a:lnTo>
                  <a:pt x="259" y="181"/>
                </a:lnTo>
                <a:lnTo>
                  <a:pt x="260" y="175"/>
                </a:lnTo>
                <a:lnTo>
                  <a:pt x="260" y="168"/>
                </a:lnTo>
                <a:lnTo>
                  <a:pt x="261" y="161"/>
                </a:lnTo>
                <a:lnTo>
                  <a:pt x="261" y="155"/>
                </a:lnTo>
                <a:lnTo>
                  <a:pt x="262" y="148"/>
                </a:lnTo>
                <a:lnTo>
                  <a:pt x="262" y="142"/>
                </a:lnTo>
                <a:lnTo>
                  <a:pt x="263" y="135"/>
                </a:lnTo>
                <a:lnTo>
                  <a:pt x="263" y="129"/>
                </a:lnTo>
                <a:lnTo>
                  <a:pt x="264" y="122"/>
                </a:lnTo>
                <a:lnTo>
                  <a:pt x="265" y="116"/>
                </a:lnTo>
                <a:lnTo>
                  <a:pt x="265" y="109"/>
                </a:lnTo>
                <a:lnTo>
                  <a:pt x="266" y="103"/>
                </a:lnTo>
                <a:lnTo>
                  <a:pt x="266" y="97"/>
                </a:lnTo>
                <a:lnTo>
                  <a:pt x="267" y="90"/>
                </a:lnTo>
                <a:lnTo>
                  <a:pt x="267" y="84"/>
                </a:lnTo>
                <a:lnTo>
                  <a:pt x="268" y="79"/>
                </a:lnTo>
                <a:lnTo>
                  <a:pt x="269" y="73"/>
                </a:lnTo>
                <a:lnTo>
                  <a:pt x="269" y="67"/>
                </a:lnTo>
                <a:lnTo>
                  <a:pt x="270" y="62"/>
                </a:lnTo>
                <a:lnTo>
                  <a:pt x="270" y="56"/>
                </a:lnTo>
                <a:lnTo>
                  <a:pt x="271" y="51"/>
                </a:lnTo>
                <a:lnTo>
                  <a:pt x="271" y="46"/>
                </a:lnTo>
                <a:lnTo>
                  <a:pt x="272" y="41"/>
                </a:lnTo>
                <a:lnTo>
                  <a:pt x="272" y="37"/>
                </a:lnTo>
                <a:lnTo>
                  <a:pt x="273" y="33"/>
                </a:lnTo>
                <a:lnTo>
                  <a:pt x="274" y="28"/>
                </a:lnTo>
                <a:lnTo>
                  <a:pt x="274" y="25"/>
                </a:lnTo>
                <a:lnTo>
                  <a:pt x="275" y="21"/>
                </a:lnTo>
                <a:lnTo>
                  <a:pt x="275" y="18"/>
                </a:lnTo>
                <a:lnTo>
                  <a:pt x="276" y="15"/>
                </a:lnTo>
                <a:lnTo>
                  <a:pt x="276" y="12"/>
                </a:lnTo>
                <a:lnTo>
                  <a:pt x="277" y="9"/>
                </a:lnTo>
                <a:lnTo>
                  <a:pt x="278" y="7"/>
                </a:lnTo>
                <a:lnTo>
                  <a:pt x="278" y="5"/>
                </a:lnTo>
                <a:lnTo>
                  <a:pt x="279" y="3"/>
                </a:lnTo>
                <a:lnTo>
                  <a:pt x="279" y="2"/>
                </a:lnTo>
                <a:lnTo>
                  <a:pt x="280" y="1"/>
                </a:lnTo>
                <a:lnTo>
                  <a:pt x="280" y="0"/>
                </a:lnTo>
                <a:lnTo>
                  <a:pt x="281" y="0"/>
                </a:lnTo>
                <a:lnTo>
                  <a:pt x="282" y="0"/>
                </a:lnTo>
                <a:lnTo>
                  <a:pt x="283" y="0"/>
                </a:lnTo>
                <a:lnTo>
                  <a:pt x="283" y="1"/>
                </a:lnTo>
                <a:lnTo>
                  <a:pt x="284" y="2"/>
                </a:lnTo>
                <a:lnTo>
                  <a:pt x="284" y="3"/>
                </a:lnTo>
                <a:lnTo>
                  <a:pt x="285" y="5"/>
                </a:lnTo>
                <a:lnTo>
                  <a:pt x="285" y="7"/>
                </a:lnTo>
                <a:lnTo>
                  <a:pt x="286" y="9"/>
                </a:lnTo>
                <a:lnTo>
                  <a:pt x="287" y="12"/>
                </a:lnTo>
                <a:lnTo>
                  <a:pt x="287" y="15"/>
                </a:lnTo>
                <a:lnTo>
                  <a:pt x="288" y="18"/>
                </a:lnTo>
                <a:lnTo>
                  <a:pt x="288" y="21"/>
                </a:lnTo>
                <a:lnTo>
                  <a:pt x="289" y="25"/>
                </a:lnTo>
                <a:lnTo>
                  <a:pt x="289" y="28"/>
                </a:lnTo>
                <a:lnTo>
                  <a:pt x="290" y="33"/>
                </a:lnTo>
                <a:lnTo>
                  <a:pt x="291" y="37"/>
                </a:lnTo>
                <a:lnTo>
                  <a:pt x="291" y="41"/>
                </a:lnTo>
                <a:lnTo>
                  <a:pt x="292" y="46"/>
                </a:lnTo>
                <a:lnTo>
                  <a:pt x="292" y="51"/>
                </a:lnTo>
                <a:lnTo>
                  <a:pt x="293" y="56"/>
                </a:lnTo>
                <a:lnTo>
                  <a:pt x="293" y="62"/>
                </a:lnTo>
                <a:lnTo>
                  <a:pt x="294" y="67"/>
                </a:lnTo>
                <a:lnTo>
                  <a:pt x="294" y="73"/>
                </a:lnTo>
                <a:lnTo>
                  <a:pt x="295" y="79"/>
                </a:lnTo>
                <a:lnTo>
                  <a:pt x="296" y="84"/>
                </a:lnTo>
                <a:lnTo>
                  <a:pt x="296" y="90"/>
                </a:lnTo>
                <a:lnTo>
                  <a:pt x="297" y="97"/>
                </a:lnTo>
                <a:lnTo>
                  <a:pt x="297" y="103"/>
                </a:lnTo>
                <a:lnTo>
                  <a:pt x="298" y="109"/>
                </a:lnTo>
                <a:lnTo>
                  <a:pt x="298" y="116"/>
                </a:lnTo>
                <a:lnTo>
                  <a:pt x="299" y="122"/>
                </a:lnTo>
                <a:lnTo>
                  <a:pt x="300" y="129"/>
                </a:lnTo>
                <a:lnTo>
                  <a:pt x="300" y="135"/>
                </a:lnTo>
                <a:lnTo>
                  <a:pt x="301" y="142"/>
                </a:lnTo>
                <a:lnTo>
                  <a:pt x="301" y="148"/>
                </a:lnTo>
                <a:lnTo>
                  <a:pt x="302" y="155"/>
                </a:lnTo>
                <a:lnTo>
                  <a:pt x="302" y="161"/>
                </a:lnTo>
                <a:lnTo>
                  <a:pt x="303" y="168"/>
                </a:lnTo>
                <a:lnTo>
                  <a:pt x="303" y="175"/>
                </a:lnTo>
                <a:lnTo>
                  <a:pt x="304" y="181"/>
                </a:lnTo>
                <a:lnTo>
                  <a:pt x="305" y="187"/>
                </a:lnTo>
                <a:lnTo>
                  <a:pt x="305" y="194"/>
                </a:lnTo>
                <a:lnTo>
                  <a:pt x="306" y="200"/>
                </a:lnTo>
                <a:lnTo>
                  <a:pt x="306" y="206"/>
                </a:lnTo>
                <a:lnTo>
                  <a:pt x="307" y="213"/>
                </a:lnTo>
                <a:lnTo>
                  <a:pt x="307" y="219"/>
                </a:lnTo>
                <a:lnTo>
                  <a:pt x="308" y="225"/>
                </a:lnTo>
                <a:lnTo>
                  <a:pt x="309" y="231"/>
                </a:lnTo>
                <a:lnTo>
                  <a:pt x="309" y="237"/>
                </a:lnTo>
                <a:lnTo>
                  <a:pt x="310" y="242"/>
                </a:lnTo>
                <a:lnTo>
                  <a:pt x="310" y="248"/>
                </a:lnTo>
                <a:lnTo>
                  <a:pt x="311" y="253"/>
                </a:lnTo>
                <a:lnTo>
                  <a:pt x="311" y="259"/>
                </a:lnTo>
                <a:lnTo>
                  <a:pt x="312" y="264"/>
                </a:lnTo>
                <a:lnTo>
                  <a:pt x="313" y="269"/>
                </a:lnTo>
                <a:lnTo>
                  <a:pt x="313" y="274"/>
                </a:lnTo>
                <a:lnTo>
                  <a:pt x="314" y="279"/>
                </a:lnTo>
                <a:lnTo>
                  <a:pt x="314" y="284"/>
                </a:lnTo>
                <a:lnTo>
                  <a:pt x="315" y="288"/>
                </a:lnTo>
                <a:lnTo>
                  <a:pt x="315" y="293"/>
                </a:lnTo>
                <a:lnTo>
                  <a:pt x="316" y="297"/>
                </a:lnTo>
                <a:lnTo>
                  <a:pt x="316" y="301"/>
                </a:lnTo>
                <a:lnTo>
                  <a:pt x="317" y="305"/>
                </a:lnTo>
                <a:lnTo>
                  <a:pt x="318" y="309"/>
                </a:lnTo>
                <a:lnTo>
                  <a:pt x="318" y="313"/>
                </a:lnTo>
                <a:lnTo>
                  <a:pt x="319" y="316"/>
                </a:lnTo>
                <a:lnTo>
                  <a:pt x="319" y="320"/>
                </a:lnTo>
                <a:lnTo>
                  <a:pt x="320" y="323"/>
                </a:lnTo>
                <a:lnTo>
                  <a:pt x="320" y="326"/>
                </a:lnTo>
                <a:lnTo>
                  <a:pt x="321" y="329"/>
                </a:lnTo>
                <a:lnTo>
                  <a:pt x="322" y="332"/>
                </a:lnTo>
                <a:lnTo>
                  <a:pt x="322" y="335"/>
                </a:lnTo>
                <a:lnTo>
                  <a:pt x="323" y="338"/>
                </a:lnTo>
                <a:lnTo>
                  <a:pt x="323" y="341"/>
                </a:lnTo>
                <a:lnTo>
                  <a:pt x="324" y="343"/>
                </a:lnTo>
                <a:lnTo>
                  <a:pt x="324" y="345"/>
                </a:lnTo>
                <a:lnTo>
                  <a:pt x="325" y="348"/>
                </a:lnTo>
                <a:lnTo>
                  <a:pt x="325" y="350"/>
                </a:lnTo>
                <a:lnTo>
                  <a:pt x="326" y="352"/>
                </a:lnTo>
                <a:lnTo>
                  <a:pt x="327" y="354"/>
                </a:lnTo>
                <a:lnTo>
                  <a:pt x="327" y="356"/>
                </a:lnTo>
                <a:lnTo>
                  <a:pt x="328" y="357"/>
                </a:lnTo>
                <a:lnTo>
                  <a:pt x="328" y="359"/>
                </a:lnTo>
                <a:lnTo>
                  <a:pt x="329" y="361"/>
                </a:lnTo>
                <a:lnTo>
                  <a:pt x="329" y="362"/>
                </a:lnTo>
                <a:lnTo>
                  <a:pt x="330" y="364"/>
                </a:lnTo>
                <a:lnTo>
                  <a:pt x="331" y="365"/>
                </a:lnTo>
                <a:lnTo>
                  <a:pt x="331" y="366"/>
                </a:lnTo>
                <a:lnTo>
                  <a:pt x="332" y="367"/>
                </a:lnTo>
                <a:lnTo>
                  <a:pt x="332" y="368"/>
                </a:lnTo>
                <a:lnTo>
                  <a:pt x="333" y="370"/>
                </a:lnTo>
                <a:lnTo>
                  <a:pt x="334" y="371"/>
                </a:lnTo>
                <a:lnTo>
                  <a:pt x="335" y="372"/>
                </a:lnTo>
                <a:lnTo>
                  <a:pt x="335" y="373"/>
                </a:lnTo>
                <a:lnTo>
                  <a:pt x="336" y="374"/>
                </a:lnTo>
                <a:lnTo>
                  <a:pt x="336" y="375"/>
                </a:lnTo>
                <a:lnTo>
                  <a:pt x="337" y="375"/>
                </a:lnTo>
                <a:lnTo>
                  <a:pt x="337" y="376"/>
                </a:lnTo>
                <a:lnTo>
                  <a:pt x="338" y="376"/>
                </a:lnTo>
                <a:lnTo>
                  <a:pt x="338" y="377"/>
                </a:lnTo>
                <a:lnTo>
                  <a:pt x="339" y="378"/>
                </a:lnTo>
                <a:lnTo>
                  <a:pt x="340" y="378"/>
                </a:lnTo>
                <a:lnTo>
                  <a:pt x="341" y="379"/>
                </a:lnTo>
                <a:lnTo>
                  <a:pt x="342" y="380"/>
                </a:lnTo>
                <a:lnTo>
                  <a:pt x="343" y="380"/>
                </a:lnTo>
                <a:lnTo>
                  <a:pt x="344" y="380"/>
                </a:lnTo>
                <a:lnTo>
                  <a:pt x="344" y="381"/>
                </a:lnTo>
                <a:lnTo>
                  <a:pt x="345" y="381"/>
                </a:lnTo>
                <a:lnTo>
                  <a:pt x="346" y="381"/>
                </a:lnTo>
                <a:lnTo>
                  <a:pt x="346" y="382"/>
                </a:lnTo>
                <a:lnTo>
                  <a:pt x="347" y="382"/>
                </a:lnTo>
                <a:lnTo>
                  <a:pt x="348" y="382"/>
                </a:lnTo>
                <a:lnTo>
                  <a:pt x="349" y="382"/>
                </a:lnTo>
                <a:lnTo>
                  <a:pt x="350" y="382"/>
                </a:lnTo>
                <a:lnTo>
                  <a:pt x="350" y="383"/>
                </a:lnTo>
                <a:lnTo>
                  <a:pt x="351" y="383"/>
                </a:lnTo>
                <a:lnTo>
                  <a:pt x="352" y="383"/>
                </a:lnTo>
                <a:lnTo>
                  <a:pt x="353" y="383"/>
                </a:lnTo>
                <a:lnTo>
                  <a:pt x="354" y="383"/>
                </a:lnTo>
                <a:lnTo>
                  <a:pt x="355" y="383"/>
                </a:lnTo>
                <a:lnTo>
                  <a:pt x="356" y="383"/>
                </a:lnTo>
                <a:lnTo>
                  <a:pt x="357" y="383"/>
                </a:lnTo>
                <a:lnTo>
                  <a:pt x="358" y="383"/>
                </a:lnTo>
                <a:lnTo>
                  <a:pt x="359" y="383"/>
                </a:lnTo>
                <a:lnTo>
                  <a:pt x="360" y="383"/>
                </a:lnTo>
                <a:lnTo>
                  <a:pt x="361" y="383"/>
                </a:lnTo>
                <a:lnTo>
                  <a:pt x="362" y="383"/>
                </a:lnTo>
                <a:lnTo>
                  <a:pt x="363" y="383"/>
                </a:lnTo>
                <a:lnTo>
                  <a:pt x="364" y="383"/>
                </a:lnTo>
                <a:lnTo>
                  <a:pt x="365" y="383"/>
                </a:lnTo>
                <a:lnTo>
                  <a:pt x="366" y="383"/>
                </a:lnTo>
                <a:lnTo>
                  <a:pt x="367" y="383"/>
                </a:lnTo>
                <a:lnTo>
                  <a:pt x="368" y="383"/>
                </a:lnTo>
                <a:lnTo>
                  <a:pt x="369" y="383"/>
                </a:lnTo>
                <a:lnTo>
                  <a:pt x="370" y="383"/>
                </a:lnTo>
                <a:lnTo>
                  <a:pt x="371" y="383"/>
                </a:lnTo>
                <a:lnTo>
                  <a:pt x="372" y="383"/>
                </a:lnTo>
                <a:lnTo>
                  <a:pt x="373" y="383"/>
                </a:lnTo>
                <a:lnTo>
                  <a:pt x="374" y="383"/>
                </a:lnTo>
                <a:lnTo>
                  <a:pt x="375" y="383"/>
                </a:lnTo>
                <a:lnTo>
                  <a:pt x="376" y="383"/>
                </a:lnTo>
                <a:lnTo>
                  <a:pt x="377" y="383"/>
                </a:lnTo>
                <a:lnTo>
                  <a:pt x="378" y="383"/>
                </a:lnTo>
                <a:lnTo>
                  <a:pt x="379" y="383"/>
                </a:lnTo>
                <a:lnTo>
                  <a:pt x="380" y="383"/>
                </a:lnTo>
                <a:lnTo>
                  <a:pt x="381" y="383"/>
                </a:lnTo>
                <a:lnTo>
                  <a:pt x="382" y="383"/>
                </a:lnTo>
                <a:lnTo>
                  <a:pt x="383" y="383"/>
                </a:lnTo>
                <a:lnTo>
                  <a:pt x="384" y="383"/>
                </a:lnTo>
                <a:lnTo>
                  <a:pt x="385" y="383"/>
                </a:lnTo>
                <a:lnTo>
                  <a:pt x="386" y="383"/>
                </a:lnTo>
                <a:lnTo>
                  <a:pt x="387" y="383"/>
                </a:lnTo>
                <a:lnTo>
                  <a:pt x="388" y="383"/>
                </a:lnTo>
                <a:lnTo>
                  <a:pt x="389" y="383"/>
                </a:lnTo>
                <a:lnTo>
                  <a:pt x="390" y="383"/>
                </a:lnTo>
                <a:lnTo>
                  <a:pt x="391" y="383"/>
                </a:lnTo>
                <a:lnTo>
                  <a:pt x="392" y="383"/>
                </a:lnTo>
                <a:lnTo>
                  <a:pt x="393" y="383"/>
                </a:lnTo>
                <a:lnTo>
                  <a:pt x="394" y="383"/>
                </a:lnTo>
                <a:lnTo>
                  <a:pt x="395" y="383"/>
                </a:lnTo>
                <a:lnTo>
                  <a:pt x="396" y="383"/>
                </a:lnTo>
                <a:lnTo>
                  <a:pt x="397" y="383"/>
                </a:lnTo>
                <a:lnTo>
                  <a:pt x="398" y="383"/>
                </a:lnTo>
                <a:lnTo>
                  <a:pt x="399" y="383"/>
                </a:lnTo>
                <a:lnTo>
                  <a:pt x="400" y="383"/>
                </a:lnTo>
                <a:lnTo>
                  <a:pt x="401" y="383"/>
                </a:lnTo>
                <a:lnTo>
                  <a:pt x="402" y="383"/>
                </a:lnTo>
                <a:lnTo>
                  <a:pt x="403" y="383"/>
                </a:lnTo>
                <a:lnTo>
                  <a:pt x="404" y="383"/>
                </a:lnTo>
                <a:lnTo>
                  <a:pt x="405" y="383"/>
                </a:lnTo>
                <a:lnTo>
                  <a:pt x="406" y="383"/>
                </a:lnTo>
                <a:lnTo>
                  <a:pt x="407" y="383"/>
                </a:lnTo>
                <a:lnTo>
                  <a:pt x="408" y="383"/>
                </a:lnTo>
                <a:lnTo>
                  <a:pt x="409" y="383"/>
                </a:lnTo>
                <a:lnTo>
                  <a:pt x="410" y="383"/>
                </a:lnTo>
                <a:lnTo>
                  <a:pt x="411" y="383"/>
                </a:lnTo>
                <a:lnTo>
                  <a:pt x="412" y="383"/>
                </a:lnTo>
                <a:lnTo>
                  <a:pt x="413" y="383"/>
                </a:lnTo>
                <a:lnTo>
                  <a:pt x="414" y="383"/>
                </a:lnTo>
                <a:lnTo>
                  <a:pt x="415" y="383"/>
                </a:lnTo>
                <a:lnTo>
                  <a:pt x="416" y="383"/>
                </a:lnTo>
                <a:lnTo>
                  <a:pt x="417" y="383"/>
                </a:lnTo>
                <a:lnTo>
                  <a:pt x="418" y="383"/>
                </a:lnTo>
                <a:lnTo>
                  <a:pt x="419" y="383"/>
                </a:lnTo>
                <a:lnTo>
                  <a:pt x="420" y="383"/>
                </a:lnTo>
                <a:lnTo>
                  <a:pt x="421" y="383"/>
                </a:lnTo>
                <a:lnTo>
                  <a:pt x="422" y="383"/>
                </a:lnTo>
                <a:lnTo>
                  <a:pt x="423" y="383"/>
                </a:lnTo>
                <a:lnTo>
                  <a:pt x="424" y="383"/>
                </a:lnTo>
                <a:lnTo>
                  <a:pt x="425" y="383"/>
                </a:lnTo>
                <a:lnTo>
                  <a:pt x="426" y="383"/>
                </a:lnTo>
                <a:lnTo>
                  <a:pt x="427" y="383"/>
                </a:lnTo>
                <a:lnTo>
                  <a:pt x="428" y="383"/>
                </a:lnTo>
                <a:lnTo>
                  <a:pt x="429" y="383"/>
                </a:lnTo>
                <a:lnTo>
                  <a:pt x="430" y="383"/>
                </a:lnTo>
                <a:lnTo>
                  <a:pt x="431" y="383"/>
                </a:lnTo>
                <a:lnTo>
                  <a:pt x="432" y="383"/>
                </a:lnTo>
                <a:lnTo>
                  <a:pt x="433" y="383"/>
                </a:lnTo>
                <a:lnTo>
                  <a:pt x="434" y="383"/>
                </a:lnTo>
                <a:lnTo>
                  <a:pt x="435" y="383"/>
                </a:lnTo>
                <a:lnTo>
                  <a:pt x="436" y="383"/>
                </a:lnTo>
                <a:lnTo>
                  <a:pt x="437" y="383"/>
                </a:lnTo>
                <a:lnTo>
                  <a:pt x="438" y="383"/>
                </a:lnTo>
                <a:lnTo>
                  <a:pt x="439" y="383"/>
                </a:lnTo>
                <a:lnTo>
                  <a:pt x="440" y="383"/>
                </a:lnTo>
                <a:lnTo>
                  <a:pt x="441" y="383"/>
                </a:lnTo>
                <a:lnTo>
                  <a:pt x="442" y="383"/>
                </a:lnTo>
                <a:lnTo>
                  <a:pt x="443" y="383"/>
                </a:lnTo>
                <a:lnTo>
                  <a:pt x="444" y="383"/>
                </a:lnTo>
                <a:lnTo>
                  <a:pt x="445" y="383"/>
                </a:lnTo>
                <a:lnTo>
                  <a:pt x="446" y="383"/>
                </a:lnTo>
                <a:lnTo>
                  <a:pt x="447" y="383"/>
                </a:lnTo>
                <a:lnTo>
                  <a:pt x="448" y="383"/>
                </a:lnTo>
                <a:lnTo>
                  <a:pt x="449" y="383"/>
                </a:lnTo>
                <a:lnTo>
                  <a:pt x="450" y="383"/>
                </a:lnTo>
                <a:lnTo>
                  <a:pt x="451" y="383"/>
                </a:lnTo>
                <a:lnTo>
                  <a:pt x="452" y="383"/>
                </a:lnTo>
                <a:lnTo>
                  <a:pt x="453" y="383"/>
                </a:lnTo>
                <a:lnTo>
                  <a:pt x="454" y="384"/>
                </a:lnTo>
                <a:lnTo>
                  <a:pt x="455" y="384"/>
                </a:lnTo>
                <a:lnTo>
                  <a:pt x="456" y="384"/>
                </a:lnTo>
                <a:lnTo>
                  <a:pt x="457" y="384"/>
                </a:lnTo>
                <a:lnTo>
                  <a:pt x="458" y="384"/>
                </a:lnTo>
                <a:lnTo>
                  <a:pt x="459" y="384"/>
                </a:lnTo>
                <a:lnTo>
                  <a:pt x="460" y="384"/>
                </a:lnTo>
                <a:lnTo>
                  <a:pt x="461" y="384"/>
                </a:lnTo>
                <a:lnTo>
                  <a:pt x="462" y="384"/>
                </a:lnTo>
                <a:lnTo>
                  <a:pt x="463" y="384"/>
                </a:lnTo>
                <a:lnTo>
                  <a:pt x="464" y="384"/>
                </a:lnTo>
                <a:lnTo>
                  <a:pt x="465" y="384"/>
                </a:lnTo>
                <a:lnTo>
                  <a:pt x="466" y="384"/>
                </a:lnTo>
                <a:lnTo>
                  <a:pt x="467" y="384"/>
                </a:lnTo>
                <a:lnTo>
                  <a:pt x="468" y="384"/>
                </a:lnTo>
                <a:lnTo>
                  <a:pt x="469" y="384"/>
                </a:lnTo>
                <a:lnTo>
                  <a:pt x="470" y="384"/>
                </a:lnTo>
                <a:lnTo>
                  <a:pt x="471" y="384"/>
                </a:lnTo>
                <a:lnTo>
                  <a:pt x="472" y="384"/>
                </a:lnTo>
                <a:lnTo>
                  <a:pt x="473" y="384"/>
                </a:lnTo>
                <a:lnTo>
                  <a:pt x="474" y="384"/>
                </a:lnTo>
                <a:lnTo>
                  <a:pt x="475" y="384"/>
                </a:lnTo>
                <a:lnTo>
                  <a:pt x="476" y="384"/>
                </a:lnTo>
                <a:lnTo>
                  <a:pt x="477" y="384"/>
                </a:lnTo>
                <a:lnTo>
                  <a:pt x="478" y="384"/>
                </a:lnTo>
                <a:lnTo>
                  <a:pt x="479" y="384"/>
                </a:lnTo>
                <a:lnTo>
                  <a:pt x="480" y="384"/>
                </a:lnTo>
                <a:lnTo>
                  <a:pt x="481" y="384"/>
                </a:lnTo>
                <a:lnTo>
                  <a:pt x="482" y="384"/>
                </a:lnTo>
                <a:lnTo>
                  <a:pt x="483" y="384"/>
                </a:lnTo>
                <a:lnTo>
                  <a:pt x="484" y="384"/>
                </a:lnTo>
                <a:lnTo>
                  <a:pt x="485" y="384"/>
                </a:lnTo>
                <a:lnTo>
                  <a:pt x="486" y="384"/>
                </a:lnTo>
                <a:lnTo>
                  <a:pt x="487" y="384"/>
                </a:lnTo>
                <a:lnTo>
                  <a:pt x="488" y="384"/>
                </a:lnTo>
                <a:lnTo>
                  <a:pt x="489" y="384"/>
                </a:lnTo>
                <a:lnTo>
                  <a:pt x="490" y="384"/>
                </a:lnTo>
                <a:lnTo>
                  <a:pt x="491" y="384"/>
                </a:lnTo>
                <a:lnTo>
                  <a:pt x="492" y="384"/>
                </a:lnTo>
                <a:lnTo>
                  <a:pt x="493" y="384"/>
                </a:lnTo>
                <a:lnTo>
                  <a:pt x="494" y="384"/>
                </a:lnTo>
                <a:lnTo>
                  <a:pt x="495" y="384"/>
                </a:lnTo>
                <a:lnTo>
                  <a:pt x="496" y="384"/>
                </a:lnTo>
                <a:lnTo>
                  <a:pt x="497" y="384"/>
                </a:lnTo>
                <a:lnTo>
                  <a:pt x="498" y="384"/>
                </a:lnTo>
                <a:lnTo>
                  <a:pt x="499" y="384"/>
                </a:lnTo>
                <a:lnTo>
                  <a:pt x="500" y="384"/>
                </a:lnTo>
                <a:lnTo>
                  <a:pt x="501" y="384"/>
                </a:lnTo>
                <a:lnTo>
                  <a:pt x="502" y="384"/>
                </a:lnTo>
                <a:lnTo>
                  <a:pt x="503" y="384"/>
                </a:lnTo>
                <a:lnTo>
                  <a:pt x="504" y="384"/>
                </a:lnTo>
                <a:lnTo>
                  <a:pt x="505" y="384"/>
                </a:lnTo>
                <a:lnTo>
                  <a:pt x="506" y="384"/>
                </a:lnTo>
                <a:lnTo>
                  <a:pt x="507" y="384"/>
                </a:lnTo>
                <a:lnTo>
                  <a:pt x="508" y="384"/>
                </a:lnTo>
                <a:lnTo>
                  <a:pt x="509" y="384"/>
                </a:lnTo>
                <a:lnTo>
                  <a:pt x="510" y="384"/>
                </a:lnTo>
                <a:lnTo>
                  <a:pt x="511" y="384"/>
                </a:lnTo>
                <a:lnTo>
                  <a:pt x="512" y="384"/>
                </a:lnTo>
                <a:lnTo>
                  <a:pt x="513" y="384"/>
                </a:lnTo>
                <a:lnTo>
                  <a:pt x="514" y="384"/>
                </a:lnTo>
                <a:lnTo>
                  <a:pt x="515" y="384"/>
                </a:lnTo>
                <a:lnTo>
                  <a:pt x="516" y="384"/>
                </a:lnTo>
                <a:lnTo>
                  <a:pt x="517" y="384"/>
                </a:lnTo>
                <a:lnTo>
                  <a:pt x="518" y="384"/>
                </a:lnTo>
                <a:lnTo>
                  <a:pt x="519" y="384"/>
                </a:lnTo>
                <a:lnTo>
                  <a:pt x="520" y="384"/>
                </a:lnTo>
                <a:lnTo>
                  <a:pt x="521" y="384"/>
                </a:lnTo>
                <a:lnTo>
                  <a:pt x="522" y="384"/>
                </a:lnTo>
                <a:lnTo>
                  <a:pt x="523" y="384"/>
                </a:lnTo>
                <a:lnTo>
                  <a:pt x="524" y="384"/>
                </a:lnTo>
                <a:lnTo>
                  <a:pt x="525" y="384"/>
                </a:lnTo>
                <a:lnTo>
                  <a:pt x="526" y="384"/>
                </a:lnTo>
                <a:lnTo>
                  <a:pt x="527" y="384"/>
                </a:lnTo>
                <a:lnTo>
                  <a:pt x="528" y="384"/>
                </a:lnTo>
                <a:lnTo>
                  <a:pt x="529" y="384"/>
                </a:lnTo>
                <a:lnTo>
                  <a:pt x="530" y="384"/>
                </a:lnTo>
                <a:lnTo>
                  <a:pt x="531" y="384"/>
                </a:lnTo>
                <a:lnTo>
                  <a:pt x="532" y="384"/>
                </a:lnTo>
                <a:lnTo>
                  <a:pt x="533" y="384"/>
                </a:lnTo>
                <a:lnTo>
                  <a:pt x="534" y="384"/>
                </a:lnTo>
                <a:lnTo>
                  <a:pt x="535" y="384"/>
                </a:lnTo>
                <a:lnTo>
                  <a:pt x="536" y="384"/>
                </a:lnTo>
                <a:lnTo>
                  <a:pt x="537" y="384"/>
                </a:lnTo>
                <a:lnTo>
                  <a:pt x="538" y="384"/>
                </a:lnTo>
                <a:lnTo>
                  <a:pt x="539" y="384"/>
                </a:lnTo>
                <a:lnTo>
                  <a:pt x="540" y="384"/>
                </a:lnTo>
                <a:lnTo>
                  <a:pt x="541" y="384"/>
                </a:lnTo>
                <a:lnTo>
                  <a:pt x="542" y="384"/>
                </a:lnTo>
                <a:lnTo>
                  <a:pt x="543" y="384"/>
                </a:lnTo>
                <a:lnTo>
                  <a:pt x="544" y="384"/>
                </a:lnTo>
                <a:lnTo>
                  <a:pt x="545" y="384"/>
                </a:lnTo>
                <a:lnTo>
                  <a:pt x="546" y="384"/>
                </a:lnTo>
                <a:lnTo>
                  <a:pt x="547" y="384"/>
                </a:lnTo>
                <a:lnTo>
                  <a:pt x="548" y="384"/>
                </a:lnTo>
                <a:lnTo>
                  <a:pt x="549" y="384"/>
                </a:lnTo>
                <a:lnTo>
                  <a:pt x="550" y="384"/>
                </a:lnTo>
                <a:lnTo>
                  <a:pt x="551" y="384"/>
                </a:lnTo>
                <a:lnTo>
                  <a:pt x="552" y="384"/>
                </a:lnTo>
                <a:lnTo>
                  <a:pt x="553" y="384"/>
                </a:lnTo>
                <a:lnTo>
                  <a:pt x="554" y="384"/>
                </a:lnTo>
                <a:lnTo>
                  <a:pt x="555" y="384"/>
                </a:lnTo>
                <a:lnTo>
                  <a:pt x="556" y="384"/>
                </a:lnTo>
                <a:lnTo>
                  <a:pt x="557" y="384"/>
                </a:lnTo>
                <a:lnTo>
                  <a:pt x="558" y="384"/>
                </a:lnTo>
                <a:lnTo>
                  <a:pt x="559" y="384"/>
                </a:lnTo>
                <a:lnTo>
                  <a:pt x="560" y="384"/>
                </a:lnTo>
                <a:lnTo>
                  <a:pt x="561" y="384"/>
                </a:lnTo>
                <a:lnTo>
                  <a:pt x="562" y="384"/>
                </a:lnTo>
                <a:lnTo>
                  <a:pt x="563" y="384"/>
                </a:lnTo>
                <a:lnTo>
                  <a:pt x="564" y="384"/>
                </a:lnTo>
              </a:path>
            </a:pathLst>
          </a:custGeom>
          <a:noFill/>
          <a:ln w="38100" cmpd="sng">
            <a:solidFill>
              <a:srgbClr val="009900"/>
            </a:solidFill>
            <a:prstDash val="solid"/>
            <a:round/>
            <a:headEnd type="stealth"/>
            <a:tailEnd type="none"/>
          </a:ln>
        </p:spPr>
        <p:txBody>
          <a:bodyPr/>
          <a:lstStyle/>
          <a:p>
            <a:endParaRPr lang="en-US"/>
          </a:p>
        </p:txBody>
      </p:sp>
      <p:sp>
        <p:nvSpPr>
          <p:cNvPr id="12" name="Oval 11"/>
          <p:cNvSpPr/>
          <p:nvPr/>
        </p:nvSpPr>
        <p:spPr>
          <a:xfrm>
            <a:off x="5562600" y="1946947"/>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72200" y="1946947"/>
            <a:ext cx="228600" cy="2286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72200" y="2819400"/>
            <a:ext cx="228600" cy="228600"/>
          </a:xfrm>
          <a:prstGeom prst="ellipse">
            <a:avLst/>
          </a:prstGeom>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62600" y="2819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9517"/>
          <p:cNvSpPr>
            <a:spLocks/>
          </p:cNvSpPr>
          <p:nvPr/>
        </p:nvSpPr>
        <p:spPr bwMode="auto">
          <a:xfrm rot="20340906" flipH="1">
            <a:off x="4376273" y="3770646"/>
            <a:ext cx="1129627" cy="392793"/>
          </a:xfrm>
          <a:custGeom>
            <a:avLst/>
            <a:gdLst/>
            <a:ahLst/>
            <a:cxnLst>
              <a:cxn ang="0">
                <a:pos x="10" y="384"/>
              </a:cxn>
              <a:cxn ang="0">
                <a:pos x="21" y="384"/>
              </a:cxn>
              <a:cxn ang="0">
                <a:pos x="32" y="384"/>
              </a:cxn>
              <a:cxn ang="0">
                <a:pos x="43" y="384"/>
              </a:cxn>
              <a:cxn ang="0">
                <a:pos x="54" y="384"/>
              </a:cxn>
              <a:cxn ang="0">
                <a:pos x="65" y="384"/>
              </a:cxn>
              <a:cxn ang="0">
                <a:pos x="76" y="384"/>
              </a:cxn>
              <a:cxn ang="0">
                <a:pos x="87" y="384"/>
              </a:cxn>
              <a:cxn ang="0">
                <a:pos x="98" y="384"/>
              </a:cxn>
              <a:cxn ang="0">
                <a:pos x="109" y="384"/>
              </a:cxn>
              <a:cxn ang="0">
                <a:pos x="120" y="383"/>
              </a:cxn>
              <a:cxn ang="0">
                <a:pos x="131" y="383"/>
              </a:cxn>
              <a:cxn ang="0">
                <a:pos x="142" y="383"/>
              </a:cxn>
              <a:cxn ang="0">
                <a:pos x="153" y="383"/>
              </a:cxn>
              <a:cxn ang="0">
                <a:pos x="164" y="383"/>
              </a:cxn>
              <a:cxn ang="0">
                <a:pos x="175" y="383"/>
              </a:cxn>
              <a:cxn ang="0">
                <a:pos x="186" y="383"/>
              </a:cxn>
              <a:cxn ang="0">
                <a:pos x="197" y="383"/>
              </a:cxn>
              <a:cxn ang="0">
                <a:pos x="208" y="383"/>
              </a:cxn>
              <a:cxn ang="0">
                <a:pos x="217" y="381"/>
              </a:cxn>
              <a:cxn ang="0">
                <a:pos x="226" y="376"/>
              </a:cxn>
              <a:cxn ang="0">
                <a:pos x="232" y="365"/>
              </a:cxn>
              <a:cxn ang="0">
                <a:pos x="239" y="345"/>
              </a:cxn>
              <a:cxn ang="0">
                <a:pos x="245" y="313"/>
              </a:cxn>
              <a:cxn ang="0">
                <a:pos x="251" y="264"/>
              </a:cxn>
              <a:cxn ang="0">
                <a:pos x="257" y="200"/>
              </a:cxn>
              <a:cxn ang="0">
                <a:pos x="263" y="129"/>
              </a:cxn>
              <a:cxn ang="0">
                <a:pos x="270" y="62"/>
              </a:cxn>
              <a:cxn ang="0">
                <a:pos x="276" y="15"/>
              </a:cxn>
              <a:cxn ang="0">
                <a:pos x="283" y="0"/>
              </a:cxn>
              <a:cxn ang="0">
                <a:pos x="289" y="25"/>
              </a:cxn>
              <a:cxn ang="0">
                <a:pos x="295" y="79"/>
              </a:cxn>
              <a:cxn ang="0">
                <a:pos x="301" y="148"/>
              </a:cxn>
              <a:cxn ang="0">
                <a:pos x="307" y="219"/>
              </a:cxn>
              <a:cxn ang="0">
                <a:pos x="314" y="279"/>
              </a:cxn>
              <a:cxn ang="0">
                <a:pos x="320" y="323"/>
              </a:cxn>
              <a:cxn ang="0">
                <a:pos x="326" y="352"/>
              </a:cxn>
              <a:cxn ang="0">
                <a:pos x="332" y="368"/>
              </a:cxn>
              <a:cxn ang="0">
                <a:pos x="339" y="378"/>
              </a:cxn>
              <a:cxn ang="0">
                <a:pos x="348" y="382"/>
              </a:cxn>
              <a:cxn ang="0">
                <a:pos x="358" y="383"/>
              </a:cxn>
              <a:cxn ang="0">
                <a:pos x="369" y="383"/>
              </a:cxn>
              <a:cxn ang="0">
                <a:pos x="380" y="383"/>
              </a:cxn>
              <a:cxn ang="0">
                <a:pos x="391" y="383"/>
              </a:cxn>
              <a:cxn ang="0">
                <a:pos x="402" y="383"/>
              </a:cxn>
              <a:cxn ang="0">
                <a:pos x="413" y="383"/>
              </a:cxn>
              <a:cxn ang="0">
                <a:pos x="424" y="383"/>
              </a:cxn>
              <a:cxn ang="0">
                <a:pos x="435" y="383"/>
              </a:cxn>
              <a:cxn ang="0">
                <a:pos x="446" y="383"/>
              </a:cxn>
              <a:cxn ang="0">
                <a:pos x="457" y="384"/>
              </a:cxn>
              <a:cxn ang="0">
                <a:pos x="468" y="384"/>
              </a:cxn>
              <a:cxn ang="0">
                <a:pos x="479" y="384"/>
              </a:cxn>
              <a:cxn ang="0">
                <a:pos x="490" y="384"/>
              </a:cxn>
              <a:cxn ang="0">
                <a:pos x="501" y="384"/>
              </a:cxn>
              <a:cxn ang="0">
                <a:pos x="512" y="384"/>
              </a:cxn>
              <a:cxn ang="0">
                <a:pos x="523" y="384"/>
              </a:cxn>
              <a:cxn ang="0">
                <a:pos x="534" y="384"/>
              </a:cxn>
              <a:cxn ang="0">
                <a:pos x="545" y="384"/>
              </a:cxn>
              <a:cxn ang="0">
                <a:pos x="556" y="384"/>
              </a:cxn>
            </a:cxnLst>
            <a:rect l="0" t="0" r="r" b="b"/>
            <a:pathLst>
              <a:path w="564" h="384">
                <a:moveTo>
                  <a:pt x="0" y="384"/>
                </a:moveTo>
                <a:lnTo>
                  <a:pt x="1" y="384"/>
                </a:lnTo>
                <a:lnTo>
                  <a:pt x="2" y="384"/>
                </a:lnTo>
                <a:lnTo>
                  <a:pt x="3" y="384"/>
                </a:lnTo>
                <a:lnTo>
                  <a:pt x="4" y="384"/>
                </a:lnTo>
                <a:lnTo>
                  <a:pt x="5" y="384"/>
                </a:lnTo>
                <a:lnTo>
                  <a:pt x="6" y="384"/>
                </a:lnTo>
                <a:lnTo>
                  <a:pt x="7" y="384"/>
                </a:lnTo>
                <a:lnTo>
                  <a:pt x="8" y="384"/>
                </a:lnTo>
                <a:lnTo>
                  <a:pt x="9" y="384"/>
                </a:lnTo>
                <a:lnTo>
                  <a:pt x="10" y="384"/>
                </a:lnTo>
                <a:lnTo>
                  <a:pt x="11" y="384"/>
                </a:lnTo>
                <a:lnTo>
                  <a:pt x="12" y="384"/>
                </a:lnTo>
                <a:lnTo>
                  <a:pt x="13" y="384"/>
                </a:lnTo>
                <a:lnTo>
                  <a:pt x="14" y="384"/>
                </a:lnTo>
                <a:lnTo>
                  <a:pt x="15" y="384"/>
                </a:lnTo>
                <a:lnTo>
                  <a:pt x="16" y="384"/>
                </a:lnTo>
                <a:lnTo>
                  <a:pt x="17" y="384"/>
                </a:lnTo>
                <a:lnTo>
                  <a:pt x="18" y="384"/>
                </a:lnTo>
                <a:lnTo>
                  <a:pt x="19" y="384"/>
                </a:lnTo>
                <a:lnTo>
                  <a:pt x="20" y="384"/>
                </a:lnTo>
                <a:lnTo>
                  <a:pt x="21" y="384"/>
                </a:lnTo>
                <a:lnTo>
                  <a:pt x="22" y="384"/>
                </a:lnTo>
                <a:lnTo>
                  <a:pt x="23" y="384"/>
                </a:lnTo>
                <a:lnTo>
                  <a:pt x="24" y="384"/>
                </a:lnTo>
                <a:lnTo>
                  <a:pt x="25" y="384"/>
                </a:lnTo>
                <a:lnTo>
                  <a:pt x="26" y="384"/>
                </a:lnTo>
                <a:lnTo>
                  <a:pt x="27" y="384"/>
                </a:lnTo>
                <a:lnTo>
                  <a:pt x="28" y="384"/>
                </a:lnTo>
                <a:lnTo>
                  <a:pt x="29" y="384"/>
                </a:lnTo>
                <a:lnTo>
                  <a:pt x="30" y="384"/>
                </a:lnTo>
                <a:lnTo>
                  <a:pt x="31" y="384"/>
                </a:lnTo>
                <a:lnTo>
                  <a:pt x="32" y="384"/>
                </a:lnTo>
                <a:lnTo>
                  <a:pt x="33" y="384"/>
                </a:lnTo>
                <a:lnTo>
                  <a:pt x="34" y="384"/>
                </a:lnTo>
                <a:lnTo>
                  <a:pt x="35" y="384"/>
                </a:lnTo>
                <a:lnTo>
                  <a:pt x="36" y="384"/>
                </a:lnTo>
                <a:lnTo>
                  <a:pt x="37" y="384"/>
                </a:lnTo>
                <a:lnTo>
                  <a:pt x="38" y="384"/>
                </a:lnTo>
                <a:lnTo>
                  <a:pt x="39" y="384"/>
                </a:lnTo>
                <a:lnTo>
                  <a:pt x="40" y="384"/>
                </a:lnTo>
                <a:lnTo>
                  <a:pt x="41" y="384"/>
                </a:lnTo>
                <a:lnTo>
                  <a:pt x="42" y="384"/>
                </a:lnTo>
                <a:lnTo>
                  <a:pt x="43" y="384"/>
                </a:lnTo>
                <a:lnTo>
                  <a:pt x="44" y="384"/>
                </a:lnTo>
                <a:lnTo>
                  <a:pt x="45" y="384"/>
                </a:lnTo>
                <a:lnTo>
                  <a:pt x="46" y="384"/>
                </a:lnTo>
                <a:lnTo>
                  <a:pt x="47" y="384"/>
                </a:lnTo>
                <a:lnTo>
                  <a:pt x="48" y="384"/>
                </a:lnTo>
                <a:lnTo>
                  <a:pt x="49" y="384"/>
                </a:lnTo>
                <a:lnTo>
                  <a:pt x="50" y="384"/>
                </a:lnTo>
                <a:lnTo>
                  <a:pt x="51" y="384"/>
                </a:lnTo>
                <a:lnTo>
                  <a:pt x="52" y="384"/>
                </a:lnTo>
                <a:lnTo>
                  <a:pt x="53" y="384"/>
                </a:lnTo>
                <a:lnTo>
                  <a:pt x="54" y="384"/>
                </a:lnTo>
                <a:lnTo>
                  <a:pt x="55" y="384"/>
                </a:lnTo>
                <a:lnTo>
                  <a:pt x="56" y="384"/>
                </a:lnTo>
                <a:lnTo>
                  <a:pt x="57" y="384"/>
                </a:lnTo>
                <a:lnTo>
                  <a:pt x="58" y="384"/>
                </a:lnTo>
                <a:lnTo>
                  <a:pt x="59" y="384"/>
                </a:lnTo>
                <a:lnTo>
                  <a:pt x="60" y="384"/>
                </a:lnTo>
                <a:lnTo>
                  <a:pt x="61" y="384"/>
                </a:lnTo>
                <a:lnTo>
                  <a:pt x="62" y="384"/>
                </a:lnTo>
                <a:lnTo>
                  <a:pt x="63" y="384"/>
                </a:lnTo>
                <a:lnTo>
                  <a:pt x="64" y="384"/>
                </a:lnTo>
                <a:lnTo>
                  <a:pt x="65" y="384"/>
                </a:lnTo>
                <a:lnTo>
                  <a:pt x="66" y="384"/>
                </a:lnTo>
                <a:lnTo>
                  <a:pt x="67" y="384"/>
                </a:lnTo>
                <a:lnTo>
                  <a:pt x="68" y="384"/>
                </a:lnTo>
                <a:lnTo>
                  <a:pt x="69" y="384"/>
                </a:lnTo>
                <a:lnTo>
                  <a:pt x="70" y="384"/>
                </a:lnTo>
                <a:lnTo>
                  <a:pt x="71" y="384"/>
                </a:lnTo>
                <a:lnTo>
                  <a:pt x="72" y="384"/>
                </a:lnTo>
                <a:lnTo>
                  <a:pt x="73" y="384"/>
                </a:lnTo>
                <a:lnTo>
                  <a:pt x="74" y="384"/>
                </a:lnTo>
                <a:lnTo>
                  <a:pt x="75" y="384"/>
                </a:lnTo>
                <a:lnTo>
                  <a:pt x="76" y="384"/>
                </a:lnTo>
                <a:lnTo>
                  <a:pt x="77" y="384"/>
                </a:lnTo>
                <a:lnTo>
                  <a:pt x="78" y="384"/>
                </a:lnTo>
                <a:lnTo>
                  <a:pt x="79" y="384"/>
                </a:lnTo>
                <a:lnTo>
                  <a:pt x="80" y="384"/>
                </a:lnTo>
                <a:lnTo>
                  <a:pt x="81" y="384"/>
                </a:lnTo>
                <a:lnTo>
                  <a:pt x="82" y="384"/>
                </a:lnTo>
                <a:lnTo>
                  <a:pt x="83" y="384"/>
                </a:lnTo>
                <a:lnTo>
                  <a:pt x="84" y="384"/>
                </a:lnTo>
                <a:lnTo>
                  <a:pt x="85" y="384"/>
                </a:lnTo>
                <a:lnTo>
                  <a:pt x="86" y="384"/>
                </a:lnTo>
                <a:lnTo>
                  <a:pt x="87" y="384"/>
                </a:lnTo>
                <a:lnTo>
                  <a:pt x="88" y="384"/>
                </a:lnTo>
                <a:lnTo>
                  <a:pt x="89" y="384"/>
                </a:lnTo>
                <a:lnTo>
                  <a:pt x="90" y="384"/>
                </a:lnTo>
                <a:lnTo>
                  <a:pt x="91" y="384"/>
                </a:lnTo>
                <a:lnTo>
                  <a:pt x="92" y="384"/>
                </a:lnTo>
                <a:lnTo>
                  <a:pt x="93" y="384"/>
                </a:lnTo>
                <a:lnTo>
                  <a:pt x="94" y="384"/>
                </a:lnTo>
                <a:lnTo>
                  <a:pt x="95" y="384"/>
                </a:lnTo>
                <a:lnTo>
                  <a:pt x="96" y="384"/>
                </a:lnTo>
                <a:lnTo>
                  <a:pt x="97" y="384"/>
                </a:lnTo>
                <a:lnTo>
                  <a:pt x="98" y="384"/>
                </a:lnTo>
                <a:lnTo>
                  <a:pt x="99" y="384"/>
                </a:lnTo>
                <a:lnTo>
                  <a:pt x="100" y="384"/>
                </a:lnTo>
                <a:lnTo>
                  <a:pt x="101" y="384"/>
                </a:lnTo>
                <a:lnTo>
                  <a:pt x="102" y="384"/>
                </a:lnTo>
                <a:lnTo>
                  <a:pt x="103" y="384"/>
                </a:lnTo>
                <a:lnTo>
                  <a:pt x="104" y="384"/>
                </a:lnTo>
                <a:lnTo>
                  <a:pt x="105" y="384"/>
                </a:lnTo>
                <a:lnTo>
                  <a:pt x="106" y="384"/>
                </a:lnTo>
                <a:lnTo>
                  <a:pt x="107" y="384"/>
                </a:lnTo>
                <a:lnTo>
                  <a:pt x="108" y="384"/>
                </a:lnTo>
                <a:lnTo>
                  <a:pt x="109" y="384"/>
                </a:lnTo>
                <a:lnTo>
                  <a:pt x="110" y="383"/>
                </a:lnTo>
                <a:lnTo>
                  <a:pt x="111" y="383"/>
                </a:lnTo>
                <a:lnTo>
                  <a:pt x="112" y="383"/>
                </a:lnTo>
                <a:lnTo>
                  <a:pt x="113" y="383"/>
                </a:lnTo>
                <a:lnTo>
                  <a:pt x="114" y="383"/>
                </a:lnTo>
                <a:lnTo>
                  <a:pt x="115" y="383"/>
                </a:lnTo>
                <a:lnTo>
                  <a:pt x="116" y="383"/>
                </a:lnTo>
                <a:lnTo>
                  <a:pt x="117" y="383"/>
                </a:lnTo>
                <a:lnTo>
                  <a:pt x="118" y="383"/>
                </a:lnTo>
                <a:lnTo>
                  <a:pt x="119" y="383"/>
                </a:lnTo>
                <a:lnTo>
                  <a:pt x="120" y="383"/>
                </a:lnTo>
                <a:lnTo>
                  <a:pt x="121" y="383"/>
                </a:lnTo>
                <a:lnTo>
                  <a:pt x="122" y="383"/>
                </a:lnTo>
                <a:lnTo>
                  <a:pt x="123" y="383"/>
                </a:lnTo>
                <a:lnTo>
                  <a:pt x="124" y="383"/>
                </a:lnTo>
                <a:lnTo>
                  <a:pt x="125" y="383"/>
                </a:lnTo>
                <a:lnTo>
                  <a:pt x="126" y="383"/>
                </a:lnTo>
                <a:lnTo>
                  <a:pt x="127" y="383"/>
                </a:lnTo>
                <a:lnTo>
                  <a:pt x="128" y="383"/>
                </a:lnTo>
                <a:lnTo>
                  <a:pt x="129" y="383"/>
                </a:lnTo>
                <a:lnTo>
                  <a:pt x="130" y="383"/>
                </a:lnTo>
                <a:lnTo>
                  <a:pt x="131" y="383"/>
                </a:lnTo>
                <a:lnTo>
                  <a:pt x="132" y="383"/>
                </a:lnTo>
                <a:lnTo>
                  <a:pt x="133" y="383"/>
                </a:lnTo>
                <a:lnTo>
                  <a:pt x="134" y="383"/>
                </a:lnTo>
                <a:lnTo>
                  <a:pt x="135" y="383"/>
                </a:lnTo>
                <a:lnTo>
                  <a:pt x="136" y="383"/>
                </a:lnTo>
                <a:lnTo>
                  <a:pt x="137" y="383"/>
                </a:lnTo>
                <a:lnTo>
                  <a:pt x="138" y="383"/>
                </a:lnTo>
                <a:lnTo>
                  <a:pt x="139" y="383"/>
                </a:lnTo>
                <a:lnTo>
                  <a:pt x="140" y="383"/>
                </a:lnTo>
                <a:lnTo>
                  <a:pt x="141" y="383"/>
                </a:lnTo>
                <a:lnTo>
                  <a:pt x="142" y="383"/>
                </a:lnTo>
                <a:lnTo>
                  <a:pt x="143" y="383"/>
                </a:lnTo>
                <a:lnTo>
                  <a:pt x="144" y="383"/>
                </a:lnTo>
                <a:lnTo>
                  <a:pt x="145" y="383"/>
                </a:lnTo>
                <a:lnTo>
                  <a:pt x="146" y="383"/>
                </a:lnTo>
                <a:lnTo>
                  <a:pt x="147" y="383"/>
                </a:lnTo>
                <a:lnTo>
                  <a:pt x="148" y="383"/>
                </a:lnTo>
                <a:lnTo>
                  <a:pt x="149" y="383"/>
                </a:lnTo>
                <a:lnTo>
                  <a:pt x="150" y="383"/>
                </a:lnTo>
                <a:lnTo>
                  <a:pt x="151" y="383"/>
                </a:lnTo>
                <a:lnTo>
                  <a:pt x="152" y="383"/>
                </a:lnTo>
                <a:lnTo>
                  <a:pt x="153" y="383"/>
                </a:lnTo>
                <a:lnTo>
                  <a:pt x="154" y="383"/>
                </a:lnTo>
                <a:lnTo>
                  <a:pt x="155" y="383"/>
                </a:lnTo>
                <a:lnTo>
                  <a:pt x="156" y="383"/>
                </a:lnTo>
                <a:lnTo>
                  <a:pt x="157" y="383"/>
                </a:lnTo>
                <a:lnTo>
                  <a:pt x="158" y="383"/>
                </a:lnTo>
                <a:lnTo>
                  <a:pt x="159" y="383"/>
                </a:lnTo>
                <a:lnTo>
                  <a:pt x="160" y="383"/>
                </a:lnTo>
                <a:lnTo>
                  <a:pt x="161" y="383"/>
                </a:lnTo>
                <a:lnTo>
                  <a:pt x="162" y="383"/>
                </a:lnTo>
                <a:lnTo>
                  <a:pt x="163" y="383"/>
                </a:lnTo>
                <a:lnTo>
                  <a:pt x="164" y="383"/>
                </a:lnTo>
                <a:lnTo>
                  <a:pt x="165" y="383"/>
                </a:lnTo>
                <a:lnTo>
                  <a:pt x="166" y="383"/>
                </a:lnTo>
                <a:lnTo>
                  <a:pt x="167" y="383"/>
                </a:lnTo>
                <a:lnTo>
                  <a:pt x="168" y="383"/>
                </a:lnTo>
                <a:lnTo>
                  <a:pt x="169" y="383"/>
                </a:lnTo>
                <a:lnTo>
                  <a:pt x="170" y="383"/>
                </a:lnTo>
                <a:lnTo>
                  <a:pt x="171" y="383"/>
                </a:lnTo>
                <a:lnTo>
                  <a:pt x="172" y="383"/>
                </a:lnTo>
                <a:lnTo>
                  <a:pt x="173" y="383"/>
                </a:lnTo>
                <a:lnTo>
                  <a:pt x="174" y="383"/>
                </a:lnTo>
                <a:lnTo>
                  <a:pt x="175" y="383"/>
                </a:lnTo>
                <a:lnTo>
                  <a:pt x="176" y="383"/>
                </a:lnTo>
                <a:lnTo>
                  <a:pt x="177" y="383"/>
                </a:lnTo>
                <a:lnTo>
                  <a:pt x="178" y="383"/>
                </a:lnTo>
                <a:lnTo>
                  <a:pt x="179" y="383"/>
                </a:lnTo>
                <a:lnTo>
                  <a:pt x="180" y="383"/>
                </a:lnTo>
                <a:lnTo>
                  <a:pt x="181" y="383"/>
                </a:lnTo>
                <a:lnTo>
                  <a:pt x="182" y="383"/>
                </a:lnTo>
                <a:lnTo>
                  <a:pt x="183" y="383"/>
                </a:lnTo>
                <a:lnTo>
                  <a:pt x="184" y="383"/>
                </a:lnTo>
                <a:lnTo>
                  <a:pt x="185" y="383"/>
                </a:lnTo>
                <a:lnTo>
                  <a:pt x="186" y="383"/>
                </a:lnTo>
                <a:lnTo>
                  <a:pt x="187" y="383"/>
                </a:lnTo>
                <a:lnTo>
                  <a:pt x="188" y="383"/>
                </a:lnTo>
                <a:lnTo>
                  <a:pt x="189" y="383"/>
                </a:lnTo>
                <a:lnTo>
                  <a:pt x="190" y="383"/>
                </a:lnTo>
                <a:lnTo>
                  <a:pt x="191" y="383"/>
                </a:lnTo>
                <a:lnTo>
                  <a:pt x="192" y="383"/>
                </a:lnTo>
                <a:lnTo>
                  <a:pt x="193" y="383"/>
                </a:lnTo>
                <a:lnTo>
                  <a:pt x="194" y="383"/>
                </a:lnTo>
                <a:lnTo>
                  <a:pt x="195" y="383"/>
                </a:lnTo>
                <a:lnTo>
                  <a:pt x="196" y="383"/>
                </a:lnTo>
                <a:lnTo>
                  <a:pt x="197" y="383"/>
                </a:lnTo>
                <a:lnTo>
                  <a:pt x="198" y="383"/>
                </a:lnTo>
                <a:lnTo>
                  <a:pt x="199" y="383"/>
                </a:lnTo>
                <a:lnTo>
                  <a:pt x="200" y="383"/>
                </a:lnTo>
                <a:lnTo>
                  <a:pt x="201" y="383"/>
                </a:lnTo>
                <a:lnTo>
                  <a:pt x="202" y="383"/>
                </a:lnTo>
                <a:lnTo>
                  <a:pt x="203" y="383"/>
                </a:lnTo>
                <a:lnTo>
                  <a:pt x="204" y="383"/>
                </a:lnTo>
                <a:lnTo>
                  <a:pt x="205" y="383"/>
                </a:lnTo>
                <a:lnTo>
                  <a:pt x="206" y="383"/>
                </a:lnTo>
                <a:lnTo>
                  <a:pt x="207" y="383"/>
                </a:lnTo>
                <a:lnTo>
                  <a:pt x="208" y="383"/>
                </a:lnTo>
                <a:lnTo>
                  <a:pt x="209" y="383"/>
                </a:lnTo>
                <a:lnTo>
                  <a:pt x="210" y="383"/>
                </a:lnTo>
                <a:lnTo>
                  <a:pt x="211" y="383"/>
                </a:lnTo>
                <a:lnTo>
                  <a:pt x="212" y="383"/>
                </a:lnTo>
                <a:lnTo>
                  <a:pt x="213" y="383"/>
                </a:lnTo>
                <a:lnTo>
                  <a:pt x="213" y="382"/>
                </a:lnTo>
                <a:lnTo>
                  <a:pt x="214" y="382"/>
                </a:lnTo>
                <a:lnTo>
                  <a:pt x="215" y="382"/>
                </a:lnTo>
                <a:lnTo>
                  <a:pt x="216" y="382"/>
                </a:lnTo>
                <a:lnTo>
                  <a:pt x="217" y="382"/>
                </a:lnTo>
                <a:lnTo>
                  <a:pt x="217" y="381"/>
                </a:lnTo>
                <a:lnTo>
                  <a:pt x="218" y="381"/>
                </a:lnTo>
                <a:lnTo>
                  <a:pt x="219" y="381"/>
                </a:lnTo>
                <a:lnTo>
                  <a:pt x="219" y="380"/>
                </a:lnTo>
                <a:lnTo>
                  <a:pt x="220" y="380"/>
                </a:lnTo>
                <a:lnTo>
                  <a:pt x="221" y="380"/>
                </a:lnTo>
                <a:lnTo>
                  <a:pt x="222" y="379"/>
                </a:lnTo>
                <a:lnTo>
                  <a:pt x="223" y="378"/>
                </a:lnTo>
                <a:lnTo>
                  <a:pt x="224" y="378"/>
                </a:lnTo>
                <a:lnTo>
                  <a:pt x="225" y="377"/>
                </a:lnTo>
                <a:lnTo>
                  <a:pt x="225" y="376"/>
                </a:lnTo>
                <a:lnTo>
                  <a:pt x="226" y="376"/>
                </a:lnTo>
                <a:lnTo>
                  <a:pt x="226" y="375"/>
                </a:lnTo>
                <a:lnTo>
                  <a:pt x="227" y="375"/>
                </a:lnTo>
                <a:lnTo>
                  <a:pt x="227" y="374"/>
                </a:lnTo>
                <a:lnTo>
                  <a:pt x="228" y="373"/>
                </a:lnTo>
                <a:lnTo>
                  <a:pt x="228" y="372"/>
                </a:lnTo>
                <a:lnTo>
                  <a:pt x="229" y="371"/>
                </a:lnTo>
                <a:lnTo>
                  <a:pt x="230" y="370"/>
                </a:lnTo>
                <a:lnTo>
                  <a:pt x="231" y="368"/>
                </a:lnTo>
                <a:lnTo>
                  <a:pt x="231" y="367"/>
                </a:lnTo>
                <a:lnTo>
                  <a:pt x="232" y="366"/>
                </a:lnTo>
                <a:lnTo>
                  <a:pt x="232" y="365"/>
                </a:lnTo>
                <a:lnTo>
                  <a:pt x="233" y="364"/>
                </a:lnTo>
                <a:lnTo>
                  <a:pt x="234" y="362"/>
                </a:lnTo>
                <a:lnTo>
                  <a:pt x="234" y="361"/>
                </a:lnTo>
                <a:lnTo>
                  <a:pt x="235" y="359"/>
                </a:lnTo>
                <a:lnTo>
                  <a:pt x="235" y="357"/>
                </a:lnTo>
                <a:lnTo>
                  <a:pt x="236" y="356"/>
                </a:lnTo>
                <a:lnTo>
                  <a:pt x="236" y="354"/>
                </a:lnTo>
                <a:lnTo>
                  <a:pt x="237" y="352"/>
                </a:lnTo>
                <a:lnTo>
                  <a:pt x="238" y="350"/>
                </a:lnTo>
                <a:lnTo>
                  <a:pt x="238" y="348"/>
                </a:lnTo>
                <a:lnTo>
                  <a:pt x="239" y="345"/>
                </a:lnTo>
                <a:lnTo>
                  <a:pt x="239" y="343"/>
                </a:lnTo>
                <a:lnTo>
                  <a:pt x="240" y="341"/>
                </a:lnTo>
                <a:lnTo>
                  <a:pt x="240" y="338"/>
                </a:lnTo>
                <a:lnTo>
                  <a:pt x="241" y="335"/>
                </a:lnTo>
                <a:lnTo>
                  <a:pt x="241" y="332"/>
                </a:lnTo>
                <a:lnTo>
                  <a:pt x="242" y="329"/>
                </a:lnTo>
                <a:lnTo>
                  <a:pt x="243" y="326"/>
                </a:lnTo>
                <a:lnTo>
                  <a:pt x="243" y="323"/>
                </a:lnTo>
                <a:lnTo>
                  <a:pt x="244" y="320"/>
                </a:lnTo>
                <a:lnTo>
                  <a:pt x="244" y="316"/>
                </a:lnTo>
                <a:lnTo>
                  <a:pt x="245" y="313"/>
                </a:lnTo>
                <a:lnTo>
                  <a:pt x="245" y="309"/>
                </a:lnTo>
                <a:lnTo>
                  <a:pt x="246" y="305"/>
                </a:lnTo>
                <a:lnTo>
                  <a:pt x="247" y="301"/>
                </a:lnTo>
                <a:lnTo>
                  <a:pt x="247" y="297"/>
                </a:lnTo>
                <a:lnTo>
                  <a:pt x="248" y="293"/>
                </a:lnTo>
                <a:lnTo>
                  <a:pt x="248" y="288"/>
                </a:lnTo>
                <a:lnTo>
                  <a:pt x="249" y="284"/>
                </a:lnTo>
                <a:lnTo>
                  <a:pt x="249" y="279"/>
                </a:lnTo>
                <a:lnTo>
                  <a:pt x="250" y="274"/>
                </a:lnTo>
                <a:lnTo>
                  <a:pt x="250" y="269"/>
                </a:lnTo>
                <a:lnTo>
                  <a:pt x="251" y="264"/>
                </a:lnTo>
                <a:lnTo>
                  <a:pt x="252" y="259"/>
                </a:lnTo>
                <a:lnTo>
                  <a:pt x="252" y="253"/>
                </a:lnTo>
                <a:lnTo>
                  <a:pt x="253" y="248"/>
                </a:lnTo>
                <a:lnTo>
                  <a:pt x="253" y="242"/>
                </a:lnTo>
                <a:lnTo>
                  <a:pt x="254" y="237"/>
                </a:lnTo>
                <a:lnTo>
                  <a:pt x="254" y="231"/>
                </a:lnTo>
                <a:lnTo>
                  <a:pt x="255" y="225"/>
                </a:lnTo>
                <a:lnTo>
                  <a:pt x="256" y="219"/>
                </a:lnTo>
                <a:lnTo>
                  <a:pt x="256" y="213"/>
                </a:lnTo>
                <a:lnTo>
                  <a:pt x="257" y="206"/>
                </a:lnTo>
                <a:lnTo>
                  <a:pt x="257" y="200"/>
                </a:lnTo>
                <a:lnTo>
                  <a:pt x="258" y="194"/>
                </a:lnTo>
                <a:lnTo>
                  <a:pt x="258" y="187"/>
                </a:lnTo>
                <a:lnTo>
                  <a:pt x="259" y="181"/>
                </a:lnTo>
                <a:lnTo>
                  <a:pt x="260" y="175"/>
                </a:lnTo>
                <a:lnTo>
                  <a:pt x="260" y="168"/>
                </a:lnTo>
                <a:lnTo>
                  <a:pt x="261" y="161"/>
                </a:lnTo>
                <a:lnTo>
                  <a:pt x="261" y="155"/>
                </a:lnTo>
                <a:lnTo>
                  <a:pt x="262" y="148"/>
                </a:lnTo>
                <a:lnTo>
                  <a:pt x="262" y="142"/>
                </a:lnTo>
                <a:lnTo>
                  <a:pt x="263" y="135"/>
                </a:lnTo>
                <a:lnTo>
                  <a:pt x="263" y="129"/>
                </a:lnTo>
                <a:lnTo>
                  <a:pt x="264" y="122"/>
                </a:lnTo>
                <a:lnTo>
                  <a:pt x="265" y="116"/>
                </a:lnTo>
                <a:lnTo>
                  <a:pt x="265" y="109"/>
                </a:lnTo>
                <a:lnTo>
                  <a:pt x="266" y="103"/>
                </a:lnTo>
                <a:lnTo>
                  <a:pt x="266" y="97"/>
                </a:lnTo>
                <a:lnTo>
                  <a:pt x="267" y="90"/>
                </a:lnTo>
                <a:lnTo>
                  <a:pt x="267" y="84"/>
                </a:lnTo>
                <a:lnTo>
                  <a:pt x="268" y="79"/>
                </a:lnTo>
                <a:lnTo>
                  <a:pt x="269" y="73"/>
                </a:lnTo>
                <a:lnTo>
                  <a:pt x="269" y="67"/>
                </a:lnTo>
                <a:lnTo>
                  <a:pt x="270" y="62"/>
                </a:lnTo>
                <a:lnTo>
                  <a:pt x="270" y="56"/>
                </a:lnTo>
                <a:lnTo>
                  <a:pt x="271" y="51"/>
                </a:lnTo>
                <a:lnTo>
                  <a:pt x="271" y="46"/>
                </a:lnTo>
                <a:lnTo>
                  <a:pt x="272" y="41"/>
                </a:lnTo>
                <a:lnTo>
                  <a:pt x="272" y="37"/>
                </a:lnTo>
                <a:lnTo>
                  <a:pt x="273" y="33"/>
                </a:lnTo>
                <a:lnTo>
                  <a:pt x="274" y="28"/>
                </a:lnTo>
                <a:lnTo>
                  <a:pt x="274" y="25"/>
                </a:lnTo>
                <a:lnTo>
                  <a:pt x="275" y="21"/>
                </a:lnTo>
                <a:lnTo>
                  <a:pt x="275" y="18"/>
                </a:lnTo>
                <a:lnTo>
                  <a:pt x="276" y="15"/>
                </a:lnTo>
                <a:lnTo>
                  <a:pt x="276" y="12"/>
                </a:lnTo>
                <a:lnTo>
                  <a:pt x="277" y="9"/>
                </a:lnTo>
                <a:lnTo>
                  <a:pt x="278" y="7"/>
                </a:lnTo>
                <a:lnTo>
                  <a:pt x="278" y="5"/>
                </a:lnTo>
                <a:lnTo>
                  <a:pt x="279" y="3"/>
                </a:lnTo>
                <a:lnTo>
                  <a:pt x="279" y="2"/>
                </a:lnTo>
                <a:lnTo>
                  <a:pt x="280" y="1"/>
                </a:lnTo>
                <a:lnTo>
                  <a:pt x="280" y="0"/>
                </a:lnTo>
                <a:lnTo>
                  <a:pt x="281" y="0"/>
                </a:lnTo>
                <a:lnTo>
                  <a:pt x="282" y="0"/>
                </a:lnTo>
                <a:lnTo>
                  <a:pt x="283" y="0"/>
                </a:lnTo>
                <a:lnTo>
                  <a:pt x="283" y="1"/>
                </a:lnTo>
                <a:lnTo>
                  <a:pt x="284" y="2"/>
                </a:lnTo>
                <a:lnTo>
                  <a:pt x="284" y="3"/>
                </a:lnTo>
                <a:lnTo>
                  <a:pt x="285" y="5"/>
                </a:lnTo>
                <a:lnTo>
                  <a:pt x="285" y="7"/>
                </a:lnTo>
                <a:lnTo>
                  <a:pt x="286" y="9"/>
                </a:lnTo>
                <a:lnTo>
                  <a:pt x="287" y="12"/>
                </a:lnTo>
                <a:lnTo>
                  <a:pt x="287" y="15"/>
                </a:lnTo>
                <a:lnTo>
                  <a:pt x="288" y="18"/>
                </a:lnTo>
                <a:lnTo>
                  <a:pt x="288" y="21"/>
                </a:lnTo>
                <a:lnTo>
                  <a:pt x="289" y="25"/>
                </a:lnTo>
                <a:lnTo>
                  <a:pt x="289" y="28"/>
                </a:lnTo>
                <a:lnTo>
                  <a:pt x="290" y="33"/>
                </a:lnTo>
                <a:lnTo>
                  <a:pt x="291" y="37"/>
                </a:lnTo>
                <a:lnTo>
                  <a:pt x="291" y="41"/>
                </a:lnTo>
                <a:lnTo>
                  <a:pt x="292" y="46"/>
                </a:lnTo>
                <a:lnTo>
                  <a:pt x="292" y="51"/>
                </a:lnTo>
                <a:lnTo>
                  <a:pt x="293" y="56"/>
                </a:lnTo>
                <a:lnTo>
                  <a:pt x="293" y="62"/>
                </a:lnTo>
                <a:lnTo>
                  <a:pt x="294" y="67"/>
                </a:lnTo>
                <a:lnTo>
                  <a:pt x="294" y="73"/>
                </a:lnTo>
                <a:lnTo>
                  <a:pt x="295" y="79"/>
                </a:lnTo>
                <a:lnTo>
                  <a:pt x="296" y="84"/>
                </a:lnTo>
                <a:lnTo>
                  <a:pt x="296" y="90"/>
                </a:lnTo>
                <a:lnTo>
                  <a:pt x="297" y="97"/>
                </a:lnTo>
                <a:lnTo>
                  <a:pt x="297" y="103"/>
                </a:lnTo>
                <a:lnTo>
                  <a:pt x="298" y="109"/>
                </a:lnTo>
                <a:lnTo>
                  <a:pt x="298" y="116"/>
                </a:lnTo>
                <a:lnTo>
                  <a:pt x="299" y="122"/>
                </a:lnTo>
                <a:lnTo>
                  <a:pt x="300" y="129"/>
                </a:lnTo>
                <a:lnTo>
                  <a:pt x="300" y="135"/>
                </a:lnTo>
                <a:lnTo>
                  <a:pt x="301" y="142"/>
                </a:lnTo>
                <a:lnTo>
                  <a:pt x="301" y="148"/>
                </a:lnTo>
                <a:lnTo>
                  <a:pt x="302" y="155"/>
                </a:lnTo>
                <a:lnTo>
                  <a:pt x="302" y="161"/>
                </a:lnTo>
                <a:lnTo>
                  <a:pt x="303" y="168"/>
                </a:lnTo>
                <a:lnTo>
                  <a:pt x="303" y="175"/>
                </a:lnTo>
                <a:lnTo>
                  <a:pt x="304" y="181"/>
                </a:lnTo>
                <a:lnTo>
                  <a:pt x="305" y="187"/>
                </a:lnTo>
                <a:lnTo>
                  <a:pt x="305" y="194"/>
                </a:lnTo>
                <a:lnTo>
                  <a:pt x="306" y="200"/>
                </a:lnTo>
                <a:lnTo>
                  <a:pt x="306" y="206"/>
                </a:lnTo>
                <a:lnTo>
                  <a:pt x="307" y="213"/>
                </a:lnTo>
                <a:lnTo>
                  <a:pt x="307" y="219"/>
                </a:lnTo>
                <a:lnTo>
                  <a:pt x="308" y="225"/>
                </a:lnTo>
                <a:lnTo>
                  <a:pt x="309" y="231"/>
                </a:lnTo>
                <a:lnTo>
                  <a:pt x="309" y="237"/>
                </a:lnTo>
                <a:lnTo>
                  <a:pt x="310" y="242"/>
                </a:lnTo>
                <a:lnTo>
                  <a:pt x="310" y="248"/>
                </a:lnTo>
                <a:lnTo>
                  <a:pt x="311" y="253"/>
                </a:lnTo>
                <a:lnTo>
                  <a:pt x="311" y="259"/>
                </a:lnTo>
                <a:lnTo>
                  <a:pt x="312" y="264"/>
                </a:lnTo>
                <a:lnTo>
                  <a:pt x="313" y="269"/>
                </a:lnTo>
                <a:lnTo>
                  <a:pt x="313" y="274"/>
                </a:lnTo>
                <a:lnTo>
                  <a:pt x="314" y="279"/>
                </a:lnTo>
                <a:lnTo>
                  <a:pt x="314" y="284"/>
                </a:lnTo>
                <a:lnTo>
                  <a:pt x="315" y="288"/>
                </a:lnTo>
                <a:lnTo>
                  <a:pt x="315" y="293"/>
                </a:lnTo>
                <a:lnTo>
                  <a:pt x="316" y="297"/>
                </a:lnTo>
                <a:lnTo>
                  <a:pt x="316" y="301"/>
                </a:lnTo>
                <a:lnTo>
                  <a:pt x="317" y="305"/>
                </a:lnTo>
                <a:lnTo>
                  <a:pt x="318" y="309"/>
                </a:lnTo>
                <a:lnTo>
                  <a:pt x="318" y="313"/>
                </a:lnTo>
                <a:lnTo>
                  <a:pt x="319" y="316"/>
                </a:lnTo>
                <a:lnTo>
                  <a:pt x="319" y="320"/>
                </a:lnTo>
                <a:lnTo>
                  <a:pt x="320" y="323"/>
                </a:lnTo>
                <a:lnTo>
                  <a:pt x="320" y="326"/>
                </a:lnTo>
                <a:lnTo>
                  <a:pt x="321" y="329"/>
                </a:lnTo>
                <a:lnTo>
                  <a:pt x="322" y="332"/>
                </a:lnTo>
                <a:lnTo>
                  <a:pt x="322" y="335"/>
                </a:lnTo>
                <a:lnTo>
                  <a:pt x="323" y="338"/>
                </a:lnTo>
                <a:lnTo>
                  <a:pt x="323" y="341"/>
                </a:lnTo>
                <a:lnTo>
                  <a:pt x="324" y="343"/>
                </a:lnTo>
                <a:lnTo>
                  <a:pt x="324" y="345"/>
                </a:lnTo>
                <a:lnTo>
                  <a:pt x="325" y="348"/>
                </a:lnTo>
                <a:lnTo>
                  <a:pt x="325" y="350"/>
                </a:lnTo>
                <a:lnTo>
                  <a:pt x="326" y="352"/>
                </a:lnTo>
                <a:lnTo>
                  <a:pt x="327" y="354"/>
                </a:lnTo>
                <a:lnTo>
                  <a:pt x="327" y="356"/>
                </a:lnTo>
                <a:lnTo>
                  <a:pt x="328" y="357"/>
                </a:lnTo>
                <a:lnTo>
                  <a:pt x="328" y="359"/>
                </a:lnTo>
                <a:lnTo>
                  <a:pt x="329" y="361"/>
                </a:lnTo>
                <a:lnTo>
                  <a:pt x="329" y="362"/>
                </a:lnTo>
                <a:lnTo>
                  <a:pt x="330" y="364"/>
                </a:lnTo>
                <a:lnTo>
                  <a:pt x="331" y="365"/>
                </a:lnTo>
                <a:lnTo>
                  <a:pt x="331" y="366"/>
                </a:lnTo>
                <a:lnTo>
                  <a:pt x="332" y="367"/>
                </a:lnTo>
                <a:lnTo>
                  <a:pt x="332" y="368"/>
                </a:lnTo>
                <a:lnTo>
                  <a:pt x="333" y="370"/>
                </a:lnTo>
                <a:lnTo>
                  <a:pt x="334" y="371"/>
                </a:lnTo>
                <a:lnTo>
                  <a:pt x="335" y="372"/>
                </a:lnTo>
                <a:lnTo>
                  <a:pt x="335" y="373"/>
                </a:lnTo>
                <a:lnTo>
                  <a:pt x="336" y="374"/>
                </a:lnTo>
                <a:lnTo>
                  <a:pt x="336" y="375"/>
                </a:lnTo>
                <a:lnTo>
                  <a:pt x="337" y="375"/>
                </a:lnTo>
                <a:lnTo>
                  <a:pt x="337" y="376"/>
                </a:lnTo>
                <a:lnTo>
                  <a:pt x="338" y="376"/>
                </a:lnTo>
                <a:lnTo>
                  <a:pt x="338" y="377"/>
                </a:lnTo>
                <a:lnTo>
                  <a:pt x="339" y="378"/>
                </a:lnTo>
                <a:lnTo>
                  <a:pt x="340" y="378"/>
                </a:lnTo>
                <a:lnTo>
                  <a:pt x="341" y="379"/>
                </a:lnTo>
                <a:lnTo>
                  <a:pt x="342" y="380"/>
                </a:lnTo>
                <a:lnTo>
                  <a:pt x="343" y="380"/>
                </a:lnTo>
                <a:lnTo>
                  <a:pt x="344" y="380"/>
                </a:lnTo>
                <a:lnTo>
                  <a:pt x="344" y="381"/>
                </a:lnTo>
                <a:lnTo>
                  <a:pt x="345" y="381"/>
                </a:lnTo>
                <a:lnTo>
                  <a:pt x="346" y="381"/>
                </a:lnTo>
                <a:lnTo>
                  <a:pt x="346" y="382"/>
                </a:lnTo>
                <a:lnTo>
                  <a:pt x="347" y="382"/>
                </a:lnTo>
                <a:lnTo>
                  <a:pt x="348" y="382"/>
                </a:lnTo>
                <a:lnTo>
                  <a:pt x="349" y="382"/>
                </a:lnTo>
                <a:lnTo>
                  <a:pt x="350" y="382"/>
                </a:lnTo>
                <a:lnTo>
                  <a:pt x="350" y="383"/>
                </a:lnTo>
                <a:lnTo>
                  <a:pt x="351" y="383"/>
                </a:lnTo>
                <a:lnTo>
                  <a:pt x="352" y="383"/>
                </a:lnTo>
                <a:lnTo>
                  <a:pt x="353" y="383"/>
                </a:lnTo>
                <a:lnTo>
                  <a:pt x="354" y="383"/>
                </a:lnTo>
                <a:lnTo>
                  <a:pt x="355" y="383"/>
                </a:lnTo>
                <a:lnTo>
                  <a:pt x="356" y="383"/>
                </a:lnTo>
                <a:lnTo>
                  <a:pt x="357" y="383"/>
                </a:lnTo>
                <a:lnTo>
                  <a:pt x="358" y="383"/>
                </a:lnTo>
                <a:lnTo>
                  <a:pt x="359" y="383"/>
                </a:lnTo>
                <a:lnTo>
                  <a:pt x="360" y="383"/>
                </a:lnTo>
                <a:lnTo>
                  <a:pt x="361" y="383"/>
                </a:lnTo>
                <a:lnTo>
                  <a:pt x="362" y="383"/>
                </a:lnTo>
                <a:lnTo>
                  <a:pt x="363" y="383"/>
                </a:lnTo>
                <a:lnTo>
                  <a:pt x="364" y="383"/>
                </a:lnTo>
                <a:lnTo>
                  <a:pt x="365" y="383"/>
                </a:lnTo>
                <a:lnTo>
                  <a:pt x="366" y="383"/>
                </a:lnTo>
                <a:lnTo>
                  <a:pt x="367" y="383"/>
                </a:lnTo>
                <a:lnTo>
                  <a:pt x="368" y="383"/>
                </a:lnTo>
                <a:lnTo>
                  <a:pt x="369" y="383"/>
                </a:lnTo>
                <a:lnTo>
                  <a:pt x="370" y="383"/>
                </a:lnTo>
                <a:lnTo>
                  <a:pt x="371" y="383"/>
                </a:lnTo>
                <a:lnTo>
                  <a:pt x="372" y="383"/>
                </a:lnTo>
                <a:lnTo>
                  <a:pt x="373" y="383"/>
                </a:lnTo>
                <a:lnTo>
                  <a:pt x="374" y="383"/>
                </a:lnTo>
                <a:lnTo>
                  <a:pt x="375" y="383"/>
                </a:lnTo>
                <a:lnTo>
                  <a:pt x="376" y="383"/>
                </a:lnTo>
                <a:lnTo>
                  <a:pt x="377" y="383"/>
                </a:lnTo>
                <a:lnTo>
                  <a:pt x="378" y="383"/>
                </a:lnTo>
                <a:lnTo>
                  <a:pt x="379" y="383"/>
                </a:lnTo>
                <a:lnTo>
                  <a:pt x="380" y="383"/>
                </a:lnTo>
                <a:lnTo>
                  <a:pt x="381" y="383"/>
                </a:lnTo>
                <a:lnTo>
                  <a:pt x="382" y="383"/>
                </a:lnTo>
                <a:lnTo>
                  <a:pt x="383" y="383"/>
                </a:lnTo>
                <a:lnTo>
                  <a:pt x="384" y="383"/>
                </a:lnTo>
                <a:lnTo>
                  <a:pt x="385" y="383"/>
                </a:lnTo>
                <a:lnTo>
                  <a:pt x="386" y="383"/>
                </a:lnTo>
                <a:lnTo>
                  <a:pt x="387" y="383"/>
                </a:lnTo>
                <a:lnTo>
                  <a:pt x="388" y="383"/>
                </a:lnTo>
                <a:lnTo>
                  <a:pt x="389" y="383"/>
                </a:lnTo>
                <a:lnTo>
                  <a:pt x="390" y="383"/>
                </a:lnTo>
                <a:lnTo>
                  <a:pt x="391" y="383"/>
                </a:lnTo>
                <a:lnTo>
                  <a:pt x="392" y="383"/>
                </a:lnTo>
                <a:lnTo>
                  <a:pt x="393" y="383"/>
                </a:lnTo>
                <a:lnTo>
                  <a:pt x="394" y="383"/>
                </a:lnTo>
                <a:lnTo>
                  <a:pt x="395" y="383"/>
                </a:lnTo>
                <a:lnTo>
                  <a:pt x="396" y="383"/>
                </a:lnTo>
                <a:lnTo>
                  <a:pt x="397" y="383"/>
                </a:lnTo>
                <a:lnTo>
                  <a:pt x="398" y="383"/>
                </a:lnTo>
                <a:lnTo>
                  <a:pt x="399" y="383"/>
                </a:lnTo>
                <a:lnTo>
                  <a:pt x="400" y="383"/>
                </a:lnTo>
                <a:lnTo>
                  <a:pt x="401" y="383"/>
                </a:lnTo>
                <a:lnTo>
                  <a:pt x="402" y="383"/>
                </a:lnTo>
                <a:lnTo>
                  <a:pt x="403" y="383"/>
                </a:lnTo>
                <a:lnTo>
                  <a:pt x="404" y="383"/>
                </a:lnTo>
                <a:lnTo>
                  <a:pt x="405" y="383"/>
                </a:lnTo>
                <a:lnTo>
                  <a:pt x="406" y="383"/>
                </a:lnTo>
                <a:lnTo>
                  <a:pt x="407" y="383"/>
                </a:lnTo>
                <a:lnTo>
                  <a:pt x="408" y="383"/>
                </a:lnTo>
                <a:lnTo>
                  <a:pt x="409" y="383"/>
                </a:lnTo>
                <a:lnTo>
                  <a:pt x="410" y="383"/>
                </a:lnTo>
                <a:lnTo>
                  <a:pt x="411" y="383"/>
                </a:lnTo>
                <a:lnTo>
                  <a:pt x="412" y="383"/>
                </a:lnTo>
                <a:lnTo>
                  <a:pt x="413" y="383"/>
                </a:lnTo>
                <a:lnTo>
                  <a:pt x="414" y="383"/>
                </a:lnTo>
                <a:lnTo>
                  <a:pt x="415" y="383"/>
                </a:lnTo>
                <a:lnTo>
                  <a:pt x="416" y="383"/>
                </a:lnTo>
                <a:lnTo>
                  <a:pt x="417" y="383"/>
                </a:lnTo>
                <a:lnTo>
                  <a:pt x="418" y="383"/>
                </a:lnTo>
                <a:lnTo>
                  <a:pt x="419" y="383"/>
                </a:lnTo>
                <a:lnTo>
                  <a:pt x="420" y="383"/>
                </a:lnTo>
                <a:lnTo>
                  <a:pt x="421" y="383"/>
                </a:lnTo>
                <a:lnTo>
                  <a:pt x="422" y="383"/>
                </a:lnTo>
                <a:lnTo>
                  <a:pt x="423" y="383"/>
                </a:lnTo>
                <a:lnTo>
                  <a:pt x="424" y="383"/>
                </a:lnTo>
                <a:lnTo>
                  <a:pt x="425" y="383"/>
                </a:lnTo>
                <a:lnTo>
                  <a:pt x="426" y="383"/>
                </a:lnTo>
                <a:lnTo>
                  <a:pt x="427" y="383"/>
                </a:lnTo>
                <a:lnTo>
                  <a:pt x="428" y="383"/>
                </a:lnTo>
                <a:lnTo>
                  <a:pt x="429" y="383"/>
                </a:lnTo>
                <a:lnTo>
                  <a:pt x="430" y="383"/>
                </a:lnTo>
                <a:lnTo>
                  <a:pt x="431" y="383"/>
                </a:lnTo>
                <a:lnTo>
                  <a:pt x="432" y="383"/>
                </a:lnTo>
                <a:lnTo>
                  <a:pt x="433" y="383"/>
                </a:lnTo>
                <a:lnTo>
                  <a:pt x="434" y="383"/>
                </a:lnTo>
                <a:lnTo>
                  <a:pt x="435" y="383"/>
                </a:lnTo>
                <a:lnTo>
                  <a:pt x="436" y="383"/>
                </a:lnTo>
                <a:lnTo>
                  <a:pt x="437" y="383"/>
                </a:lnTo>
                <a:lnTo>
                  <a:pt x="438" y="383"/>
                </a:lnTo>
                <a:lnTo>
                  <a:pt x="439" y="383"/>
                </a:lnTo>
                <a:lnTo>
                  <a:pt x="440" y="383"/>
                </a:lnTo>
                <a:lnTo>
                  <a:pt x="441" y="383"/>
                </a:lnTo>
                <a:lnTo>
                  <a:pt x="442" y="383"/>
                </a:lnTo>
                <a:lnTo>
                  <a:pt x="443" y="383"/>
                </a:lnTo>
                <a:lnTo>
                  <a:pt x="444" y="383"/>
                </a:lnTo>
                <a:lnTo>
                  <a:pt x="445" y="383"/>
                </a:lnTo>
                <a:lnTo>
                  <a:pt x="446" y="383"/>
                </a:lnTo>
                <a:lnTo>
                  <a:pt x="447" y="383"/>
                </a:lnTo>
                <a:lnTo>
                  <a:pt x="448" y="383"/>
                </a:lnTo>
                <a:lnTo>
                  <a:pt x="449" y="383"/>
                </a:lnTo>
                <a:lnTo>
                  <a:pt x="450" y="383"/>
                </a:lnTo>
                <a:lnTo>
                  <a:pt x="451" y="383"/>
                </a:lnTo>
                <a:lnTo>
                  <a:pt x="452" y="383"/>
                </a:lnTo>
                <a:lnTo>
                  <a:pt x="453" y="383"/>
                </a:lnTo>
                <a:lnTo>
                  <a:pt x="454" y="384"/>
                </a:lnTo>
                <a:lnTo>
                  <a:pt x="455" y="384"/>
                </a:lnTo>
                <a:lnTo>
                  <a:pt x="456" y="384"/>
                </a:lnTo>
                <a:lnTo>
                  <a:pt x="457" y="384"/>
                </a:lnTo>
                <a:lnTo>
                  <a:pt x="458" y="384"/>
                </a:lnTo>
                <a:lnTo>
                  <a:pt x="459" y="384"/>
                </a:lnTo>
                <a:lnTo>
                  <a:pt x="460" y="384"/>
                </a:lnTo>
                <a:lnTo>
                  <a:pt x="461" y="384"/>
                </a:lnTo>
                <a:lnTo>
                  <a:pt x="462" y="384"/>
                </a:lnTo>
                <a:lnTo>
                  <a:pt x="463" y="384"/>
                </a:lnTo>
                <a:lnTo>
                  <a:pt x="464" y="384"/>
                </a:lnTo>
                <a:lnTo>
                  <a:pt x="465" y="384"/>
                </a:lnTo>
                <a:lnTo>
                  <a:pt x="466" y="384"/>
                </a:lnTo>
                <a:lnTo>
                  <a:pt x="467" y="384"/>
                </a:lnTo>
                <a:lnTo>
                  <a:pt x="468" y="384"/>
                </a:lnTo>
                <a:lnTo>
                  <a:pt x="469" y="384"/>
                </a:lnTo>
                <a:lnTo>
                  <a:pt x="470" y="384"/>
                </a:lnTo>
                <a:lnTo>
                  <a:pt x="471" y="384"/>
                </a:lnTo>
                <a:lnTo>
                  <a:pt x="472" y="384"/>
                </a:lnTo>
                <a:lnTo>
                  <a:pt x="473" y="384"/>
                </a:lnTo>
                <a:lnTo>
                  <a:pt x="474" y="384"/>
                </a:lnTo>
                <a:lnTo>
                  <a:pt x="475" y="384"/>
                </a:lnTo>
                <a:lnTo>
                  <a:pt x="476" y="384"/>
                </a:lnTo>
                <a:lnTo>
                  <a:pt x="477" y="384"/>
                </a:lnTo>
                <a:lnTo>
                  <a:pt x="478" y="384"/>
                </a:lnTo>
                <a:lnTo>
                  <a:pt x="479" y="384"/>
                </a:lnTo>
                <a:lnTo>
                  <a:pt x="480" y="384"/>
                </a:lnTo>
                <a:lnTo>
                  <a:pt x="481" y="384"/>
                </a:lnTo>
                <a:lnTo>
                  <a:pt x="482" y="384"/>
                </a:lnTo>
                <a:lnTo>
                  <a:pt x="483" y="384"/>
                </a:lnTo>
                <a:lnTo>
                  <a:pt x="484" y="384"/>
                </a:lnTo>
                <a:lnTo>
                  <a:pt x="485" y="384"/>
                </a:lnTo>
                <a:lnTo>
                  <a:pt x="486" y="384"/>
                </a:lnTo>
                <a:lnTo>
                  <a:pt x="487" y="384"/>
                </a:lnTo>
                <a:lnTo>
                  <a:pt x="488" y="384"/>
                </a:lnTo>
                <a:lnTo>
                  <a:pt x="489" y="384"/>
                </a:lnTo>
                <a:lnTo>
                  <a:pt x="490" y="384"/>
                </a:lnTo>
                <a:lnTo>
                  <a:pt x="491" y="384"/>
                </a:lnTo>
                <a:lnTo>
                  <a:pt x="492" y="384"/>
                </a:lnTo>
                <a:lnTo>
                  <a:pt x="493" y="384"/>
                </a:lnTo>
                <a:lnTo>
                  <a:pt x="494" y="384"/>
                </a:lnTo>
                <a:lnTo>
                  <a:pt x="495" y="384"/>
                </a:lnTo>
                <a:lnTo>
                  <a:pt x="496" y="384"/>
                </a:lnTo>
                <a:lnTo>
                  <a:pt x="497" y="384"/>
                </a:lnTo>
                <a:lnTo>
                  <a:pt x="498" y="384"/>
                </a:lnTo>
                <a:lnTo>
                  <a:pt x="499" y="384"/>
                </a:lnTo>
                <a:lnTo>
                  <a:pt x="500" y="384"/>
                </a:lnTo>
                <a:lnTo>
                  <a:pt x="501" y="384"/>
                </a:lnTo>
                <a:lnTo>
                  <a:pt x="502" y="384"/>
                </a:lnTo>
                <a:lnTo>
                  <a:pt x="503" y="384"/>
                </a:lnTo>
                <a:lnTo>
                  <a:pt x="504" y="384"/>
                </a:lnTo>
                <a:lnTo>
                  <a:pt x="505" y="384"/>
                </a:lnTo>
                <a:lnTo>
                  <a:pt x="506" y="384"/>
                </a:lnTo>
                <a:lnTo>
                  <a:pt x="507" y="384"/>
                </a:lnTo>
                <a:lnTo>
                  <a:pt x="508" y="384"/>
                </a:lnTo>
                <a:lnTo>
                  <a:pt x="509" y="384"/>
                </a:lnTo>
                <a:lnTo>
                  <a:pt x="510" y="384"/>
                </a:lnTo>
                <a:lnTo>
                  <a:pt x="511" y="384"/>
                </a:lnTo>
                <a:lnTo>
                  <a:pt x="512" y="384"/>
                </a:lnTo>
                <a:lnTo>
                  <a:pt x="513" y="384"/>
                </a:lnTo>
                <a:lnTo>
                  <a:pt x="514" y="384"/>
                </a:lnTo>
                <a:lnTo>
                  <a:pt x="515" y="384"/>
                </a:lnTo>
                <a:lnTo>
                  <a:pt x="516" y="384"/>
                </a:lnTo>
                <a:lnTo>
                  <a:pt x="517" y="384"/>
                </a:lnTo>
                <a:lnTo>
                  <a:pt x="518" y="384"/>
                </a:lnTo>
                <a:lnTo>
                  <a:pt x="519" y="384"/>
                </a:lnTo>
                <a:lnTo>
                  <a:pt x="520" y="384"/>
                </a:lnTo>
                <a:lnTo>
                  <a:pt x="521" y="384"/>
                </a:lnTo>
                <a:lnTo>
                  <a:pt x="522" y="384"/>
                </a:lnTo>
                <a:lnTo>
                  <a:pt x="523" y="384"/>
                </a:lnTo>
                <a:lnTo>
                  <a:pt x="524" y="384"/>
                </a:lnTo>
                <a:lnTo>
                  <a:pt x="525" y="384"/>
                </a:lnTo>
                <a:lnTo>
                  <a:pt x="526" y="384"/>
                </a:lnTo>
                <a:lnTo>
                  <a:pt x="527" y="384"/>
                </a:lnTo>
                <a:lnTo>
                  <a:pt x="528" y="384"/>
                </a:lnTo>
                <a:lnTo>
                  <a:pt x="529" y="384"/>
                </a:lnTo>
                <a:lnTo>
                  <a:pt x="530" y="384"/>
                </a:lnTo>
                <a:lnTo>
                  <a:pt x="531" y="384"/>
                </a:lnTo>
                <a:lnTo>
                  <a:pt x="532" y="384"/>
                </a:lnTo>
                <a:lnTo>
                  <a:pt x="533" y="384"/>
                </a:lnTo>
                <a:lnTo>
                  <a:pt x="534" y="384"/>
                </a:lnTo>
                <a:lnTo>
                  <a:pt x="535" y="384"/>
                </a:lnTo>
                <a:lnTo>
                  <a:pt x="536" y="384"/>
                </a:lnTo>
                <a:lnTo>
                  <a:pt x="537" y="384"/>
                </a:lnTo>
                <a:lnTo>
                  <a:pt x="538" y="384"/>
                </a:lnTo>
                <a:lnTo>
                  <a:pt x="539" y="384"/>
                </a:lnTo>
                <a:lnTo>
                  <a:pt x="540" y="384"/>
                </a:lnTo>
                <a:lnTo>
                  <a:pt x="541" y="384"/>
                </a:lnTo>
                <a:lnTo>
                  <a:pt x="542" y="384"/>
                </a:lnTo>
                <a:lnTo>
                  <a:pt x="543" y="384"/>
                </a:lnTo>
                <a:lnTo>
                  <a:pt x="544" y="384"/>
                </a:lnTo>
                <a:lnTo>
                  <a:pt x="545" y="384"/>
                </a:lnTo>
                <a:lnTo>
                  <a:pt x="546" y="384"/>
                </a:lnTo>
                <a:lnTo>
                  <a:pt x="547" y="384"/>
                </a:lnTo>
                <a:lnTo>
                  <a:pt x="548" y="384"/>
                </a:lnTo>
                <a:lnTo>
                  <a:pt x="549" y="384"/>
                </a:lnTo>
                <a:lnTo>
                  <a:pt x="550" y="384"/>
                </a:lnTo>
                <a:lnTo>
                  <a:pt x="551" y="384"/>
                </a:lnTo>
                <a:lnTo>
                  <a:pt x="552" y="384"/>
                </a:lnTo>
                <a:lnTo>
                  <a:pt x="553" y="384"/>
                </a:lnTo>
                <a:lnTo>
                  <a:pt x="554" y="384"/>
                </a:lnTo>
                <a:lnTo>
                  <a:pt x="555" y="384"/>
                </a:lnTo>
                <a:lnTo>
                  <a:pt x="556" y="384"/>
                </a:lnTo>
                <a:lnTo>
                  <a:pt x="557" y="384"/>
                </a:lnTo>
                <a:lnTo>
                  <a:pt x="558" y="384"/>
                </a:lnTo>
                <a:lnTo>
                  <a:pt x="559" y="384"/>
                </a:lnTo>
                <a:lnTo>
                  <a:pt x="560" y="384"/>
                </a:lnTo>
                <a:lnTo>
                  <a:pt x="561" y="384"/>
                </a:lnTo>
                <a:lnTo>
                  <a:pt x="562" y="384"/>
                </a:lnTo>
                <a:lnTo>
                  <a:pt x="563" y="384"/>
                </a:lnTo>
                <a:lnTo>
                  <a:pt x="564" y="384"/>
                </a:lnTo>
              </a:path>
            </a:pathLst>
          </a:custGeom>
          <a:noFill/>
          <a:ln w="38100" cmpd="sng">
            <a:solidFill>
              <a:srgbClr val="7030A0"/>
            </a:solidFill>
            <a:prstDash val="solid"/>
            <a:round/>
            <a:headEnd type="stealth"/>
            <a:tailEnd type="none"/>
          </a:ln>
        </p:spPr>
        <p:txBody>
          <a:bodyPr/>
          <a:lstStyle/>
          <a:p>
            <a:endParaRPr lang="en-US"/>
          </a:p>
        </p:txBody>
      </p:sp>
      <p:sp>
        <p:nvSpPr>
          <p:cNvPr id="29" name="TextBox 28"/>
          <p:cNvSpPr txBox="1"/>
          <p:nvPr/>
        </p:nvSpPr>
        <p:spPr>
          <a:xfrm>
            <a:off x="7947815" y="5350778"/>
            <a:ext cx="738985" cy="246221"/>
          </a:xfrm>
          <a:prstGeom prst="rect">
            <a:avLst/>
          </a:prstGeom>
          <a:solidFill>
            <a:schemeClr val="bg1"/>
          </a:solidFill>
        </p:spPr>
        <p:txBody>
          <a:bodyPr wrap="none" lIns="0" tIns="0" rIns="0" bIns="0" rtlCol="0">
            <a:spAutoFit/>
          </a:bodyPr>
          <a:lstStyle/>
          <a:p>
            <a:r>
              <a:rPr lang="en-US" sz="1600" dirty="0" smtClean="0">
                <a:solidFill>
                  <a:srgbClr val="FF0000"/>
                </a:solidFill>
              </a:rPr>
              <a:t>649.7nm</a:t>
            </a:r>
            <a:endParaRPr lang="en-US" sz="1600" dirty="0">
              <a:solidFill>
                <a:srgbClr val="FF0000"/>
              </a:solidFill>
            </a:endParaRPr>
          </a:p>
        </p:txBody>
      </p:sp>
      <p:sp>
        <p:nvSpPr>
          <p:cNvPr id="30" name="TextBox 29"/>
          <p:cNvSpPr txBox="1"/>
          <p:nvPr/>
        </p:nvSpPr>
        <p:spPr>
          <a:xfrm>
            <a:off x="8025468" y="5544979"/>
            <a:ext cx="455253" cy="246221"/>
          </a:xfrm>
          <a:prstGeom prst="rect">
            <a:avLst/>
          </a:prstGeom>
          <a:solidFill>
            <a:schemeClr val="bg1"/>
          </a:solidFill>
        </p:spPr>
        <p:txBody>
          <a:bodyPr wrap="none" lIns="0" tIns="0" rIns="0" bIns="0" rtlCol="0">
            <a:spAutoFit/>
          </a:bodyPr>
          <a:lstStyle/>
          <a:p>
            <a:r>
              <a:rPr lang="en-US" sz="1600" b="1" dirty="0" smtClean="0">
                <a:solidFill>
                  <a:srgbClr val="FF0000"/>
                </a:solidFill>
                <a:latin typeface="Symbol" pitchFamily="18" charset="2"/>
              </a:rPr>
              <a:t>s</a:t>
            </a:r>
            <a:r>
              <a:rPr lang="en-US" sz="1600" b="1" baseline="30000" dirty="0" smtClean="0">
                <a:solidFill>
                  <a:srgbClr val="FF0000"/>
                </a:solidFill>
                <a:latin typeface="Symbol" pitchFamily="18" charset="2"/>
              </a:rPr>
              <a:t>+</a:t>
            </a:r>
            <a:r>
              <a:rPr lang="en-US" sz="1600" b="1" dirty="0" smtClean="0">
                <a:solidFill>
                  <a:srgbClr val="FF0000"/>
                </a:solidFill>
                <a:latin typeface="Symbol" pitchFamily="18" charset="2"/>
              </a:rPr>
              <a:t>/s</a:t>
            </a:r>
            <a:r>
              <a:rPr lang="en-US" sz="1600" b="1" baseline="30000" dirty="0" smtClean="0">
                <a:solidFill>
                  <a:srgbClr val="FF0000"/>
                </a:solidFill>
                <a:latin typeface="Symbol" pitchFamily="18" charset="2"/>
              </a:rPr>
              <a:t>-</a:t>
            </a:r>
            <a:endParaRPr lang="en-US" sz="1600" b="1" baseline="30000" dirty="0">
              <a:solidFill>
                <a:srgbClr val="FF0000"/>
              </a:solidFill>
              <a:latin typeface="Symbol" pitchFamily="18" charset="2"/>
            </a:endParaRPr>
          </a:p>
        </p:txBody>
      </p:sp>
      <p:sp>
        <p:nvSpPr>
          <p:cNvPr id="31" name="Freeform 22"/>
          <p:cNvSpPr>
            <a:spLocks/>
          </p:cNvSpPr>
          <p:nvPr/>
        </p:nvSpPr>
        <p:spPr bwMode="auto">
          <a:xfrm rot="17404719">
            <a:off x="7320817" y="4793486"/>
            <a:ext cx="124334" cy="1102236"/>
          </a:xfrm>
          <a:custGeom>
            <a:avLst/>
            <a:gdLst/>
            <a:ahLst/>
            <a:cxnLst>
              <a:cxn ang="0">
                <a:pos x="104" y="0"/>
              </a:cxn>
              <a:cxn ang="0">
                <a:pos x="8" y="96"/>
              </a:cxn>
              <a:cxn ang="0">
                <a:pos x="104" y="192"/>
              </a:cxn>
              <a:cxn ang="0">
                <a:pos x="8" y="288"/>
              </a:cxn>
              <a:cxn ang="0">
                <a:pos x="104" y="384"/>
              </a:cxn>
              <a:cxn ang="0">
                <a:pos x="8" y="480"/>
              </a:cxn>
              <a:cxn ang="0">
                <a:pos x="104" y="576"/>
              </a:cxn>
              <a:cxn ang="0">
                <a:pos x="8" y="672"/>
              </a:cxn>
              <a:cxn ang="0">
                <a:pos x="104" y="768"/>
              </a:cxn>
              <a:cxn ang="0">
                <a:pos x="8" y="864"/>
              </a:cxn>
              <a:cxn ang="0">
                <a:pos x="104" y="960"/>
              </a:cxn>
              <a:cxn ang="0">
                <a:pos x="8" y="1056"/>
              </a:cxn>
              <a:cxn ang="0">
                <a:pos x="104" y="1152"/>
              </a:cxn>
              <a:cxn ang="0">
                <a:pos x="8" y="1248"/>
              </a:cxn>
              <a:cxn ang="0">
                <a:pos x="104" y="1344"/>
              </a:cxn>
              <a:cxn ang="0">
                <a:pos x="8" y="1440"/>
              </a:cxn>
              <a:cxn ang="0">
                <a:pos x="104" y="1536"/>
              </a:cxn>
              <a:cxn ang="0">
                <a:pos x="8" y="1632"/>
              </a:cxn>
              <a:cxn ang="0">
                <a:pos x="104" y="1728"/>
              </a:cxn>
              <a:cxn ang="0">
                <a:pos x="8" y="1824"/>
              </a:cxn>
              <a:cxn ang="0">
                <a:pos x="104" y="1920"/>
              </a:cxn>
              <a:cxn ang="0">
                <a:pos x="8" y="2016"/>
              </a:cxn>
              <a:cxn ang="0">
                <a:pos x="56" y="2112"/>
              </a:cxn>
              <a:cxn ang="0">
                <a:pos x="56" y="2160"/>
              </a:cxn>
              <a:cxn ang="0">
                <a:pos x="56" y="2208"/>
              </a:cxn>
            </a:cxnLst>
            <a:rect l="0" t="0" r="r" b="b"/>
            <a:pathLst>
              <a:path w="104" h="2208">
                <a:moveTo>
                  <a:pt x="104" y="0"/>
                </a:moveTo>
                <a:cubicBezTo>
                  <a:pt x="56" y="32"/>
                  <a:pt x="8" y="64"/>
                  <a:pt x="8" y="96"/>
                </a:cubicBezTo>
                <a:cubicBezTo>
                  <a:pt x="8" y="128"/>
                  <a:pt x="104" y="160"/>
                  <a:pt x="104" y="192"/>
                </a:cubicBezTo>
                <a:cubicBezTo>
                  <a:pt x="104" y="224"/>
                  <a:pt x="8" y="256"/>
                  <a:pt x="8" y="288"/>
                </a:cubicBezTo>
                <a:cubicBezTo>
                  <a:pt x="8" y="320"/>
                  <a:pt x="104" y="352"/>
                  <a:pt x="104" y="384"/>
                </a:cubicBezTo>
                <a:cubicBezTo>
                  <a:pt x="104" y="416"/>
                  <a:pt x="8" y="448"/>
                  <a:pt x="8" y="480"/>
                </a:cubicBezTo>
                <a:cubicBezTo>
                  <a:pt x="8" y="512"/>
                  <a:pt x="104" y="544"/>
                  <a:pt x="104" y="576"/>
                </a:cubicBezTo>
                <a:cubicBezTo>
                  <a:pt x="104" y="608"/>
                  <a:pt x="8" y="640"/>
                  <a:pt x="8" y="672"/>
                </a:cubicBezTo>
                <a:cubicBezTo>
                  <a:pt x="8" y="704"/>
                  <a:pt x="104" y="736"/>
                  <a:pt x="104" y="768"/>
                </a:cubicBezTo>
                <a:cubicBezTo>
                  <a:pt x="104" y="800"/>
                  <a:pt x="8" y="832"/>
                  <a:pt x="8" y="864"/>
                </a:cubicBezTo>
                <a:cubicBezTo>
                  <a:pt x="8" y="896"/>
                  <a:pt x="104" y="928"/>
                  <a:pt x="104" y="960"/>
                </a:cubicBezTo>
                <a:cubicBezTo>
                  <a:pt x="104" y="992"/>
                  <a:pt x="8" y="1024"/>
                  <a:pt x="8" y="1056"/>
                </a:cubicBezTo>
                <a:cubicBezTo>
                  <a:pt x="8" y="1088"/>
                  <a:pt x="104" y="1120"/>
                  <a:pt x="104" y="1152"/>
                </a:cubicBezTo>
                <a:cubicBezTo>
                  <a:pt x="104" y="1184"/>
                  <a:pt x="8" y="1216"/>
                  <a:pt x="8" y="1248"/>
                </a:cubicBezTo>
                <a:cubicBezTo>
                  <a:pt x="8" y="1280"/>
                  <a:pt x="104" y="1312"/>
                  <a:pt x="104" y="1344"/>
                </a:cubicBezTo>
                <a:cubicBezTo>
                  <a:pt x="104" y="1376"/>
                  <a:pt x="8" y="1408"/>
                  <a:pt x="8" y="1440"/>
                </a:cubicBezTo>
                <a:cubicBezTo>
                  <a:pt x="8" y="1472"/>
                  <a:pt x="104" y="1504"/>
                  <a:pt x="104" y="1536"/>
                </a:cubicBezTo>
                <a:cubicBezTo>
                  <a:pt x="104" y="1568"/>
                  <a:pt x="8" y="1600"/>
                  <a:pt x="8" y="1632"/>
                </a:cubicBezTo>
                <a:cubicBezTo>
                  <a:pt x="8" y="1664"/>
                  <a:pt x="104" y="1696"/>
                  <a:pt x="104" y="1728"/>
                </a:cubicBezTo>
                <a:cubicBezTo>
                  <a:pt x="104" y="1760"/>
                  <a:pt x="8" y="1792"/>
                  <a:pt x="8" y="1824"/>
                </a:cubicBezTo>
                <a:cubicBezTo>
                  <a:pt x="8" y="1856"/>
                  <a:pt x="104" y="1888"/>
                  <a:pt x="104" y="1920"/>
                </a:cubicBezTo>
                <a:cubicBezTo>
                  <a:pt x="104" y="1952"/>
                  <a:pt x="16" y="1984"/>
                  <a:pt x="8" y="2016"/>
                </a:cubicBezTo>
                <a:cubicBezTo>
                  <a:pt x="0" y="2048"/>
                  <a:pt x="48" y="2088"/>
                  <a:pt x="56" y="2112"/>
                </a:cubicBezTo>
                <a:cubicBezTo>
                  <a:pt x="64" y="2136"/>
                  <a:pt x="56" y="2144"/>
                  <a:pt x="56" y="2160"/>
                </a:cubicBezTo>
                <a:cubicBezTo>
                  <a:pt x="56" y="2176"/>
                  <a:pt x="56" y="2192"/>
                  <a:pt x="56" y="2208"/>
                </a:cubicBezTo>
              </a:path>
            </a:pathLst>
          </a:custGeom>
          <a:noFill/>
          <a:ln w="28575" cap="flat" cmpd="sng">
            <a:solidFill>
              <a:srgbClr val="FF0000"/>
            </a:solidFill>
            <a:prstDash val="solid"/>
            <a:round/>
            <a:headEnd type="none" w="med" len="med"/>
            <a:tailEnd type="triangle" w="med" len="med"/>
          </a:ln>
          <a:effectLst/>
        </p:spPr>
        <p:txBody>
          <a:bodyPr wrap="none" anchor="ctr"/>
          <a:lstStyle/>
          <a:p>
            <a:endParaRPr lang="en-US"/>
          </a:p>
        </p:txBody>
      </p:sp>
      <p:sp>
        <p:nvSpPr>
          <p:cNvPr id="33" name="Oval 32"/>
          <p:cNvSpPr/>
          <p:nvPr/>
        </p:nvSpPr>
        <p:spPr>
          <a:xfrm>
            <a:off x="6172200" y="4800600"/>
            <a:ext cx="228600" cy="228600"/>
          </a:xfrm>
          <a:prstGeom prst="ellipse">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105400" y="1371600"/>
            <a:ext cx="731290" cy="369332"/>
          </a:xfrm>
          <a:prstGeom prst="rect">
            <a:avLst/>
          </a:prstGeom>
          <a:noFill/>
        </p:spPr>
        <p:txBody>
          <a:bodyPr wrap="none" rtlCol="0">
            <a:spAutoFit/>
          </a:bodyPr>
          <a:lstStyle/>
          <a:p>
            <a:r>
              <a:rPr lang="en-US" baseline="30000" dirty="0" smtClean="0"/>
              <a:t>171</a:t>
            </a:r>
            <a:r>
              <a:rPr lang="en-US" dirty="0" smtClean="0"/>
              <a:t>Yb</a:t>
            </a:r>
            <a:r>
              <a:rPr lang="en-US" baseline="30000" dirty="0" smtClean="0"/>
              <a:t>+</a:t>
            </a:r>
            <a:endParaRPr lang="en-US" baseline="30000" dirty="0"/>
          </a:p>
        </p:txBody>
      </p:sp>
      <p:sp>
        <p:nvSpPr>
          <p:cNvPr id="39" name="TextBox 38"/>
          <p:cNvSpPr txBox="1"/>
          <p:nvPr/>
        </p:nvSpPr>
        <p:spPr>
          <a:xfrm>
            <a:off x="5867400" y="1371600"/>
            <a:ext cx="732893" cy="369332"/>
          </a:xfrm>
          <a:prstGeom prst="rect">
            <a:avLst/>
          </a:prstGeom>
          <a:noFill/>
        </p:spPr>
        <p:txBody>
          <a:bodyPr wrap="none" rtlCol="0">
            <a:spAutoFit/>
          </a:bodyPr>
          <a:lstStyle/>
          <a:p>
            <a:r>
              <a:rPr lang="en-US" baseline="30000" dirty="0" smtClean="0"/>
              <a:t>138</a:t>
            </a:r>
            <a:r>
              <a:rPr lang="en-US" dirty="0" smtClean="0"/>
              <a:t>Ba</a:t>
            </a:r>
            <a:r>
              <a:rPr lang="en-US" baseline="30000" dirty="0" smtClean="0"/>
              <a:t>+</a:t>
            </a:r>
            <a:endParaRPr lang="en-US" baseline="30000" dirty="0"/>
          </a:p>
        </p:txBody>
      </p:sp>
      <p:sp>
        <p:nvSpPr>
          <p:cNvPr id="4" name="Title 3"/>
          <p:cNvSpPr>
            <a:spLocks noGrp="1"/>
          </p:cNvSpPr>
          <p:nvPr>
            <p:ph type="title"/>
          </p:nvPr>
        </p:nvSpPr>
        <p:spPr/>
        <p:txBody>
          <a:bodyPr/>
          <a:lstStyle/>
          <a:p>
            <a:r>
              <a:rPr lang="en-US" smtClean="0"/>
              <a:t>Hybrid quantum gate scheme</a:t>
            </a:r>
            <a:endParaRPr lang="en-US"/>
          </a:p>
        </p:txBody>
      </p:sp>
      <p:sp>
        <p:nvSpPr>
          <p:cNvPr id="6" name="TextBox 5"/>
          <p:cNvSpPr txBox="1"/>
          <p:nvPr/>
        </p:nvSpPr>
        <p:spPr>
          <a:xfrm>
            <a:off x="881101" y="1920473"/>
            <a:ext cx="5017720" cy="3785652"/>
          </a:xfrm>
          <a:prstGeom prst="rect">
            <a:avLst/>
          </a:prstGeom>
          <a:noFill/>
        </p:spPr>
        <p:txBody>
          <a:bodyPr wrap="none" rtlCol="0">
            <a:spAutoFit/>
          </a:bodyPr>
          <a:lstStyle/>
          <a:p>
            <a:pPr marL="342900" indent="-342900">
              <a:buAutoNum type="arabicPeriod"/>
            </a:pPr>
            <a:r>
              <a:rPr lang="en-US" smtClean="0"/>
              <a:t>Excite </a:t>
            </a:r>
            <a:r>
              <a:rPr lang="en-US" baseline="30000" smtClean="0"/>
              <a:t>138</a:t>
            </a:r>
            <a:r>
              <a:rPr lang="en-US" smtClean="0"/>
              <a:t>Ba</a:t>
            </a:r>
            <a:r>
              <a:rPr lang="en-US" baseline="30000" smtClean="0"/>
              <a:t>+</a:t>
            </a:r>
            <a:r>
              <a:rPr lang="en-US" smtClean="0"/>
              <a:t> ion</a:t>
            </a:r>
            <a:endParaRPr lang="en-US" baseline="30000" smtClean="0"/>
          </a:p>
          <a:p>
            <a:pPr marL="342900" lvl="1"/>
            <a:r>
              <a:rPr lang="en-US" smtClean="0"/>
              <a:t>(must repeat without disturbing </a:t>
            </a:r>
            <a:r>
              <a:rPr lang="en-US" baseline="30000" smtClean="0"/>
              <a:t>171</a:t>
            </a:r>
            <a:r>
              <a:rPr lang="en-US" smtClean="0"/>
              <a:t>Yb</a:t>
            </a:r>
            <a:r>
              <a:rPr lang="en-US" baseline="30000" smtClean="0"/>
              <a:t>+</a:t>
            </a:r>
            <a:r>
              <a:rPr lang="en-US" smtClean="0"/>
              <a:t>)</a:t>
            </a:r>
          </a:p>
          <a:p>
            <a:pPr marL="342900" indent="-342900">
              <a:buAutoNum type="arabicPeriod"/>
            </a:pPr>
            <a:endParaRPr lang="en-US" smtClean="0"/>
          </a:p>
          <a:p>
            <a:pPr marL="342900" indent="-342900">
              <a:buAutoNum type="arabicPeriod"/>
            </a:pPr>
            <a:r>
              <a:rPr lang="en-US" smtClean="0"/>
              <a:t>Generate red photon</a:t>
            </a:r>
          </a:p>
          <a:p>
            <a:pPr marL="342900" indent="-342900">
              <a:buAutoNum type="arabicPeriod"/>
            </a:pPr>
            <a:endParaRPr lang="en-US" smtClean="0"/>
          </a:p>
          <a:p>
            <a:pPr marL="342900" indent="-342900">
              <a:buAutoNum type="arabicPeriod"/>
            </a:pPr>
            <a:endParaRPr lang="en-US"/>
          </a:p>
          <a:p>
            <a:pPr marL="342900" indent="-342900">
              <a:buAutoNum type="arabicPeriod"/>
            </a:pPr>
            <a:r>
              <a:rPr lang="en-US" smtClean="0"/>
              <a:t>Execute swap gate between</a:t>
            </a:r>
          </a:p>
          <a:p>
            <a:pPr marL="342900" lvl="1"/>
            <a:r>
              <a:rPr lang="en-US" baseline="30000" smtClean="0"/>
              <a:t>138</a:t>
            </a:r>
            <a:r>
              <a:rPr lang="en-US" smtClean="0"/>
              <a:t>Ba</a:t>
            </a:r>
            <a:r>
              <a:rPr lang="en-US" baseline="30000" smtClean="0"/>
              <a:t>+</a:t>
            </a:r>
            <a:r>
              <a:rPr lang="en-US" smtClean="0"/>
              <a:t> and </a:t>
            </a:r>
            <a:r>
              <a:rPr lang="en-US" baseline="30000" smtClean="0"/>
              <a:t>171</a:t>
            </a:r>
            <a:r>
              <a:rPr lang="en-US" smtClean="0"/>
              <a:t>Yb</a:t>
            </a:r>
            <a:r>
              <a:rPr lang="en-US" baseline="30000" smtClean="0"/>
              <a:t>+</a:t>
            </a:r>
            <a:r>
              <a:rPr lang="en-US" smtClean="0"/>
              <a:t> </a:t>
            </a:r>
          </a:p>
          <a:p>
            <a:pPr marL="342900" indent="-342900">
              <a:buAutoNum type="arabicPeriod"/>
            </a:pPr>
            <a:endParaRPr lang="en-US" smtClean="0"/>
          </a:p>
          <a:p>
            <a:pPr marL="342900" indent="-342900">
              <a:buAutoNum type="arabicPeriod"/>
            </a:pPr>
            <a:endParaRPr lang="en-US" smtClean="0"/>
          </a:p>
          <a:p>
            <a:pPr marL="342900" indent="-342900">
              <a:buAutoNum type="arabicPeriod"/>
            </a:pPr>
            <a:r>
              <a:rPr lang="en-US" baseline="30000" smtClean="0"/>
              <a:t>171</a:t>
            </a:r>
            <a:r>
              <a:rPr lang="en-US" smtClean="0"/>
              <a:t>Yb</a:t>
            </a:r>
            <a:r>
              <a:rPr lang="en-US" baseline="30000" smtClean="0"/>
              <a:t>+</a:t>
            </a:r>
            <a:r>
              <a:rPr lang="en-US" smtClean="0"/>
              <a:t> qubit entangled </a:t>
            </a:r>
          </a:p>
          <a:p>
            <a:r>
              <a:rPr lang="en-US" smtClean="0"/>
              <a:t>       with red photon</a:t>
            </a:r>
          </a:p>
        </p:txBody>
      </p:sp>
      <p:grpSp>
        <p:nvGrpSpPr>
          <p:cNvPr id="7" name="Group 6"/>
          <p:cNvGrpSpPr/>
          <p:nvPr/>
        </p:nvGrpSpPr>
        <p:grpSpPr>
          <a:xfrm>
            <a:off x="5657943" y="3723526"/>
            <a:ext cx="1321329" cy="234043"/>
            <a:chOff x="8815008" y="4157428"/>
            <a:chExt cx="1321329" cy="234043"/>
          </a:xfrm>
        </p:grpSpPr>
        <p:sp>
          <p:nvSpPr>
            <p:cNvPr id="40" name="Freeform 22"/>
            <p:cNvSpPr>
              <a:spLocks/>
            </p:cNvSpPr>
            <p:nvPr/>
          </p:nvSpPr>
          <p:spPr bwMode="auto">
            <a:xfrm rot="16200000">
              <a:off x="9369611" y="3671275"/>
              <a:ext cx="126808" cy="1236013"/>
            </a:xfrm>
            <a:custGeom>
              <a:avLst/>
              <a:gdLst/>
              <a:ahLst/>
              <a:cxnLst>
                <a:cxn ang="0">
                  <a:pos x="104" y="0"/>
                </a:cxn>
                <a:cxn ang="0">
                  <a:pos x="8" y="96"/>
                </a:cxn>
                <a:cxn ang="0">
                  <a:pos x="104" y="192"/>
                </a:cxn>
                <a:cxn ang="0">
                  <a:pos x="8" y="288"/>
                </a:cxn>
                <a:cxn ang="0">
                  <a:pos x="104" y="384"/>
                </a:cxn>
                <a:cxn ang="0">
                  <a:pos x="8" y="480"/>
                </a:cxn>
                <a:cxn ang="0">
                  <a:pos x="104" y="576"/>
                </a:cxn>
                <a:cxn ang="0">
                  <a:pos x="8" y="672"/>
                </a:cxn>
                <a:cxn ang="0">
                  <a:pos x="104" y="768"/>
                </a:cxn>
                <a:cxn ang="0">
                  <a:pos x="8" y="864"/>
                </a:cxn>
                <a:cxn ang="0">
                  <a:pos x="104" y="960"/>
                </a:cxn>
                <a:cxn ang="0">
                  <a:pos x="8" y="1056"/>
                </a:cxn>
                <a:cxn ang="0">
                  <a:pos x="104" y="1152"/>
                </a:cxn>
                <a:cxn ang="0">
                  <a:pos x="8" y="1248"/>
                </a:cxn>
                <a:cxn ang="0">
                  <a:pos x="104" y="1344"/>
                </a:cxn>
                <a:cxn ang="0">
                  <a:pos x="8" y="1440"/>
                </a:cxn>
                <a:cxn ang="0">
                  <a:pos x="104" y="1536"/>
                </a:cxn>
                <a:cxn ang="0">
                  <a:pos x="8" y="1632"/>
                </a:cxn>
                <a:cxn ang="0">
                  <a:pos x="104" y="1728"/>
                </a:cxn>
                <a:cxn ang="0">
                  <a:pos x="8" y="1824"/>
                </a:cxn>
                <a:cxn ang="0">
                  <a:pos x="104" y="1920"/>
                </a:cxn>
                <a:cxn ang="0">
                  <a:pos x="8" y="2016"/>
                </a:cxn>
                <a:cxn ang="0">
                  <a:pos x="56" y="2112"/>
                </a:cxn>
                <a:cxn ang="0">
                  <a:pos x="56" y="2160"/>
                </a:cxn>
                <a:cxn ang="0">
                  <a:pos x="56" y="2208"/>
                </a:cxn>
              </a:cxnLst>
              <a:rect l="0" t="0" r="r" b="b"/>
              <a:pathLst>
                <a:path w="104" h="2208">
                  <a:moveTo>
                    <a:pt x="104" y="0"/>
                  </a:moveTo>
                  <a:cubicBezTo>
                    <a:pt x="56" y="32"/>
                    <a:pt x="8" y="64"/>
                    <a:pt x="8" y="96"/>
                  </a:cubicBezTo>
                  <a:cubicBezTo>
                    <a:pt x="8" y="128"/>
                    <a:pt x="104" y="160"/>
                    <a:pt x="104" y="192"/>
                  </a:cubicBezTo>
                  <a:cubicBezTo>
                    <a:pt x="104" y="224"/>
                    <a:pt x="8" y="256"/>
                    <a:pt x="8" y="288"/>
                  </a:cubicBezTo>
                  <a:cubicBezTo>
                    <a:pt x="8" y="320"/>
                    <a:pt x="104" y="352"/>
                    <a:pt x="104" y="384"/>
                  </a:cubicBezTo>
                  <a:cubicBezTo>
                    <a:pt x="104" y="416"/>
                    <a:pt x="8" y="448"/>
                    <a:pt x="8" y="480"/>
                  </a:cubicBezTo>
                  <a:cubicBezTo>
                    <a:pt x="8" y="512"/>
                    <a:pt x="104" y="544"/>
                    <a:pt x="104" y="576"/>
                  </a:cubicBezTo>
                  <a:cubicBezTo>
                    <a:pt x="104" y="608"/>
                    <a:pt x="8" y="640"/>
                    <a:pt x="8" y="672"/>
                  </a:cubicBezTo>
                  <a:cubicBezTo>
                    <a:pt x="8" y="704"/>
                    <a:pt x="104" y="736"/>
                    <a:pt x="104" y="768"/>
                  </a:cubicBezTo>
                  <a:cubicBezTo>
                    <a:pt x="104" y="800"/>
                    <a:pt x="8" y="832"/>
                    <a:pt x="8" y="864"/>
                  </a:cubicBezTo>
                  <a:cubicBezTo>
                    <a:pt x="8" y="896"/>
                    <a:pt x="104" y="928"/>
                    <a:pt x="104" y="960"/>
                  </a:cubicBezTo>
                  <a:cubicBezTo>
                    <a:pt x="104" y="992"/>
                    <a:pt x="8" y="1024"/>
                    <a:pt x="8" y="1056"/>
                  </a:cubicBezTo>
                  <a:cubicBezTo>
                    <a:pt x="8" y="1088"/>
                    <a:pt x="104" y="1120"/>
                    <a:pt x="104" y="1152"/>
                  </a:cubicBezTo>
                  <a:cubicBezTo>
                    <a:pt x="104" y="1184"/>
                    <a:pt x="8" y="1216"/>
                    <a:pt x="8" y="1248"/>
                  </a:cubicBezTo>
                  <a:cubicBezTo>
                    <a:pt x="8" y="1280"/>
                    <a:pt x="104" y="1312"/>
                    <a:pt x="104" y="1344"/>
                  </a:cubicBezTo>
                  <a:cubicBezTo>
                    <a:pt x="104" y="1376"/>
                    <a:pt x="8" y="1408"/>
                    <a:pt x="8" y="1440"/>
                  </a:cubicBezTo>
                  <a:cubicBezTo>
                    <a:pt x="8" y="1472"/>
                    <a:pt x="104" y="1504"/>
                    <a:pt x="104" y="1536"/>
                  </a:cubicBezTo>
                  <a:cubicBezTo>
                    <a:pt x="104" y="1568"/>
                    <a:pt x="8" y="1600"/>
                    <a:pt x="8" y="1632"/>
                  </a:cubicBezTo>
                  <a:cubicBezTo>
                    <a:pt x="8" y="1664"/>
                    <a:pt x="104" y="1696"/>
                    <a:pt x="104" y="1728"/>
                  </a:cubicBezTo>
                  <a:cubicBezTo>
                    <a:pt x="104" y="1760"/>
                    <a:pt x="8" y="1792"/>
                    <a:pt x="8" y="1824"/>
                  </a:cubicBezTo>
                  <a:cubicBezTo>
                    <a:pt x="8" y="1856"/>
                    <a:pt x="104" y="1888"/>
                    <a:pt x="104" y="1920"/>
                  </a:cubicBezTo>
                  <a:cubicBezTo>
                    <a:pt x="104" y="1952"/>
                    <a:pt x="16" y="1984"/>
                    <a:pt x="8" y="2016"/>
                  </a:cubicBezTo>
                  <a:cubicBezTo>
                    <a:pt x="0" y="2048"/>
                    <a:pt x="48" y="2088"/>
                    <a:pt x="56" y="2112"/>
                  </a:cubicBezTo>
                  <a:cubicBezTo>
                    <a:pt x="64" y="2136"/>
                    <a:pt x="56" y="2144"/>
                    <a:pt x="56" y="2160"/>
                  </a:cubicBezTo>
                  <a:cubicBezTo>
                    <a:pt x="56" y="2176"/>
                    <a:pt x="56" y="2192"/>
                    <a:pt x="56" y="2208"/>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3" name="Rectangle 2"/>
            <p:cNvSpPr/>
            <p:nvPr/>
          </p:nvSpPr>
          <p:spPr>
            <a:xfrm>
              <a:off x="9318661" y="4157428"/>
              <a:ext cx="817676" cy="2340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6172200" y="3733800"/>
            <a:ext cx="228600" cy="228600"/>
          </a:xfrm>
          <a:prstGeom prst="ellipse">
            <a:avLst/>
          </a:prstGeom>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9517"/>
          <p:cNvSpPr>
            <a:spLocks/>
          </p:cNvSpPr>
          <p:nvPr/>
        </p:nvSpPr>
        <p:spPr bwMode="auto">
          <a:xfrm rot="1259094">
            <a:off x="6433672" y="3770646"/>
            <a:ext cx="1129627" cy="392793"/>
          </a:xfrm>
          <a:custGeom>
            <a:avLst/>
            <a:gdLst/>
            <a:ahLst/>
            <a:cxnLst>
              <a:cxn ang="0">
                <a:pos x="10" y="384"/>
              </a:cxn>
              <a:cxn ang="0">
                <a:pos x="21" y="384"/>
              </a:cxn>
              <a:cxn ang="0">
                <a:pos x="32" y="384"/>
              </a:cxn>
              <a:cxn ang="0">
                <a:pos x="43" y="384"/>
              </a:cxn>
              <a:cxn ang="0">
                <a:pos x="54" y="384"/>
              </a:cxn>
              <a:cxn ang="0">
                <a:pos x="65" y="384"/>
              </a:cxn>
              <a:cxn ang="0">
                <a:pos x="76" y="384"/>
              </a:cxn>
              <a:cxn ang="0">
                <a:pos x="87" y="384"/>
              </a:cxn>
              <a:cxn ang="0">
                <a:pos x="98" y="384"/>
              </a:cxn>
              <a:cxn ang="0">
                <a:pos x="109" y="384"/>
              </a:cxn>
              <a:cxn ang="0">
                <a:pos x="120" y="383"/>
              </a:cxn>
              <a:cxn ang="0">
                <a:pos x="131" y="383"/>
              </a:cxn>
              <a:cxn ang="0">
                <a:pos x="142" y="383"/>
              </a:cxn>
              <a:cxn ang="0">
                <a:pos x="153" y="383"/>
              </a:cxn>
              <a:cxn ang="0">
                <a:pos x="164" y="383"/>
              </a:cxn>
              <a:cxn ang="0">
                <a:pos x="175" y="383"/>
              </a:cxn>
              <a:cxn ang="0">
                <a:pos x="186" y="383"/>
              </a:cxn>
              <a:cxn ang="0">
                <a:pos x="197" y="383"/>
              </a:cxn>
              <a:cxn ang="0">
                <a:pos x="208" y="383"/>
              </a:cxn>
              <a:cxn ang="0">
                <a:pos x="217" y="381"/>
              </a:cxn>
              <a:cxn ang="0">
                <a:pos x="226" y="376"/>
              </a:cxn>
              <a:cxn ang="0">
                <a:pos x="232" y="365"/>
              </a:cxn>
              <a:cxn ang="0">
                <a:pos x="239" y="345"/>
              </a:cxn>
              <a:cxn ang="0">
                <a:pos x="245" y="313"/>
              </a:cxn>
              <a:cxn ang="0">
                <a:pos x="251" y="264"/>
              </a:cxn>
              <a:cxn ang="0">
                <a:pos x="257" y="200"/>
              </a:cxn>
              <a:cxn ang="0">
                <a:pos x="263" y="129"/>
              </a:cxn>
              <a:cxn ang="0">
                <a:pos x="270" y="62"/>
              </a:cxn>
              <a:cxn ang="0">
                <a:pos x="276" y="15"/>
              </a:cxn>
              <a:cxn ang="0">
                <a:pos x="283" y="0"/>
              </a:cxn>
              <a:cxn ang="0">
                <a:pos x="289" y="25"/>
              </a:cxn>
              <a:cxn ang="0">
                <a:pos x="295" y="79"/>
              </a:cxn>
              <a:cxn ang="0">
                <a:pos x="301" y="148"/>
              </a:cxn>
              <a:cxn ang="0">
                <a:pos x="307" y="219"/>
              </a:cxn>
              <a:cxn ang="0">
                <a:pos x="314" y="279"/>
              </a:cxn>
              <a:cxn ang="0">
                <a:pos x="320" y="323"/>
              </a:cxn>
              <a:cxn ang="0">
                <a:pos x="326" y="352"/>
              </a:cxn>
              <a:cxn ang="0">
                <a:pos x="332" y="368"/>
              </a:cxn>
              <a:cxn ang="0">
                <a:pos x="339" y="378"/>
              </a:cxn>
              <a:cxn ang="0">
                <a:pos x="348" y="382"/>
              </a:cxn>
              <a:cxn ang="0">
                <a:pos x="358" y="383"/>
              </a:cxn>
              <a:cxn ang="0">
                <a:pos x="369" y="383"/>
              </a:cxn>
              <a:cxn ang="0">
                <a:pos x="380" y="383"/>
              </a:cxn>
              <a:cxn ang="0">
                <a:pos x="391" y="383"/>
              </a:cxn>
              <a:cxn ang="0">
                <a:pos x="402" y="383"/>
              </a:cxn>
              <a:cxn ang="0">
                <a:pos x="413" y="383"/>
              </a:cxn>
              <a:cxn ang="0">
                <a:pos x="424" y="383"/>
              </a:cxn>
              <a:cxn ang="0">
                <a:pos x="435" y="383"/>
              </a:cxn>
              <a:cxn ang="0">
                <a:pos x="446" y="383"/>
              </a:cxn>
              <a:cxn ang="0">
                <a:pos x="457" y="384"/>
              </a:cxn>
              <a:cxn ang="0">
                <a:pos x="468" y="384"/>
              </a:cxn>
              <a:cxn ang="0">
                <a:pos x="479" y="384"/>
              </a:cxn>
              <a:cxn ang="0">
                <a:pos x="490" y="384"/>
              </a:cxn>
              <a:cxn ang="0">
                <a:pos x="501" y="384"/>
              </a:cxn>
              <a:cxn ang="0">
                <a:pos x="512" y="384"/>
              </a:cxn>
              <a:cxn ang="0">
                <a:pos x="523" y="384"/>
              </a:cxn>
              <a:cxn ang="0">
                <a:pos x="534" y="384"/>
              </a:cxn>
              <a:cxn ang="0">
                <a:pos x="545" y="384"/>
              </a:cxn>
              <a:cxn ang="0">
                <a:pos x="556" y="384"/>
              </a:cxn>
            </a:cxnLst>
            <a:rect l="0" t="0" r="r" b="b"/>
            <a:pathLst>
              <a:path w="564" h="384">
                <a:moveTo>
                  <a:pt x="0" y="384"/>
                </a:moveTo>
                <a:lnTo>
                  <a:pt x="1" y="384"/>
                </a:lnTo>
                <a:lnTo>
                  <a:pt x="2" y="384"/>
                </a:lnTo>
                <a:lnTo>
                  <a:pt x="3" y="384"/>
                </a:lnTo>
                <a:lnTo>
                  <a:pt x="4" y="384"/>
                </a:lnTo>
                <a:lnTo>
                  <a:pt x="5" y="384"/>
                </a:lnTo>
                <a:lnTo>
                  <a:pt x="6" y="384"/>
                </a:lnTo>
                <a:lnTo>
                  <a:pt x="7" y="384"/>
                </a:lnTo>
                <a:lnTo>
                  <a:pt x="8" y="384"/>
                </a:lnTo>
                <a:lnTo>
                  <a:pt x="9" y="384"/>
                </a:lnTo>
                <a:lnTo>
                  <a:pt x="10" y="384"/>
                </a:lnTo>
                <a:lnTo>
                  <a:pt x="11" y="384"/>
                </a:lnTo>
                <a:lnTo>
                  <a:pt x="12" y="384"/>
                </a:lnTo>
                <a:lnTo>
                  <a:pt x="13" y="384"/>
                </a:lnTo>
                <a:lnTo>
                  <a:pt x="14" y="384"/>
                </a:lnTo>
                <a:lnTo>
                  <a:pt x="15" y="384"/>
                </a:lnTo>
                <a:lnTo>
                  <a:pt x="16" y="384"/>
                </a:lnTo>
                <a:lnTo>
                  <a:pt x="17" y="384"/>
                </a:lnTo>
                <a:lnTo>
                  <a:pt x="18" y="384"/>
                </a:lnTo>
                <a:lnTo>
                  <a:pt x="19" y="384"/>
                </a:lnTo>
                <a:lnTo>
                  <a:pt x="20" y="384"/>
                </a:lnTo>
                <a:lnTo>
                  <a:pt x="21" y="384"/>
                </a:lnTo>
                <a:lnTo>
                  <a:pt x="22" y="384"/>
                </a:lnTo>
                <a:lnTo>
                  <a:pt x="23" y="384"/>
                </a:lnTo>
                <a:lnTo>
                  <a:pt x="24" y="384"/>
                </a:lnTo>
                <a:lnTo>
                  <a:pt x="25" y="384"/>
                </a:lnTo>
                <a:lnTo>
                  <a:pt x="26" y="384"/>
                </a:lnTo>
                <a:lnTo>
                  <a:pt x="27" y="384"/>
                </a:lnTo>
                <a:lnTo>
                  <a:pt x="28" y="384"/>
                </a:lnTo>
                <a:lnTo>
                  <a:pt x="29" y="384"/>
                </a:lnTo>
                <a:lnTo>
                  <a:pt x="30" y="384"/>
                </a:lnTo>
                <a:lnTo>
                  <a:pt x="31" y="384"/>
                </a:lnTo>
                <a:lnTo>
                  <a:pt x="32" y="384"/>
                </a:lnTo>
                <a:lnTo>
                  <a:pt x="33" y="384"/>
                </a:lnTo>
                <a:lnTo>
                  <a:pt x="34" y="384"/>
                </a:lnTo>
                <a:lnTo>
                  <a:pt x="35" y="384"/>
                </a:lnTo>
                <a:lnTo>
                  <a:pt x="36" y="384"/>
                </a:lnTo>
                <a:lnTo>
                  <a:pt x="37" y="384"/>
                </a:lnTo>
                <a:lnTo>
                  <a:pt x="38" y="384"/>
                </a:lnTo>
                <a:lnTo>
                  <a:pt x="39" y="384"/>
                </a:lnTo>
                <a:lnTo>
                  <a:pt x="40" y="384"/>
                </a:lnTo>
                <a:lnTo>
                  <a:pt x="41" y="384"/>
                </a:lnTo>
                <a:lnTo>
                  <a:pt x="42" y="384"/>
                </a:lnTo>
                <a:lnTo>
                  <a:pt x="43" y="384"/>
                </a:lnTo>
                <a:lnTo>
                  <a:pt x="44" y="384"/>
                </a:lnTo>
                <a:lnTo>
                  <a:pt x="45" y="384"/>
                </a:lnTo>
                <a:lnTo>
                  <a:pt x="46" y="384"/>
                </a:lnTo>
                <a:lnTo>
                  <a:pt x="47" y="384"/>
                </a:lnTo>
                <a:lnTo>
                  <a:pt x="48" y="384"/>
                </a:lnTo>
                <a:lnTo>
                  <a:pt x="49" y="384"/>
                </a:lnTo>
                <a:lnTo>
                  <a:pt x="50" y="384"/>
                </a:lnTo>
                <a:lnTo>
                  <a:pt x="51" y="384"/>
                </a:lnTo>
                <a:lnTo>
                  <a:pt x="52" y="384"/>
                </a:lnTo>
                <a:lnTo>
                  <a:pt x="53" y="384"/>
                </a:lnTo>
                <a:lnTo>
                  <a:pt x="54" y="384"/>
                </a:lnTo>
                <a:lnTo>
                  <a:pt x="55" y="384"/>
                </a:lnTo>
                <a:lnTo>
                  <a:pt x="56" y="384"/>
                </a:lnTo>
                <a:lnTo>
                  <a:pt x="57" y="384"/>
                </a:lnTo>
                <a:lnTo>
                  <a:pt x="58" y="384"/>
                </a:lnTo>
                <a:lnTo>
                  <a:pt x="59" y="384"/>
                </a:lnTo>
                <a:lnTo>
                  <a:pt x="60" y="384"/>
                </a:lnTo>
                <a:lnTo>
                  <a:pt x="61" y="384"/>
                </a:lnTo>
                <a:lnTo>
                  <a:pt x="62" y="384"/>
                </a:lnTo>
                <a:lnTo>
                  <a:pt x="63" y="384"/>
                </a:lnTo>
                <a:lnTo>
                  <a:pt x="64" y="384"/>
                </a:lnTo>
                <a:lnTo>
                  <a:pt x="65" y="384"/>
                </a:lnTo>
                <a:lnTo>
                  <a:pt x="66" y="384"/>
                </a:lnTo>
                <a:lnTo>
                  <a:pt x="67" y="384"/>
                </a:lnTo>
                <a:lnTo>
                  <a:pt x="68" y="384"/>
                </a:lnTo>
                <a:lnTo>
                  <a:pt x="69" y="384"/>
                </a:lnTo>
                <a:lnTo>
                  <a:pt x="70" y="384"/>
                </a:lnTo>
                <a:lnTo>
                  <a:pt x="71" y="384"/>
                </a:lnTo>
                <a:lnTo>
                  <a:pt x="72" y="384"/>
                </a:lnTo>
                <a:lnTo>
                  <a:pt x="73" y="384"/>
                </a:lnTo>
                <a:lnTo>
                  <a:pt x="74" y="384"/>
                </a:lnTo>
                <a:lnTo>
                  <a:pt x="75" y="384"/>
                </a:lnTo>
                <a:lnTo>
                  <a:pt x="76" y="384"/>
                </a:lnTo>
                <a:lnTo>
                  <a:pt x="77" y="384"/>
                </a:lnTo>
                <a:lnTo>
                  <a:pt x="78" y="384"/>
                </a:lnTo>
                <a:lnTo>
                  <a:pt x="79" y="384"/>
                </a:lnTo>
                <a:lnTo>
                  <a:pt x="80" y="384"/>
                </a:lnTo>
                <a:lnTo>
                  <a:pt x="81" y="384"/>
                </a:lnTo>
                <a:lnTo>
                  <a:pt x="82" y="384"/>
                </a:lnTo>
                <a:lnTo>
                  <a:pt x="83" y="384"/>
                </a:lnTo>
                <a:lnTo>
                  <a:pt x="84" y="384"/>
                </a:lnTo>
                <a:lnTo>
                  <a:pt x="85" y="384"/>
                </a:lnTo>
                <a:lnTo>
                  <a:pt x="86" y="384"/>
                </a:lnTo>
                <a:lnTo>
                  <a:pt x="87" y="384"/>
                </a:lnTo>
                <a:lnTo>
                  <a:pt x="88" y="384"/>
                </a:lnTo>
                <a:lnTo>
                  <a:pt x="89" y="384"/>
                </a:lnTo>
                <a:lnTo>
                  <a:pt x="90" y="384"/>
                </a:lnTo>
                <a:lnTo>
                  <a:pt x="91" y="384"/>
                </a:lnTo>
                <a:lnTo>
                  <a:pt x="92" y="384"/>
                </a:lnTo>
                <a:lnTo>
                  <a:pt x="93" y="384"/>
                </a:lnTo>
                <a:lnTo>
                  <a:pt x="94" y="384"/>
                </a:lnTo>
                <a:lnTo>
                  <a:pt x="95" y="384"/>
                </a:lnTo>
                <a:lnTo>
                  <a:pt x="96" y="384"/>
                </a:lnTo>
                <a:lnTo>
                  <a:pt x="97" y="384"/>
                </a:lnTo>
                <a:lnTo>
                  <a:pt x="98" y="384"/>
                </a:lnTo>
                <a:lnTo>
                  <a:pt x="99" y="384"/>
                </a:lnTo>
                <a:lnTo>
                  <a:pt x="100" y="384"/>
                </a:lnTo>
                <a:lnTo>
                  <a:pt x="101" y="384"/>
                </a:lnTo>
                <a:lnTo>
                  <a:pt x="102" y="384"/>
                </a:lnTo>
                <a:lnTo>
                  <a:pt x="103" y="384"/>
                </a:lnTo>
                <a:lnTo>
                  <a:pt x="104" y="384"/>
                </a:lnTo>
                <a:lnTo>
                  <a:pt x="105" y="384"/>
                </a:lnTo>
                <a:lnTo>
                  <a:pt x="106" y="384"/>
                </a:lnTo>
                <a:lnTo>
                  <a:pt x="107" y="384"/>
                </a:lnTo>
                <a:lnTo>
                  <a:pt x="108" y="384"/>
                </a:lnTo>
                <a:lnTo>
                  <a:pt x="109" y="384"/>
                </a:lnTo>
                <a:lnTo>
                  <a:pt x="110" y="383"/>
                </a:lnTo>
                <a:lnTo>
                  <a:pt x="111" y="383"/>
                </a:lnTo>
                <a:lnTo>
                  <a:pt x="112" y="383"/>
                </a:lnTo>
                <a:lnTo>
                  <a:pt x="113" y="383"/>
                </a:lnTo>
                <a:lnTo>
                  <a:pt x="114" y="383"/>
                </a:lnTo>
                <a:lnTo>
                  <a:pt x="115" y="383"/>
                </a:lnTo>
                <a:lnTo>
                  <a:pt x="116" y="383"/>
                </a:lnTo>
                <a:lnTo>
                  <a:pt x="117" y="383"/>
                </a:lnTo>
                <a:lnTo>
                  <a:pt x="118" y="383"/>
                </a:lnTo>
                <a:lnTo>
                  <a:pt x="119" y="383"/>
                </a:lnTo>
                <a:lnTo>
                  <a:pt x="120" y="383"/>
                </a:lnTo>
                <a:lnTo>
                  <a:pt x="121" y="383"/>
                </a:lnTo>
                <a:lnTo>
                  <a:pt x="122" y="383"/>
                </a:lnTo>
                <a:lnTo>
                  <a:pt x="123" y="383"/>
                </a:lnTo>
                <a:lnTo>
                  <a:pt x="124" y="383"/>
                </a:lnTo>
                <a:lnTo>
                  <a:pt x="125" y="383"/>
                </a:lnTo>
                <a:lnTo>
                  <a:pt x="126" y="383"/>
                </a:lnTo>
                <a:lnTo>
                  <a:pt x="127" y="383"/>
                </a:lnTo>
                <a:lnTo>
                  <a:pt x="128" y="383"/>
                </a:lnTo>
                <a:lnTo>
                  <a:pt x="129" y="383"/>
                </a:lnTo>
                <a:lnTo>
                  <a:pt x="130" y="383"/>
                </a:lnTo>
                <a:lnTo>
                  <a:pt x="131" y="383"/>
                </a:lnTo>
                <a:lnTo>
                  <a:pt x="132" y="383"/>
                </a:lnTo>
                <a:lnTo>
                  <a:pt x="133" y="383"/>
                </a:lnTo>
                <a:lnTo>
                  <a:pt x="134" y="383"/>
                </a:lnTo>
                <a:lnTo>
                  <a:pt x="135" y="383"/>
                </a:lnTo>
                <a:lnTo>
                  <a:pt x="136" y="383"/>
                </a:lnTo>
                <a:lnTo>
                  <a:pt x="137" y="383"/>
                </a:lnTo>
                <a:lnTo>
                  <a:pt x="138" y="383"/>
                </a:lnTo>
                <a:lnTo>
                  <a:pt x="139" y="383"/>
                </a:lnTo>
                <a:lnTo>
                  <a:pt x="140" y="383"/>
                </a:lnTo>
                <a:lnTo>
                  <a:pt x="141" y="383"/>
                </a:lnTo>
                <a:lnTo>
                  <a:pt x="142" y="383"/>
                </a:lnTo>
                <a:lnTo>
                  <a:pt x="143" y="383"/>
                </a:lnTo>
                <a:lnTo>
                  <a:pt x="144" y="383"/>
                </a:lnTo>
                <a:lnTo>
                  <a:pt x="145" y="383"/>
                </a:lnTo>
                <a:lnTo>
                  <a:pt x="146" y="383"/>
                </a:lnTo>
                <a:lnTo>
                  <a:pt x="147" y="383"/>
                </a:lnTo>
                <a:lnTo>
                  <a:pt x="148" y="383"/>
                </a:lnTo>
                <a:lnTo>
                  <a:pt x="149" y="383"/>
                </a:lnTo>
                <a:lnTo>
                  <a:pt x="150" y="383"/>
                </a:lnTo>
                <a:lnTo>
                  <a:pt x="151" y="383"/>
                </a:lnTo>
                <a:lnTo>
                  <a:pt x="152" y="383"/>
                </a:lnTo>
                <a:lnTo>
                  <a:pt x="153" y="383"/>
                </a:lnTo>
                <a:lnTo>
                  <a:pt x="154" y="383"/>
                </a:lnTo>
                <a:lnTo>
                  <a:pt x="155" y="383"/>
                </a:lnTo>
                <a:lnTo>
                  <a:pt x="156" y="383"/>
                </a:lnTo>
                <a:lnTo>
                  <a:pt x="157" y="383"/>
                </a:lnTo>
                <a:lnTo>
                  <a:pt x="158" y="383"/>
                </a:lnTo>
                <a:lnTo>
                  <a:pt x="159" y="383"/>
                </a:lnTo>
                <a:lnTo>
                  <a:pt x="160" y="383"/>
                </a:lnTo>
                <a:lnTo>
                  <a:pt x="161" y="383"/>
                </a:lnTo>
                <a:lnTo>
                  <a:pt x="162" y="383"/>
                </a:lnTo>
                <a:lnTo>
                  <a:pt x="163" y="383"/>
                </a:lnTo>
                <a:lnTo>
                  <a:pt x="164" y="383"/>
                </a:lnTo>
                <a:lnTo>
                  <a:pt x="165" y="383"/>
                </a:lnTo>
                <a:lnTo>
                  <a:pt x="166" y="383"/>
                </a:lnTo>
                <a:lnTo>
                  <a:pt x="167" y="383"/>
                </a:lnTo>
                <a:lnTo>
                  <a:pt x="168" y="383"/>
                </a:lnTo>
                <a:lnTo>
                  <a:pt x="169" y="383"/>
                </a:lnTo>
                <a:lnTo>
                  <a:pt x="170" y="383"/>
                </a:lnTo>
                <a:lnTo>
                  <a:pt x="171" y="383"/>
                </a:lnTo>
                <a:lnTo>
                  <a:pt x="172" y="383"/>
                </a:lnTo>
                <a:lnTo>
                  <a:pt x="173" y="383"/>
                </a:lnTo>
                <a:lnTo>
                  <a:pt x="174" y="383"/>
                </a:lnTo>
                <a:lnTo>
                  <a:pt x="175" y="383"/>
                </a:lnTo>
                <a:lnTo>
                  <a:pt x="176" y="383"/>
                </a:lnTo>
                <a:lnTo>
                  <a:pt x="177" y="383"/>
                </a:lnTo>
                <a:lnTo>
                  <a:pt x="178" y="383"/>
                </a:lnTo>
                <a:lnTo>
                  <a:pt x="179" y="383"/>
                </a:lnTo>
                <a:lnTo>
                  <a:pt x="180" y="383"/>
                </a:lnTo>
                <a:lnTo>
                  <a:pt x="181" y="383"/>
                </a:lnTo>
                <a:lnTo>
                  <a:pt x="182" y="383"/>
                </a:lnTo>
                <a:lnTo>
                  <a:pt x="183" y="383"/>
                </a:lnTo>
                <a:lnTo>
                  <a:pt x="184" y="383"/>
                </a:lnTo>
                <a:lnTo>
                  <a:pt x="185" y="383"/>
                </a:lnTo>
                <a:lnTo>
                  <a:pt x="186" y="383"/>
                </a:lnTo>
                <a:lnTo>
                  <a:pt x="187" y="383"/>
                </a:lnTo>
                <a:lnTo>
                  <a:pt x="188" y="383"/>
                </a:lnTo>
                <a:lnTo>
                  <a:pt x="189" y="383"/>
                </a:lnTo>
                <a:lnTo>
                  <a:pt x="190" y="383"/>
                </a:lnTo>
                <a:lnTo>
                  <a:pt x="191" y="383"/>
                </a:lnTo>
                <a:lnTo>
                  <a:pt x="192" y="383"/>
                </a:lnTo>
                <a:lnTo>
                  <a:pt x="193" y="383"/>
                </a:lnTo>
                <a:lnTo>
                  <a:pt x="194" y="383"/>
                </a:lnTo>
                <a:lnTo>
                  <a:pt x="195" y="383"/>
                </a:lnTo>
                <a:lnTo>
                  <a:pt x="196" y="383"/>
                </a:lnTo>
                <a:lnTo>
                  <a:pt x="197" y="383"/>
                </a:lnTo>
                <a:lnTo>
                  <a:pt x="198" y="383"/>
                </a:lnTo>
                <a:lnTo>
                  <a:pt x="199" y="383"/>
                </a:lnTo>
                <a:lnTo>
                  <a:pt x="200" y="383"/>
                </a:lnTo>
                <a:lnTo>
                  <a:pt x="201" y="383"/>
                </a:lnTo>
                <a:lnTo>
                  <a:pt x="202" y="383"/>
                </a:lnTo>
                <a:lnTo>
                  <a:pt x="203" y="383"/>
                </a:lnTo>
                <a:lnTo>
                  <a:pt x="204" y="383"/>
                </a:lnTo>
                <a:lnTo>
                  <a:pt x="205" y="383"/>
                </a:lnTo>
                <a:lnTo>
                  <a:pt x="206" y="383"/>
                </a:lnTo>
                <a:lnTo>
                  <a:pt x="207" y="383"/>
                </a:lnTo>
                <a:lnTo>
                  <a:pt x="208" y="383"/>
                </a:lnTo>
                <a:lnTo>
                  <a:pt x="209" y="383"/>
                </a:lnTo>
                <a:lnTo>
                  <a:pt x="210" y="383"/>
                </a:lnTo>
                <a:lnTo>
                  <a:pt x="211" y="383"/>
                </a:lnTo>
                <a:lnTo>
                  <a:pt x="212" y="383"/>
                </a:lnTo>
                <a:lnTo>
                  <a:pt x="213" y="383"/>
                </a:lnTo>
                <a:lnTo>
                  <a:pt x="213" y="382"/>
                </a:lnTo>
                <a:lnTo>
                  <a:pt x="214" y="382"/>
                </a:lnTo>
                <a:lnTo>
                  <a:pt x="215" y="382"/>
                </a:lnTo>
                <a:lnTo>
                  <a:pt x="216" y="382"/>
                </a:lnTo>
                <a:lnTo>
                  <a:pt x="217" y="382"/>
                </a:lnTo>
                <a:lnTo>
                  <a:pt x="217" y="381"/>
                </a:lnTo>
                <a:lnTo>
                  <a:pt x="218" y="381"/>
                </a:lnTo>
                <a:lnTo>
                  <a:pt x="219" y="381"/>
                </a:lnTo>
                <a:lnTo>
                  <a:pt x="219" y="380"/>
                </a:lnTo>
                <a:lnTo>
                  <a:pt x="220" y="380"/>
                </a:lnTo>
                <a:lnTo>
                  <a:pt x="221" y="380"/>
                </a:lnTo>
                <a:lnTo>
                  <a:pt x="222" y="379"/>
                </a:lnTo>
                <a:lnTo>
                  <a:pt x="223" y="378"/>
                </a:lnTo>
                <a:lnTo>
                  <a:pt x="224" y="378"/>
                </a:lnTo>
                <a:lnTo>
                  <a:pt x="225" y="377"/>
                </a:lnTo>
                <a:lnTo>
                  <a:pt x="225" y="376"/>
                </a:lnTo>
                <a:lnTo>
                  <a:pt x="226" y="376"/>
                </a:lnTo>
                <a:lnTo>
                  <a:pt x="226" y="375"/>
                </a:lnTo>
                <a:lnTo>
                  <a:pt x="227" y="375"/>
                </a:lnTo>
                <a:lnTo>
                  <a:pt x="227" y="374"/>
                </a:lnTo>
                <a:lnTo>
                  <a:pt x="228" y="373"/>
                </a:lnTo>
                <a:lnTo>
                  <a:pt x="228" y="372"/>
                </a:lnTo>
                <a:lnTo>
                  <a:pt x="229" y="371"/>
                </a:lnTo>
                <a:lnTo>
                  <a:pt x="230" y="370"/>
                </a:lnTo>
                <a:lnTo>
                  <a:pt x="231" y="368"/>
                </a:lnTo>
                <a:lnTo>
                  <a:pt x="231" y="367"/>
                </a:lnTo>
                <a:lnTo>
                  <a:pt x="232" y="366"/>
                </a:lnTo>
                <a:lnTo>
                  <a:pt x="232" y="365"/>
                </a:lnTo>
                <a:lnTo>
                  <a:pt x="233" y="364"/>
                </a:lnTo>
                <a:lnTo>
                  <a:pt x="234" y="362"/>
                </a:lnTo>
                <a:lnTo>
                  <a:pt x="234" y="361"/>
                </a:lnTo>
                <a:lnTo>
                  <a:pt x="235" y="359"/>
                </a:lnTo>
                <a:lnTo>
                  <a:pt x="235" y="357"/>
                </a:lnTo>
                <a:lnTo>
                  <a:pt x="236" y="356"/>
                </a:lnTo>
                <a:lnTo>
                  <a:pt x="236" y="354"/>
                </a:lnTo>
                <a:lnTo>
                  <a:pt x="237" y="352"/>
                </a:lnTo>
                <a:lnTo>
                  <a:pt x="238" y="350"/>
                </a:lnTo>
                <a:lnTo>
                  <a:pt x="238" y="348"/>
                </a:lnTo>
                <a:lnTo>
                  <a:pt x="239" y="345"/>
                </a:lnTo>
                <a:lnTo>
                  <a:pt x="239" y="343"/>
                </a:lnTo>
                <a:lnTo>
                  <a:pt x="240" y="341"/>
                </a:lnTo>
                <a:lnTo>
                  <a:pt x="240" y="338"/>
                </a:lnTo>
                <a:lnTo>
                  <a:pt x="241" y="335"/>
                </a:lnTo>
                <a:lnTo>
                  <a:pt x="241" y="332"/>
                </a:lnTo>
                <a:lnTo>
                  <a:pt x="242" y="329"/>
                </a:lnTo>
                <a:lnTo>
                  <a:pt x="243" y="326"/>
                </a:lnTo>
                <a:lnTo>
                  <a:pt x="243" y="323"/>
                </a:lnTo>
                <a:lnTo>
                  <a:pt x="244" y="320"/>
                </a:lnTo>
                <a:lnTo>
                  <a:pt x="244" y="316"/>
                </a:lnTo>
                <a:lnTo>
                  <a:pt x="245" y="313"/>
                </a:lnTo>
                <a:lnTo>
                  <a:pt x="245" y="309"/>
                </a:lnTo>
                <a:lnTo>
                  <a:pt x="246" y="305"/>
                </a:lnTo>
                <a:lnTo>
                  <a:pt x="247" y="301"/>
                </a:lnTo>
                <a:lnTo>
                  <a:pt x="247" y="297"/>
                </a:lnTo>
                <a:lnTo>
                  <a:pt x="248" y="293"/>
                </a:lnTo>
                <a:lnTo>
                  <a:pt x="248" y="288"/>
                </a:lnTo>
                <a:lnTo>
                  <a:pt x="249" y="284"/>
                </a:lnTo>
                <a:lnTo>
                  <a:pt x="249" y="279"/>
                </a:lnTo>
                <a:lnTo>
                  <a:pt x="250" y="274"/>
                </a:lnTo>
                <a:lnTo>
                  <a:pt x="250" y="269"/>
                </a:lnTo>
                <a:lnTo>
                  <a:pt x="251" y="264"/>
                </a:lnTo>
                <a:lnTo>
                  <a:pt x="252" y="259"/>
                </a:lnTo>
                <a:lnTo>
                  <a:pt x="252" y="253"/>
                </a:lnTo>
                <a:lnTo>
                  <a:pt x="253" y="248"/>
                </a:lnTo>
                <a:lnTo>
                  <a:pt x="253" y="242"/>
                </a:lnTo>
                <a:lnTo>
                  <a:pt x="254" y="237"/>
                </a:lnTo>
                <a:lnTo>
                  <a:pt x="254" y="231"/>
                </a:lnTo>
                <a:lnTo>
                  <a:pt x="255" y="225"/>
                </a:lnTo>
                <a:lnTo>
                  <a:pt x="256" y="219"/>
                </a:lnTo>
                <a:lnTo>
                  <a:pt x="256" y="213"/>
                </a:lnTo>
                <a:lnTo>
                  <a:pt x="257" y="206"/>
                </a:lnTo>
                <a:lnTo>
                  <a:pt x="257" y="200"/>
                </a:lnTo>
                <a:lnTo>
                  <a:pt x="258" y="194"/>
                </a:lnTo>
                <a:lnTo>
                  <a:pt x="258" y="187"/>
                </a:lnTo>
                <a:lnTo>
                  <a:pt x="259" y="181"/>
                </a:lnTo>
                <a:lnTo>
                  <a:pt x="260" y="175"/>
                </a:lnTo>
                <a:lnTo>
                  <a:pt x="260" y="168"/>
                </a:lnTo>
                <a:lnTo>
                  <a:pt x="261" y="161"/>
                </a:lnTo>
                <a:lnTo>
                  <a:pt x="261" y="155"/>
                </a:lnTo>
                <a:lnTo>
                  <a:pt x="262" y="148"/>
                </a:lnTo>
                <a:lnTo>
                  <a:pt x="262" y="142"/>
                </a:lnTo>
                <a:lnTo>
                  <a:pt x="263" y="135"/>
                </a:lnTo>
                <a:lnTo>
                  <a:pt x="263" y="129"/>
                </a:lnTo>
                <a:lnTo>
                  <a:pt x="264" y="122"/>
                </a:lnTo>
                <a:lnTo>
                  <a:pt x="265" y="116"/>
                </a:lnTo>
                <a:lnTo>
                  <a:pt x="265" y="109"/>
                </a:lnTo>
                <a:lnTo>
                  <a:pt x="266" y="103"/>
                </a:lnTo>
                <a:lnTo>
                  <a:pt x="266" y="97"/>
                </a:lnTo>
                <a:lnTo>
                  <a:pt x="267" y="90"/>
                </a:lnTo>
                <a:lnTo>
                  <a:pt x="267" y="84"/>
                </a:lnTo>
                <a:lnTo>
                  <a:pt x="268" y="79"/>
                </a:lnTo>
                <a:lnTo>
                  <a:pt x="269" y="73"/>
                </a:lnTo>
                <a:lnTo>
                  <a:pt x="269" y="67"/>
                </a:lnTo>
                <a:lnTo>
                  <a:pt x="270" y="62"/>
                </a:lnTo>
                <a:lnTo>
                  <a:pt x="270" y="56"/>
                </a:lnTo>
                <a:lnTo>
                  <a:pt x="271" y="51"/>
                </a:lnTo>
                <a:lnTo>
                  <a:pt x="271" y="46"/>
                </a:lnTo>
                <a:lnTo>
                  <a:pt x="272" y="41"/>
                </a:lnTo>
                <a:lnTo>
                  <a:pt x="272" y="37"/>
                </a:lnTo>
                <a:lnTo>
                  <a:pt x="273" y="33"/>
                </a:lnTo>
                <a:lnTo>
                  <a:pt x="274" y="28"/>
                </a:lnTo>
                <a:lnTo>
                  <a:pt x="274" y="25"/>
                </a:lnTo>
                <a:lnTo>
                  <a:pt x="275" y="21"/>
                </a:lnTo>
                <a:lnTo>
                  <a:pt x="275" y="18"/>
                </a:lnTo>
                <a:lnTo>
                  <a:pt x="276" y="15"/>
                </a:lnTo>
                <a:lnTo>
                  <a:pt x="276" y="12"/>
                </a:lnTo>
                <a:lnTo>
                  <a:pt x="277" y="9"/>
                </a:lnTo>
                <a:lnTo>
                  <a:pt x="278" y="7"/>
                </a:lnTo>
                <a:lnTo>
                  <a:pt x="278" y="5"/>
                </a:lnTo>
                <a:lnTo>
                  <a:pt x="279" y="3"/>
                </a:lnTo>
                <a:lnTo>
                  <a:pt x="279" y="2"/>
                </a:lnTo>
                <a:lnTo>
                  <a:pt x="280" y="1"/>
                </a:lnTo>
                <a:lnTo>
                  <a:pt x="280" y="0"/>
                </a:lnTo>
                <a:lnTo>
                  <a:pt x="281" y="0"/>
                </a:lnTo>
                <a:lnTo>
                  <a:pt x="282" y="0"/>
                </a:lnTo>
                <a:lnTo>
                  <a:pt x="283" y="0"/>
                </a:lnTo>
                <a:lnTo>
                  <a:pt x="283" y="1"/>
                </a:lnTo>
                <a:lnTo>
                  <a:pt x="284" y="2"/>
                </a:lnTo>
                <a:lnTo>
                  <a:pt x="284" y="3"/>
                </a:lnTo>
                <a:lnTo>
                  <a:pt x="285" y="5"/>
                </a:lnTo>
                <a:lnTo>
                  <a:pt x="285" y="7"/>
                </a:lnTo>
                <a:lnTo>
                  <a:pt x="286" y="9"/>
                </a:lnTo>
                <a:lnTo>
                  <a:pt x="287" y="12"/>
                </a:lnTo>
                <a:lnTo>
                  <a:pt x="287" y="15"/>
                </a:lnTo>
                <a:lnTo>
                  <a:pt x="288" y="18"/>
                </a:lnTo>
                <a:lnTo>
                  <a:pt x="288" y="21"/>
                </a:lnTo>
                <a:lnTo>
                  <a:pt x="289" y="25"/>
                </a:lnTo>
                <a:lnTo>
                  <a:pt x="289" y="28"/>
                </a:lnTo>
                <a:lnTo>
                  <a:pt x="290" y="33"/>
                </a:lnTo>
                <a:lnTo>
                  <a:pt x="291" y="37"/>
                </a:lnTo>
                <a:lnTo>
                  <a:pt x="291" y="41"/>
                </a:lnTo>
                <a:lnTo>
                  <a:pt x="292" y="46"/>
                </a:lnTo>
                <a:lnTo>
                  <a:pt x="292" y="51"/>
                </a:lnTo>
                <a:lnTo>
                  <a:pt x="293" y="56"/>
                </a:lnTo>
                <a:lnTo>
                  <a:pt x="293" y="62"/>
                </a:lnTo>
                <a:lnTo>
                  <a:pt x="294" y="67"/>
                </a:lnTo>
                <a:lnTo>
                  <a:pt x="294" y="73"/>
                </a:lnTo>
                <a:lnTo>
                  <a:pt x="295" y="79"/>
                </a:lnTo>
                <a:lnTo>
                  <a:pt x="296" y="84"/>
                </a:lnTo>
                <a:lnTo>
                  <a:pt x="296" y="90"/>
                </a:lnTo>
                <a:lnTo>
                  <a:pt x="297" y="97"/>
                </a:lnTo>
                <a:lnTo>
                  <a:pt x="297" y="103"/>
                </a:lnTo>
                <a:lnTo>
                  <a:pt x="298" y="109"/>
                </a:lnTo>
                <a:lnTo>
                  <a:pt x="298" y="116"/>
                </a:lnTo>
                <a:lnTo>
                  <a:pt x="299" y="122"/>
                </a:lnTo>
                <a:lnTo>
                  <a:pt x="300" y="129"/>
                </a:lnTo>
                <a:lnTo>
                  <a:pt x="300" y="135"/>
                </a:lnTo>
                <a:lnTo>
                  <a:pt x="301" y="142"/>
                </a:lnTo>
                <a:lnTo>
                  <a:pt x="301" y="148"/>
                </a:lnTo>
                <a:lnTo>
                  <a:pt x="302" y="155"/>
                </a:lnTo>
                <a:lnTo>
                  <a:pt x="302" y="161"/>
                </a:lnTo>
                <a:lnTo>
                  <a:pt x="303" y="168"/>
                </a:lnTo>
                <a:lnTo>
                  <a:pt x="303" y="175"/>
                </a:lnTo>
                <a:lnTo>
                  <a:pt x="304" y="181"/>
                </a:lnTo>
                <a:lnTo>
                  <a:pt x="305" y="187"/>
                </a:lnTo>
                <a:lnTo>
                  <a:pt x="305" y="194"/>
                </a:lnTo>
                <a:lnTo>
                  <a:pt x="306" y="200"/>
                </a:lnTo>
                <a:lnTo>
                  <a:pt x="306" y="206"/>
                </a:lnTo>
                <a:lnTo>
                  <a:pt x="307" y="213"/>
                </a:lnTo>
                <a:lnTo>
                  <a:pt x="307" y="219"/>
                </a:lnTo>
                <a:lnTo>
                  <a:pt x="308" y="225"/>
                </a:lnTo>
                <a:lnTo>
                  <a:pt x="309" y="231"/>
                </a:lnTo>
                <a:lnTo>
                  <a:pt x="309" y="237"/>
                </a:lnTo>
                <a:lnTo>
                  <a:pt x="310" y="242"/>
                </a:lnTo>
                <a:lnTo>
                  <a:pt x="310" y="248"/>
                </a:lnTo>
                <a:lnTo>
                  <a:pt x="311" y="253"/>
                </a:lnTo>
                <a:lnTo>
                  <a:pt x="311" y="259"/>
                </a:lnTo>
                <a:lnTo>
                  <a:pt x="312" y="264"/>
                </a:lnTo>
                <a:lnTo>
                  <a:pt x="313" y="269"/>
                </a:lnTo>
                <a:lnTo>
                  <a:pt x="313" y="274"/>
                </a:lnTo>
                <a:lnTo>
                  <a:pt x="314" y="279"/>
                </a:lnTo>
                <a:lnTo>
                  <a:pt x="314" y="284"/>
                </a:lnTo>
                <a:lnTo>
                  <a:pt x="315" y="288"/>
                </a:lnTo>
                <a:lnTo>
                  <a:pt x="315" y="293"/>
                </a:lnTo>
                <a:lnTo>
                  <a:pt x="316" y="297"/>
                </a:lnTo>
                <a:lnTo>
                  <a:pt x="316" y="301"/>
                </a:lnTo>
                <a:lnTo>
                  <a:pt x="317" y="305"/>
                </a:lnTo>
                <a:lnTo>
                  <a:pt x="318" y="309"/>
                </a:lnTo>
                <a:lnTo>
                  <a:pt x="318" y="313"/>
                </a:lnTo>
                <a:lnTo>
                  <a:pt x="319" y="316"/>
                </a:lnTo>
                <a:lnTo>
                  <a:pt x="319" y="320"/>
                </a:lnTo>
                <a:lnTo>
                  <a:pt x="320" y="323"/>
                </a:lnTo>
                <a:lnTo>
                  <a:pt x="320" y="326"/>
                </a:lnTo>
                <a:lnTo>
                  <a:pt x="321" y="329"/>
                </a:lnTo>
                <a:lnTo>
                  <a:pt x="322" y="332"/>
                </a:lnTo>
                <a:lnTo>
                  <a:pt x="322" y="335"/>
                </a:lnTo>
                <a:lnTo>
                  <a:pt x="323" y="338"/>
                </a:lnTo>
                <a:lnTo>
                  <a:pt x="323" y="341"/>
                </a:lnTo>
                <a:lnTo>
                  <a:pt x="324" y="343"/>
                </a:lnTo>
                <a:lnTo>
                  <a:pt x="324" y="345"/>
                </a:lnTo>
                <a:lnTo>
                  <a:pt x="325" y="348"/>
                </a:lnTo>
                <a:lnTo>
                  <a:pt x="325" y="350"/>
                </a:lnTo>
                <a:lnTo>
                  <a:pt x="326" y="352"/>
                </a:lnTo>
                <a:lnTo>
                  <a:pt x="327" y="354"/>
                </a:lnTo>
                <a:lnTo>
                  <a:pt x="327" y="356"/>
                </a:lnTo>
                <a:lnTo>
                  <a:pt x="328" y="357"/>
                </a:lnTo>
                <a:lnTo>
                  <a:pt x="328" y="359"/>
                </a:lnTo>
                <a:lnTo>
                  <a:pt x="329" y="361"/>
                </a:lnTo>
                <a:lnTo>
                  <a:pt x="329" y="362"/>
                </a:lnTo>
                <a:lnTo>
                  <a:pt x="330" y="364"/>
                </a:lnTo>
                <a:lnTo>
                  <a:pt x="331" y="365"/>
                </a:lnTo>
                <a:lnTo>
                  <a:pt x="331" y="366"/>
                </a:lnTo>
                <a:lnTo>
                  <a:pt x="332" y="367"/>
                </a:lnTo>
                <a:lnTo>
                  <a:pt x="332" y="368"/>
                </a:lnTo>
                <a:lnTo>
                  <a:pt x="333" y="370"/>
                </a:lnTo>
                <a:lnTo>
                  <a:pt x="334" y="371"/>
                </a:lnTo>
                <a:lnTo>
                  <a:pt x="335" y="372"/>
                </a:lnTo>
                <a:lnTo>
                  <a:pt x="335" y="373"/>
                </a:lnTo>
                <a:lnTo>
                  <a:pt x="336" y="374"/>
                </a:lnTo>
                <a:lnTo>
                  <a:pt x="336" y="375"/>
                </a:lnTo>
                <a:lnTo>
                  <a:pt x="337" y="375"/>
                </a:lnTo>
                <a:lnTo>
                  <a:pt x="337" y="376"/>
                </a:lnTo>
                <a:lnTo>
                  <a:pt x="338" y="376"/>
                </a:lnTo>
                <a:lnTo>
                  <a:pt x="338" y="377"/>
                </a:lnTo>
                <a:lnTo>
                  <a:pt x="339" y="378"/>
                </a:lnTo>
                <a:lnTo>
                  <a:pt x="340" y="378"/>
                </a:lnTo>
                <a:lnTo>
                  <a:pt x="341" y="379"/>
                </a:lnTo>
                <a:lnTo>
                  <a:pt x="342" y="380"/>
                </a:lnTo>
                <a:lnTo>
                  <a:pt x="343" y="380"/>
                </a:lnTo>
                <a:lnTo>
                  <a:pt x="344" y="380"/>
                </a:lnTo>
                <a:lnTo>
                  <a:pt x="344" y="381"/>
                </a:lnTo>
                <a:lnTo>
                  <a:pt x="345" y="381"/>
                </a:lnTo>
                <a:lnTo>
                  <a:pt x="346" y="381"/>
                </a:lnTo>
                <a:lnTo>
                  <a:pt x="346" y="382"/>
                </a:lnTo>
                <a:lnTo>
                  <a:pt x="347" y="382"/>
                </a:lnTo>
                <a:lnTo>
                  <a:pt x="348" y="382"/>
                </a:lnTo>
                <a:lnTo>
                  <a:pt x="349" y="382"/>
                </a:lnTo>
                <a:lnTo>
                  <a:pt x="350" y="382"/>
                </a:lnTo>
                <a:lnTo>
                  <a:pt x="350" y="383"/>
                </a:lnTo>
                <a:lnTo>
                  <a:pt x="351" y="383"/>
                </a:lnTo>
                <a:lnTo>
                  <a:pt x="352" y="383"/>
                </a:lnTo>
                <a:lnTo>
                  <a:pt x="353" y="383"/>
                </a:lnTo>
                <a:lnTo>
                  <a:pt x="354" y="383"/>
                </a:lnTo>
                <a:lnTo>
                  <a:pt x="355" y="383"/>
                </a:lnTo>
                <a:lnTo>
                  <a:pt x="356" y="383"/>
                </a:lnTo>
                <a:lnTo>
                  <a:pt x="357" y="383"/>
                </a:lnTo>
                <a:lnTo>
                  <a:pt x="358" y="383"/>
                </a:lnTo>
                <a:lnTo>
                  <a:pt x="359" y="383"/>
                </a:lnTo>
                <a:lnTo>
                  <a:pt x="360" y="383"/>
                </a:lnTo>
                <a:lnTo>
                  <a:pt x="361" y="383"/>
                </a:lnTo>
                <a:lnTo>
                  <a:pt x="362" y="383"/>
                </a:lnTo>
                <a:lnTo>
                  <a:pt x="363" y="383"/>
                </a:lnTo>
                <a:lnTo>
                  <a:pt x="364" y="383"/>
                </a:lnTo>
                <a:lnTo>
                  <a:pt x="365" y="383"/>
                </a:lnTo>
                <a:lnTo>
                  <a:pt x="366" y="383"/>
                </a:lnTo>
                <a:lnTo>
                  <a:pt x="367" y="383"/>
                </a:lnTo>
                <a:lnTo>
                  <a:pt x="368" y="383"/>
                </a:lnTo>
                <a:lnTo>
                  <a:pt x="369" y="383"/>
                </a:lnTo>
                <a:lnTo>
                  <a:pt x="370" y="383"/>
                </a:lnTo>
                <a:lnTo>
                  <a:pt x="371" y="383"/>
                </a:lnTo>
                <a:lnTo>
                  <a:pt x="372" y="383"/>
                </a:lnTo>
                <a:lnTo>
                  <a:pt x="373" y="383"/>
                </a:lnTo>
                <a:lnTo>
                  <a:pt x="374" y="383"/>
                </a:lnTo>
                <a:lnTo>
                  <a:pt x="375" y="383"/>
                </a:lnTo>
                <a:lnTo>
                  <a:pt x="376" y="383"/>
                </a:lnTo>
                <a:lnTo>
                  <a:pt x="377" y="383"/>
                </a:lnTo>
                <a:lnTo>
                  <a:pt x="378" y="383"/>
                </a:lnTo>
                <a:lnTo>
                  <a:pt x="379" y="383"/>
                </a:lnTo>
                <a:lnTo>
                  <a:pt x="380" y="383"/>
                </a:lnTo>
                <a:lnTo>
                  <a:pt x="381" y="383"/>
                </a:lnTo>
                <a:lnTo>
                  <a:pt x="382" y="383"/>
                </a:lnTo>
                <a:lnTo>
                  <a:pt x="383" y="383"/>
                </a:lnTo>
                <a:lnTo>
                  <a:pt x="384" y="383"/>
                </a:lnTo>
                <a:lnTo>
                  <a:pt x="385" y="383"/>
                </a:lnTo>
                <a:lnTo>
                  <a:pt x="386" y="383"/>
                </a:lnTo>
                <a:lnTo>
                  <a:pt x="387" y="383"/>
                </a:lnTo>
                <a:lnTo>
                  <a:pt x="388" y="383"/>
                </a:lnTo>
                <a:lnTo>
                  <a:pt x="389" y="383"/>
                </a:lnTo>
                <a:lnTo>
                  <a:pt x="390" y="383"/>
                </a:lnTo>
                <a:lnTo>
                  <a:pt x="391" y="383"/>
                </a:lnTo>
                <a:lnTo>
                  <a:pt x="392" y="383"/>
                </a:lnTo>
                <a:lnTo>
                  <a:pt x="393" y="383"/>
                </a:lnTo>
                <a:lnTo>
                  <a:pt x="394" y="383"/>
                </a:lnTo>
                <a:lnTo>
                  <a:pt x="395" y="383"/>
                </a:lnTo>
                <a:lnTo>
                  <a:pt x="396" y="383"/>
                </a:lnTo>
                <a:lnTo>
                  <a:pt x="397" y="383"/>
                </a:lnTo>
                <a:lnTo>
                  <a:pt x="398" y="383"/>
                </a:lnTo>
                <a:lnTo>
                  <a:pt x="399" y="383"/>
                </a:lnTo>
                <a:lnTo>
                  <a:pt x="400" y="383"/>
                </a:lnTo>
                <a:lnTo>
                  <a:pt x="401" y="383"/>
                </a:lnTo>
                <a:lnTo>
                  <a:pt x="402" y="383"/>
                </a:lnTo>
                <a:lnTo>
                  <a:pt x="403" y="383"/>
                </a:lnTo>
                <a:lnTo>
                  <a:pt x="404" y="383"/>
                </a:lnTo>
                <a:lnTo>
                  <a:pt x="405" y="383"/>
                </a:lnTo>
                <a:lnTo>
                  <a:pt x="406" y="383"/>
                </a:lnTo>
                <a:lnTo>
                  <a:pt x="407" y="383"/>
                </a:lnTo>
                <a:lnTo>
                  <a:pt x="408" y="383"/>
                </a:lnTo>
                <a:lnTo>
                  <a:pt x="409" y="383"/>
                </a:lnTo>
                <a:lnTo>
                  <a:pt x="410" y="383"/>
                </a:lnTo>
                <a:lnTo>
                  <a:pt x="411" y="383"/>
                </a:lnTo>
                <a:lnTo>
                  <a:pt x="412" y="383"/>
                </a:lnTo>
                <a:lnTo>
                  <a:pt x="413" y="383"/>
                </a:lnTo>
                <a:lnTo>
                  <a:pt x="414" y="383"/>
                </a:lnTo>
                <a:lnTo>
                  <a:pt x="415" y="383"/>
                </a:lnTo>
                <a:lnTo>
                  <a:pt x="416" y="383"/>
                </a:lnTo>
                <a:lnTo>
                  <a:pt x="417" y="383"/>
                </a:lnTo>
                <a:lnTo>
                  <a:pt x="418" y="383"/>
                </a:lnTo>
                <a:lnTo>
                  <a:pt x="419" y="383"/>
                </a:lnTo>
                <a:lnTo>
                  <a:pt x="420" y="383"/>
                </a:lnTo>
                <a:lnTo>
                  <a:pt x="421" y="383"/>
                </a:lnTo>
                <a:lnTo>
                  <a:pt x="422" y="383"/>
                </a:lnTo>
                <a:lnTo>
                  <a:pt x="423" y="383"/>
                </a:lnTo>
                <a:lnTo>
                  <a:pt x="424" y="383"/>
                </a:lnTo>
                <a:lnTo>
                  <a:pt x="425" y="383"/>
                </a:lnTo>
                <a:lnTo>
                  <a:pt x="426" y="383"/>
                </a:lnTo>
                <a:lnTo>
                  <a:pt x="427" y="383"/>
                </a:lnTo>
                <a:lnTo>
                  <a:pt x="428" y="383"/>
                </a:lnTo>
                <a:lnTo>
                  <a:pt x="429" y="383"/>
                </a:lnTo>
                <a:lnTo>
                  <a:pt x="430" y="383"/>
                </a:lnTo>
                <a:lnTo>
                  <a:pt x="431" y="383"/>
                </a:lnTo>
                <a:lnTo>
                  <a:pt x="432" y="383"/>
                </a:lnTo>
                <a:lnTo>
                  <a:pt x="433" y="383"/>
                </a:lnTo>
                <a:lnTo>
                  <a:pt x="434" y="383"/>
                </a:lnTo>
                <a:lnTo>
                  <a:pt x="435" y="383"/>
                </a:lnTo>
                <a:lnTo>
                  <a:pt x="436" y="383"/>
                </a:lnTo>
                <a:lnTo>
                  <a:pt x="437" y="383"/>
                </a:lnTo>
                <a:lnTo>
                  <a:pt x="438" y="383"/>
                </a:lnTo>
                <a:lnTo>
                  <a:pt x="439" y="383"/>
                </a:lnTo>
                <a:lnTo>
                  <a:pt x="440" y="383"/>
                </a:lnTo>
                <a:lnTo>
                  <a:pt x="441" y="383"/>
                </a:lnTo>
                <a:lnTo>
                  <a:pt x="442" y="383"/>
                </a:lnTo>
                <a:lnTo>
                  <a:pt x="443" y="383"/>
                </a:lnTo>
                <a:lnTo>
                  <a:pt x="444" y="383"/>
                </a:lnTo>
                <a:lnTo>
                  <a:pt x="445" y="383"/>
                </a:lnTo>
                <a:lnTo>
                  <a:pt x="446" y="383"/>
                </a:lnTo>
                <a:lnTo>
                  <a:pt x="447" y="383"/>
                </a:lnTo>
                <a:lnTo>
                  <a:pt x="448" y="383"/>
                </a:lnTo>
                <a:lnTo>
                  <a:pt x="449" y="383"/>
                </a:lnTo>
                <a:lnTo>
                  <a:pt x="450" y="383"/>
                </a:lnTo>
                <a:lnTo>
                  <a:pt x="451" y="383"/>
                </a:lnTo>
                <a:lnTo>
                  <a:pt x="452" y="383"/>
                </a:lnTo>
                <a:lnTo>
                  <a:pt x="453" y="383"/>
                </a:lnTo>
                <a:lnTo>
                  <a:pt x="454" y="384"/>
                </a:lnTo>
                <a:lnTo>
                  <a:pt x="455" y="384"/>
                </a:lnTo>
                <a:lnTo>
                  <a:pt x="456" y="384"/>
                </a:lnTo>
                <a:lnTo>
                  <a:pt x="457" y="384"/>
                </a:lnTo>
                <a:lnTo>
                  <a:pt x="458" y="384"/>
                </a:lnTo>
                <a:lnTo>
                  <a:pt x="459" y="384"/>
                </a:lnTo>
                <a:lnTo>
                  <a:pt x="460" y="384"/>
                </a:lnTo>
                <a:lnTo>
                  <a:pt x="461" y="384"/>
                </a:lnTo>
                <a:lnTo>
                  <a:pt x="462" y="384"/>
                </a:lnTo>
                <a:lnTo>
                  <a:pt x="463" y="384"/>
                </a:lnTo>
                <a:lnTo>
                  <a:pt x="464" y="384"/>
                </a:lnTo>
                <a:lnTo>
                  <a:pt x="465" y="384"/>
                </a:lnTo>
                <a:lnTo>
                  <a:pt x="466" y="384"/>
                </a:lnTo>
                <a:lnTo>
                  <a:pt x="467" y="384"/>
                </a:lnTo>
                <a:lnTo>
                  <a:pt x="468" y="384"/>
                </a:lnTo>
                <a:lnTo>
                  <a:pt x="469" y="384"/>
                </a:lnTo>
                <a:lnTo>
                  <a:pt x="470" y="384"/>
                </a:lnTo>
                <a:lnTo>
                  <a:pt x="471" y="384"/>
                </a:lnTo>
                <a:lnTo>
                  <a:pt x="472" y="384"/>
                </a:lnTo>
                <a:lnTo>
                  <a:pt x="473" y="384"/>
                </a:lnTo>
                <a:lnTo>
                  <a:pt x="474" y="384"/>
                </a:lnTo>
                <a:lnTo>
                  <a:pt x="475" y="384"/>
                </a:lnTo>
                <a:lnTo>
                  <a:pt x="476" y="384"/>
                </a:lnTo>
                <a:lnTo>
                  <a:pt x="477" y="384"/>
                </a:lnTo>
                <a:lnTo>
                  <a:pt x="478" y="384"/>
                </a:lnTo>
                <a:lnTo>
                  <a:pt x="479" y="384"/>
                </a:lnTo>
                <a:lnTo>
                  <a:pt x="480" y="384"/>
                </a:lnTo>
                <a:lnTo>
                  <a:pt x="481" y="384"/>
                </a:lnTo>
                <a:lnTo>
                  <a:pt x="482" y="384"/>
                </a:lnTo>
                <a:lnTo>
                  <a:pt x="483" y="384"/>
                </a:lnTo>
                <a:lnTo>
                  <a:pt x="484" y="384"/>
                </a:lnTo>
                <a:lnTo>
                  <a:pt x="485" y="384"/>
                </a:lnTo>
                <a:lnTo>
                  <a:pt x="486" y="384"/>
                </a:lnTo>
                <a:lnTo>
                  <a:pt x="487" y="384"/>
                </a:lnTo>
                <a:lnTo>
                  <a:pt x="488" y="384"/>
                </a:lnTo>
                <a:lnTo>
                  <a:pt x="489" y="384"/>
                </a:lnTo>
                <a:lnTo>
                  <a:pt x="490" y="384"/>
                </a:lnTo>
                <a:lnTo>
                  <a:pt x="491" y="384"/>
                </a:lnTo>
                <a:lnTo>
                  <a:pt x="492" y="384"/>
                </a:lnTo>
                <a:lnTo>
                  <a:pt x="493" y="384"/>
                </a:lnTo>
                <a:lnTo>
                  <a:pt x="494" y="384"/>
                </a:lnTo>
                <a:lnTo>
                  <a:pt x="495" y="384"/>
                </a:lnTo>
                <a:lnTo>
                  <a:pt x="496" y="384"/>
                </a:lnTo>
                <a:lnTo>
                  <a:pt x="497" y="384"/>
                </a:lnTo>
                <a:lnTo>
                  <a:pt x="498" y="384"/>
                </a:lnTo>
                <a:lnTo>
                  <a:pt x="499" y="384"/>
                </a:lnTo>
                <a:lnTo>
                  <a:pt x="500" y="384"/>
                </a:lnTo>
                <a:lnTo>
                  <a:pt x="501" y="384"/>
                </a:lnTo>
                <a:lnTo>
                  <a:pt x="502" y="384"/>
                </a:lnTo>
                <a:lnTo>
                  <a:pt x="503" y="384"/>
                </a:lnTo>
                <a:lnTo>
                  <a:pt x="504" y="384"/>
                </a:lnTo>
                <a:lnTo>
                  <a:pt x="505" y="384"/>
                </a:lnTo>
                <a:lnTo>
                  <a:pt x="506" y="384"/>
                </a:lnTo>
                <a:lnTo>
                  <a:pt x="507" y="384"/>
                </a:lnTo>
                <a:lnTo>
                  <a:pt x="508" y="384"/>
                </a:lnTo>
                <a:lnTo>
                  <a:pt x="509" y="384"/>
                </a:lnTo>
                <a:lnTo>
                  <a:pt x="510" y="384"/>
                </a:lnTo>
                <a:lnTo>
                  <a:pt x="511" y="384"/>
                </a:lnTo>
                <a:lnTo>
                  <a:pt x="512" y="384"/>
                </a:lnTo>
                <a:lnTo>
                  <a:pt x="513" y="384"/>
                </a:lnTo>
                <a:lnTo>
                  <a:pt x="514" y="384"/>
                </a:lnTo>
                <a:lnTo>
                  <a:pt x="515" y="384"/>
                </a:lnTo>
                <a:lnTo>
                  <a:pt x="516" y="384"/>
                </a:lnTo>
                <a:lnTo>
                  <a:pt x="517" y="384"/>
                </a:lnTo>
                <a:lnTo>
                  <a:pt x="518" y="384"/>
                </a:lnTo>
                <a:lnTo>
                  <a:pt x="519" y="384"/>
                </a:lnTo>
                <a:lnTo>
                  <a:pt x="520" y="384"/>
                </a:lnTo>
                <a:lnTo>
                  <a:pt x="521" y="384"/>
                </a:lnTo>
                <a:lnTo>
                  <a:pt x="522" y="384"/>
                </a:lnTo>
                <a:lnTo>
                  <a:pt x="523" y="384"/>
                </a:lnTo>
                <a:lnTo>
                  <a:pt x="524" y="384"/>
                </a:lnTo>
                <a:lnTo>
                  <a:pt x="525" y="384"/>
                </a:lnTo>
                <a:lnTo>
                  <a:pt x="526" y="384"/>
                </a:lnTo>
                <a:lnTo>
                  <a:pt x="527" y="384"/>
                </a:lnTo>
                <a:lnTo>
                  <a:pt x="528" y="384"/>
                </a:lnTo>
                <a:lnTo>
                  <a:pt x="529" y="384"/>
                </a:lnTo>
                <a:lnTo>
                  <a:pt x="530" y="384"/>
                </a:lnTo>
                <a:lnTo>
                  <a:pt x="531" y="384"/>
                </a:lnTo>
                <a:lnTo>
                  <a:pt x="532" y="384"/>
                </a:lnTo>
                <a:lnTo>
                  <a:pt x="533" y="384"/>
                </a:lnTo>
                <a:lnTo>
                  <a:pt x="534" y="384"/>
                </a:lnTo>
                <a:lnTo>
                  <a:pt x="535" y="384"/>
                </a:lnTo>
                <a:lnTo>
                  <a:pt x="536" y="384"/>
                </a:lnTo>
                <a:lnTo>
                  <a:pt x="537" y="384"/>
                </a:lnTo>
                <a:lnTo>
                  <a:pt x="538" y="384"/>
                </a:lnTo>
                <a:lnTo>
                  <a:pt x="539" y="384"/>
                </a:lnTo>
                <a:lnTo>
                  <a:pt x="540" y="384"/>
                </a:lnTo>
                <a:lnTo>
                  <a:pt x="541" y="384"/>
                </a:lnTo>
                <a:lnTo>
                  <a:pt x="542" y="384"/>
                </a:lnTo>
                <a:lnTo>
                  <a:pt x="543" y="384"/>
                </a:lnTo>
                <a:lnTo>
                  <a:pt x="544" y="384"/>
                </a:lnTo>
                <a:lnTo>
                  <a:pt x="545" y="384"/>
                </a:lnTo>
                <a:lnTo>
                  <a:pt x="546" y="384"/>
                </a:lnTo>
                <a:lnTo>
                  <a:pt x="547" y="384"/>
                </a:lnTo>
                <a:lnTo>
                  <a:pt x="548" y="384"/>
                </a:lnTo>
                <a:lnTo>
                  <a:pt x="549" y="384"/>
                </a:lnTo>
                <a:lnTo>
                  <a:pt x="550" y="384"/>
                </a:lnTo>
                <a:lnTo>
                  <a:pt x="551" y="384"/>
                </a:lnTo>
                <a:lnTo>
                  <a:pt x="552" y="384"/>
                </a:lnTo>
                <a:lnTo>
                  <a:pt x="553" y="384"/>
                </a:lnTo>
                <a:lnTo>
                  <a:pt x="554" y="384"/>
                </a:lnTo>
                <a:lnTo>
                  <a:pt x="555" y="384"/>
                </a:lnTo>
                <a:lnTo>
                  <a:pt x="556" y="384"/>
                </a:lnTo>
                <a:lnTo>
                  <a:pt x="557" y="384"/>
                </a:lnTo>
                <a:lnTo>
                  <a:pt x="558" y="384"/>
                </a:lnTo>
                <a:lnTo>
                  <a:pt x="559" y="384"/>
                </a:lnTo>
                <a:lnTo>
                  <a:pt x="560" y="384"/>
                </a:lnTo>
                <a:lnTo>
                  <a:pt x="561" y="384"/>
                </a:lnTo>
                <a:lnTo>
                  <a:pt x="562" y="384"/>
                </a:lnTo>
                <a:lnTo>
                  <a:pt x="563" y="384"/>
                </a:lnTo>
                <a:lnTo>
                  <a:pt x="564" y="384"/>
                </a:lnTo>
              </a:path>
            </a:pathLst>
          </a:custGeom>
          <a:noFill/>
          <a:ln w="38100" cmpd="sng">
            <a:solidFill>
              <a:srgbClr val="0000FF"/>
            </a:solidFill>
            <a:prstDash val="solid"/>
            <a:round/>
            <a:headEnd type="stealth"/>
            <a:tailEnd type="none"/>
          </a:ln>
        </p:spPr>
        <p:txBody>
          <a:bodyPr/>
          <a:lstStyle/>
          <a:p>
            <a:endParaRPr lang="en-US"/>
          </a:p>
        </p:txBody>
      </p:sp>
      <p:sp>
        <p:nvSpPr>
          <p:cNvPr id="27" name="TextBox 26"/>
          <p:cNvSpPr txBox="1"/>
          <p:nvPr/>
        </p:nvSpPr>
        <p:spPr>
          <a:xfrm>
            <a:off x="7162800" y="3962400"/>
            <a:ext cx="676467" cy="246221"/>
          </a:xfrm>
          <a:prstGeom prst="rect">
            <a:avLst/>
          </a:prstGeom>
          <a:noFill/>
        </p:spPr>
        <p:txBody>
          <a:bodyPr wrap="none" lIns="0" tIns="0" rIns="0" bIns="0" rtlCol="0">
            <a:spAutoFit/>
          </a:bodyPr>
          <a:lstStyle/>
          <a:p>
            <a:r>
              <a:rPr lang="en-US" sz="1600" dirty="0" smtClean="0">
                <a:solidFill>
                  <a:srgbClr val="0000FF"/>
                </a:solidFill>
              </a:rPr>
              <a:t> 532nm </a:t>
            </a:r>
            <a:endParaRPr lang="en-US" sz="1600" dirty="0">
              <a:solidFill>
                <a:srgbClr val="0000FF"/>
              </a:solidFill>
            </a:endParaRPr>
          </a:p>
        </p:txBody>
      </p:sp>
      <p:sp>
        <p:nvSpPr>
          <p:cNvPr id="14" name="Oval 13"/>
          <p:cNvSpPr/>
          <p:nvPr/>
        </p:nvSpPr>
        <p:spPr>
          <a:xfrm>
            <a:off x="5562600" y="3733800"/>
            <a:ext cx="228600" cy="2286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562600" y="4800600"/>
            <a:ext cx="228600" cy="228600"/>
          </a:xfrm>
          <a:prstGeom prst="ellipse">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562600" y="5105400"/>
            <a:ext cx="304571" cy="246221"/>
          </a:xfrm>
          <a:prstGeom prst="rect">
            <a:avLst/>
          </a:prstGeom>
          <a:solidFill>
            <a:schemeClr val="bg1"/>
          </a:solidFill>
        </p:spPr>
        <p:txBody>
          <a:bodyPr wrap="none" lIns="0" tIns="0" rIns="0" bIns="0" rtlCol="0">
            <a:spAutoFit/>
          </a:bodyPr>
          <a:lstStyle/>
          <a:p>
            <a:r>
              <a:rPr lang="en-US" sz="1600" b="1" dirty="0" smtClean="0">
                <a:solidFill>
                  <a:srgbClr val="7030A0"/>
                </a:solidFill>
                <a:latin typeface="Symbol" pitchFamily="18" charset="2"/>
                <a:sym typeface="Symbol"/>
              </a:rPr>
              <a:t>/</a:t>
            </a:r>
            <a:endParaRPr lang="en-US" sz="1600" b="1" baseline="30000" dirty="0">
              <a:solidFill>
                <a:srgbClr val="7030A0"/>
              </a:solidFill>
              <a:latin typeface="Symbol" pitchFamily="18" charset="2"/>
            </a:endParaRPr>
          </a:p>
        </p:txBody>
      </p:sp>
    </p:spTree>
    <p:extLst>
      <p:ext uri="{BB962C8B-B14F-4D97-AF65-F5344CB8AC3E}">
        <p14:creationId xmlns:p14="http://schemas.microsoft.com/office/powerpoint/2010/main" val="19116542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9586" name="Picture 2" descr="http://www.authicle.com/wp-content/uploads/2013/11/breaking-bad-fly-worst.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1" r="-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82940" y="3369927"/>
            <a:ext cx="785793" cy="1323439"/>
          </a:xfrm>
          <a:prstGeom prst="rect">
            <a:avLst/>
          </a:prstGeom>
          <a:noFill/>
        </p:spPr>
        <p:txBody>
          <a:bodyPr wrap="none" rtlCol="0">
            <a:spAutoFit/>
          </a:bodyPr>
          <a:lstStyle/>
          <a:p>
            <a:r>
              <a:rPr lang="en-US" sz="8000" b="1" smtClean="0">
                <a:solidFill>
                  <a:schemeClr val="bg1"/>
                </a:solidFill>
              </a:rPr>
              <a:t>+</a:t>
            </a:r>
            <a:endParaRPr lang="en-US" sz="8000" b="1">
              <a:solidFill>
                <a:schemeClr val="bg1"/>
              </a:solidFill>
            </a:endParaRPr>
          </a:p>
        </p:txBody>
      </p:sp>
    </p:spTree>
    <p:extLst>
      <p:ext uri="{BB962C8B-B14F-4D97-AF65-F5344CB8AC3E}">
        <p14:creationId xmlns:p14="http://schemas.microsoft.com/office/powerpoint/2010/main" val="1360449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366" y="366944"/>
            <a:ext cx="8511304" cy="646331"/>
          </a:xfrm>
          <a:prstGeom prst="rect">
            <a:avLst/>
          </a:prstGeom>
          <a:noFill/>
        </p:spPr>
        <p:txBody>
          <a:bodyPr wrap="none" rtlCol="0">
            <a:spAutoFit/>
          </a:bodyPr>
          <a:lstStyle/>
          <a:p>
            <a:r>
              <a:rPr lang="en-US" sz="3600" b="1" smtClean="0">
                <a:solidFill>
                  <a:prstClr val="black"/>
                </a:solidFill>
                <a:latin typeface="Calibri"/>
              </a:rPr>
              <a:t>Large </a:t>
            </a:r>
            <a:r>
              <a:rPr lang="en-US" sz="3600" b="1" dirty="0" smtClean="0">
                <a:solidFill>
                  <a:prstClr val="black"/>
                </a:solidFill>
                <a:latin typeface="Calibri"/>
              </a:rPr>
              <a:t>scale vision (10</a:t>
            </a:r>
            <a:r>
              <a:rPr lang="en-US" sz="3600" b="1" baseline="30000" dirty="0" smtClean="0">
                <a:solidFill>
                  <a:prstClr val="black"/>
                </a:solidFill>
                <a:latin typeface="Calibri"/>
              </a:rPr>
              <a:t>3</a:t>
            </a:r>
            <a:r>
              <a:rPr lang="en-US" sz="3600" b="1" dirty="0" smtClean="0">
                <a:solidFill>
                  <a:prstClr val="black"/>
                </a:solidFill>
                <a:latin typeface="Calibri"/>
              </a:rPr>
              <a:t> – 10</a:t>
            </a:r>
            <a:r>
              <a:rPr lang="en-US" sz="3600" b="1" baseline="30000" dirty="0" smtClean="0">
                <a:solidFill>
                  <a:prstClr val="black"/>
                </a:solidFill>
                <a:latin typeface="Calibri"/>
              </a:rPr>
              <a:t>6</a:t>
            </a:r>
            <a:r>
              <a:rPr lang="en-US" sz="3600" b="1" dirty="0" smtClean="0">
                <a:solidFill>
                  <a:prstClr val="black"/>
                </a:solidFill>
                <a:latin typeface="Calibri"/>
              </a:rPr>
              <a:t> </a:t>
            </a:r>
            <a:r>
              <a:rPr lang="en-US" sz="3600" b="1" smtClean="0">
                <a:solidFill>
                  <a:prstClr val="black"/>
                </a:solidFill>
                <a:latin typeface="Calibri"/>
              </a:rPr>
              <a:t>atomic qubits?)</a:t>
            </a:r>
            <a:endParaRPr lang="en-US" sz="3600" b="1" dirty="0">
              <a:solidFill>
                <a:prstClr val="black"/>
              </a:solidFill>
              <a:latin typeface="Calibri"/>
            </a:endParaRPr>
          </a:p>
        </p:txBody>
      </p:sp>
      <p:sp>
        <p:nvSpPr>
          <p:cNvPr id="5" name="Rectangle 4"/>
          <p:cNvSpPr/>
          <p:nvPr/>
        </p:nvSpPr>
        <p:spPr>
          <a:xfrm>
            <a:off x="5235389" y="6488668"/>
            <a:ext cx="3877732" cy="369332"/>
          </a:xfrm>
          <a:prstGeom prst="rect">
            <a:avLst/>
          </a:prstGeom>
        </p:spPr>
        <p:txBody>
          <a:bodyPr wrap="square">
            <a:spAutoFit/>
          </a:bodyPr>
          <a:lstStyle/>
          <a:p>
            <a:pPr algn="r"/>
            <a:r>
              <a:rPr lang="en-US" sz="1800" smtClean="0">
                <a:solidFill>
                  <a:srgbClr val="000000"/>
                </a:solidFill>
                <a:latin typeface="Times New Roman"/>
              </a:rPr>
              <a:t>C.M., </a:t>
            </a:r>
            <a:r>
              <a:rPr lang="en-US" sz="1800">
                <a:solidFill>
                  <a:srgbClr val="000000"/>
                </a:solidFill>
                <a:latin typeface="Times New Roman"/>
              </a:rPr>
              <a:t>et al., </a:t>
            </a:r>
            <a:r>
              <a:rPr lang="en-US" sz="1800" smtClean="0">
                <a:solidFill>
                  <a:srgbClr val="000000"/>
                </a:solidFill>
                <a:latin typeface="Times New Roman"/>
              </a:rPr>
              <a:t>ArXiv 1208.0391 (2012)</a:t>
            </a:r>
            <a:endParaRPr lang="en-US" sz="1800" dirty="0">
              <a:solidFill>
                <a:srgbClr val="000000"/>
              </a:solidFill>
              <a:latin typeface="Times New Roman"/>
            </a:endParaRPr>
          </a:p>
        </p:txBody>
      </p:sp>
      <p:grpSp>
        <p:nvGrpSpPr>
          <p:cNvPr id="6" name="Group 5"/>
          <p:cNvGrpSpPr/>
          <p:nvPr/>
        </p:nvGrpSpPr>
        <p:grpSpPr>
          <a:xfrm>
            <a:off x="1" y="1772294"/>
            <a:ext cx="9113120" cy="4067033"/>
            <a:chOff x="1" y="1772294"/>
            <a:chExt cx="9113120" cy="4067033"/>
          </a:xfrm>
        </p:grpSpPr>
        <p:pic>
          <p:nvPicPr>
            <p:cNvPr id="1939458" name="Picture 2" descr="figure1Boris"/>
            <p:cNvPicPr>
              <a:picLocks noChangeAspect="1" noChangeArrowheads="1"/>
            </p:cNvPicPr>
            <p:nvPr/>
          </p:nvPicPr>
          <p:blipFill>
            <a:blip r:embed="rId3" cstate="print"/>
            <a:srcRect l="45235" t="12136"/>
            <a:stretch>
              <a:fillRect/>
            </a:stretch>
          </p:blipFill>
          <p:spPr bwMode="auto">
            <a:xfrm>
              <a:off x="1" y="1772294"/>
              <a:ext cx="9113120" cy="4067033"/>
            </a:xfrm>
            <a:prstGeom prst="rect">
              <a:avLst/>
            </a:prstGeom>
            <a:noFill/>
            <a:ln w="9525">
              <a:noFill/>
              <a:miter lim="800000"/>
              <a:headEnd/>
              <a:tailEnd/>
            </a:ln>
          </p:spPr>
        </p:pic>
        <p:sp>
          <p:nvSpPr>
            <p:cNvPr id="10" name="Freeform 49"/>
            <p:cNvSpPr>
              <a:spLocks/>
            </p:cNvSpPr>
            <p:nvPr/>
          </p:nvSpPr>
          <p:spPr bwMode="auto">
            <a:xfrm rot="2289562">
              <a:off x="2283999" y="2093792"/>
              <a:ext cx="358775" cy="265112"/>
            </a:xfrm>
            <a:custGeom>
              <a:avLst/>
              <a:gdLst/>
              <a:ahLst/>
              <a:cxnLst>
                <a:cxn ang="0">
                  <a:pos x="5" y="116"/>
                </a:cxn>
                <a:cxn ang="0">
                  <a:pos x="9" y="114"/>
                </a:cxn>
                <a:cxn ang="0">
                  <a:pos x="13" y="112"/>
                </a:cxn>
                <a:cxn ang="0">
                  <a:pos x="17" y="109"/>
                </a:cxn>
                <a:cxn ang="0">
                  <a:pos x="20" y="106"/>
                </a:cxn>
                <a:cxn ang="0">
                  <a:pos x="23" y="101"/>
                </a:cxn>
                <a:cxn ang="0">
                  <a:pos x="26" y="97"/>
                </a:cxn>
                <a:cxn ang="0">
                  <a:pos x="29" y="93"/>
                </a:cxn>
                <a:cxn ang="0">
                  <a:pos x="32" y="88"/>
                </a:cxn>
                <a:cxn ang="0">
                  <a:pos x="34" y="83"/>
                </a:cxn>
                <a:cxn ang="0">
                  <a:pos x="36" y="78"/>
                </a:cxn>
                <a:cxn ang="0">
                  <a:pos x="38" y="74"/>
                </a:cxn>
                <a:cxn ang="0">
                  <a:pos x="40" y="70"/>
                </a:cxn>
                <a:cxn ang="0">
                  <a:pos x="42" y="65"/>
                </a:cxn>
                <a:cxn ang="0">
                  <a:pos x="44" y="59"/>
                </a:cxn>
                <a:cxn ang="0">
                  <a:pos x="46" y="54"/>
                </a:cxn>
                <a:cxn ang="0">
                  <a:pos x="48" y="49"/>
                </a:cxn>
                <a:cxn ang="0">
                  <a:pos x="49" y="44"/>
                </a:cxn>
                <a:cxn ang="0">
                  <a:pos x="51" y="39"/>
                </a:cxn>
                <a:cxn ang="0">
                  <a:pos x="53" y="34"/>
                </a:cxn>
                <a:cxn ang="0">
                  <a:pos x="55" y="30"/>
                </a:cxn>
                <a:cxn ang="0">
                  <a:pos x="56" y="25"/>
                </a:cxn>
                <a:cxn ang="0">
                  <a:pos x="59" y="20"/>
                </a:cxn>
                <a:cxn ang="0">
                  <a:pos x="61" y="16"/>
                </a:cxn>
                <a:cxn ang="0">
                  <a:pos x="63" y="12"/>
                </a:cxn>
                <a:cxn ang="0">
                  <a:pos x="65" y="7"/>
                </a:cxn>
                <a:cxn ang="0">
                  <a:pos x="68" y="3"/>
                </a:cxn>
                <a:cxn ang="0">
                  <a:pos x="72" y="1"/>
                </a:cxn>
                <a:cxn ang="0">
                  <a:pos x="77" y="0"/>
                </a:cxn>
                <a:cxn ang="0">
                  <a:pos x="81" y="2"/>
                </a:cxn>
                <a:cxn ang="0">
                  <a:pos x="84" y="6"/>
                </a:cxn>
                <a:cxn ang="0">
                  <a:pos x="87" y="10"/>
                </a:cxn>
                <a:cxn ang="0">
                  <a:pos x="89" y="14"/>
                </a:cxn>
                <a:cxn ang="0">
                  <a:pos x="91" y="18"/>
                </a:cxn>
                <a:cxn ang="0">
                  <a:pos x="93" y="24"/>
                </a:cxn>
                <a:cxn ang="0">
                  <a:pos x="95" y="28"/>
                </a:cxn>
                <a:cxn ang="0">
                  <a:pos x="96" y="33"/>
                </a:cxn>
                <a:cxn ang="0">
                  <a:pos x="98" y="38"/>
                </a:cxn>
                <a:cxn ang="0">
                  <a:pos x="100" y="42"/>
                </a:cxn>
                <a:cxn ang="0">
                  <a:pos x="102" y="47"/>
                </a:cxn>
                <a:cxn ang="0">
                  <a:pos x="104" y="52"/>
                </a:cxn>
                <a:cxn ang="0">
                  <a:pos x="106" y="57"/>
                </a:cxn>
                <a:cxn ang="0">
                  <a:pos x="108" y="63"/>
                </a:cxn>
                <a:cxn ang="0">
                  <a:pos x="110" y="68"/>
                </a:cxn>
                <a:cxn ang="0">
                  <a:pos x="112" y="72"/>
                </a:cxn>
                <a:cxn ang="0">
                  <a:pos x="113" y="77"/>
                </a:cxn>
                <a:cxn ang="0">
                  <a:pos x="115" y="81"/>
                </a:cxn>
                <a:cxn ang="0">
                  <a:pos x="118" y="86"/>
                </a:cxn>
                <a:cxn ang="0">
                  <a:pos x="120" y="91"/>
                </a:cxn>
                <a:cxn ang="0">
                  <a:pos x="123" y="95"/>
                </a:cxn>
                <a:cxn ang="0">
                  <a:pos x="126" y="100"/>
                </a:cxn>
                <a:cxn ang="0">
                  <a:pos x="129" y="104"/>
                </a:cxn>
                <a:cxn ang="0">
                  <a:pos x="132" y="108"/>
                </a:cxn>
                <a:cxn ang="0">
                  <a:pos x="136" y="111"/>
                </a:cxn>
                <a:cxn ang="0">
                  <a:pos x="140" y="113"/>
                </a:cxn>
                <a:cxn ang="0">
                  <a:pos x="144" y="115"/>
                </a:cxn>
                <a:cxn ang="0">
                  <a:pos x="149" y="117"/>
                </a:cxn>
              </a:cxnLst>
              <a:rect l="0" t="0" r="r" b="b"/>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gradFill>
              <a:gsLst>
                <a:gs pos="0">
                  <a:srgbClr val="000082"/>
                </a:gs>
                <a:gs pos="41000">
                  <a:srgbClr val="66008F"/>
                </a:gs>
                <a:gs pos="60000">
                  <a:srgbClr val="BA0066"/>
                </a:gs>
                <a:gs pos="89999">
                  <a:srgbClr val="FF0000"/>
                </a:gs>
                <a:gs pos="100000">
                  <a:srgbClr val="FF8200"/>
                </a:gs>
              </a:gsLst>
              <a:lin ang="0" scaled="0"/>
            </a:gradFill>
            <a:ln w="9525">
              <a:noFill/>
              <a:prstDash val="solid"/>
              <a:round/>
              <a:headEnd/>
              <a:tailEnd/>
            </a:ln>
          </p:spPr>
          <p:txBody>
            <a:bodyPr/>
            <a:lstStyle/>
            <a:p>
              <a:endParaRPr lang="en-US">
                <a:solidFill>
                  <a:prstClr val="black"/>
                </a:solidFill>
              </a:endParaRPr>
            </a:p>
          </p:txBody>
        </p:sp>
        <p:sp>
          <p:nvSpPr>
            <p:cNvPr id="12" name="Freeform 49"/>
            <p:cNvSpPr>
              <a:spLocks/>
            </p:cNvSpPr>
            <p:nvPr/>
          </p:nvSpPr>
          <p:spPr bwMode="auto">
            <a:xfrm rot="20580477">
              <a:off x="2037383" y="3695120"/>
              <a:ext cx="358775" cy="265112"/>
            </a:xfrm>
            <a:custGeom>
              <a:avLst/>
              <a:gdLst/>
              <a:ahLst/>
              <a:cxnLst>
                <a:cxn ang="0">
                  <a:pos x="5" y="116"/>
                </a:cxn>
                <a:cxn ang="0">
                  <a:pos x="9" y="114"/>
                </a:cxn>
                <a:cxn ang="0">
                  <a:pos x="13" y="112"/>
                </a:cxn>
                <a:cxn ang="0">
                  <a:pos x="17" y="109"/>
                </a:cxn>
                <a:cxn ang="0">
                  <a:pos x="20" y="106"/>
                </a:cxn>
                <a:cxn ang="0">
                  <a:pos x="23" y="101"/>
                </a:cxn>
                <a:cxn ang="0">
                  <a:pos x="26" y="97"/>
                </a:cxn>
                <a:cxn ang="0">
                  <a:pos x="29" y="93"/>
                </a:cxn>
                <a:cxn ang="0">
                  <a:pos x="32" y="88"/>
                </a:cxn>
                <a:cxn ang="0">
                  <a:pos x="34" y="83"/>
                </a:cxn>
                <a:cxn ang="0">
                  <a:pos x="36" y="78"/>
                </a:cxn>
                <a:cxn ang="0">
                  <a:pos x="38" y="74"/>
                </a:cxn>
                <a:cxn ang="0">
                  <a:pos x="40" y="70"/>
                </a:cxn>
                <a:cxn ang="0">
                  <a:pos x="42" y="65"/>
                </a:cxn>
                <a:cxn ang="0">
                  <a:pos x="44" y="59"/>
                </a:cxn>
                <a:cxn ang="0">
                  <a:pos x="46" y="54"/>
                </a:cxn>
                <a:cxn ang="0">
                  <a:pos x="48" y="49"/>
                </a:cxn>
                <a:cxn ang="0">
                  <a:pos x="49" y="44"/>
                </a:cxn>
                <a:cxn ang="0">
                  <a:pos x="51" y="39"/>
                </a:cxn>
                <a:cxn ang="0">
                  <a:pos x="53" y="34"/>
                </a:cxn>
                <a:cxn ang="0">
                  <a:pos x="55" y="30"/>
                </a:cxn>
                <a:cxn ang="0">
                  <a:pos x="56" y="25"/>
                </a:cxn>
                <a:cxn ang="0">
                  <a:pos x="59" y="20"/>
                </a:cxn>
                <a:cxn ang="0">
                  <a:pos x="61" y="16"/>
                </a:cxn>
                <a:cxn ang="0">
                  <a:pos x="63" y="12"/>
                </a:cxn>
                <a:cxn ang="0">
                  <a:pos x="65" y="7"/>
                </a:cxn>
                <a:cxn ang="0">
                  <a:pos x="68" y="3"/>
                </a:cxn>
                <a:cxn ang="0">
                  <a:pos x="72" y="1"/>
                </a:cxn>
                <a:cxn ang="0">
                  <a:pos x="77" y="0"/>
                </a:cxn>
                <a:cxn ang="0">
                  <a:pos x="81" y="2"/>
                </a:cxn>
                <a:cxn ang="0">
                  <a:pos x="84" y="6"/>
                </a:cxn>
                <a:cxn ang="0">
                  <a:pos x="87" y="10"/>
                </a:cxn>
                <a:cxn ang="0">
                  <a:pos x="89" y="14"/>
                </a:cxn>
                <a:cxn ang="0">
                  <a:pos x="91" y="18"/>
                </a:cxn>
                <a:cxn ang="0">
                  <a:pos x="93" y="24"/>
                </a:cxn>
                <a:cxn ang="0">
                  <a:pos x="95" y="28"/>
                </a:cxn>
                <a:cxn ang="0">
                  <a:pos x="96" y="33"/>
                </a:cxn>
                <a:cxn ang="0">
                  <a:pos x="98" y="38"/>
                </a:cxn>
                <a:cxn ang="0">
                  <a:pos x="100" y="42"/>
                </a:cxn>
                <a:cxn ang="0">
                  <a:pos x="102" y="47"/>
                </a:cxn>
                <a:cxn ang="0">
                  <a:pos x="104" y="52"/>
                </a:cxn>
                <a:cxn ang="0">
                  <a:pos x="106" y="57"/>
                </a:cxn>
                <a:cxn ang="0">
                  <a:pos x="108" y="63"/>
                </a:cxn>
                <a:cxn ang="0">
                  <a:pos x="110" y="68"/>
                </a:cxn>
                <a:cxn ang="0">
                  <a:pos x="112" y="72"/>
                </a:cxn>
                <a:cxn ang="0">
                  <a:pos x="113" y="77"/>
                </a:cxn>
                <a:cxn ang="0">
                  <a:pos x="115" y="81"/>
                </a:cxn>
                <a:cxn ang="0">
                  <a:pos x="118" y="86"/>
                </a:cxn>
                <a:cxn ang="0">
                  <a:pos x="120" y="91"/>
                </a:cxn>
                <a:cxn ang="0">
                  <a:pos x="123" y="95"/>
                </a:cxn>
                <a:cxn ang="0">
                  <a:pos x="126" y="100"/>
                </a:cxn>
                <a:cxn ang="0">
                  <a:pos x="129" y="104"/>
                </a:cxn>
                <a:cxn ang="0">
                  <a:pos x="132" y="108"/>
                </a:cxn>
                <a:cxn ang="0">
                  <a:pos x="136" y="111"/>
                </a:cxn>
                <a:cxn ang="0">
                  <a:pos x="140" y="113"/>
                </a:cxn>
                <a:cxn ang="0">
                  <a:pos x="144" y="115"/>
                </a:cxn>
                <a:cxn ang="0">
                  <a:pos x="149" y="117"/>
                </a:cxn>
              </a:cxnLst>
              <a:rect l="0" t="0" r="r" b="b"/>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gradFill>
              <a:gsLst>
                <a:gs pos="0">
                  <a:srgbClr val="000082"/>
                </a:gs>
                <a:gs pos="41000">
                  <a:srgbClr val="66008F"/>
                </a:gs>
                <a:gs pos="60000">
                  <a:srgbClr val="BA0066"/>
                </a:gs>
                <a:gs pos="89999">
                  <a:srgbClr val="FF0000"/>
                </a:gs>
                <a:gs pos="100000">
                  <a:srgbClr val="FF8200"/>
                </a:gs>
              </a:gsLst>
              <a:lin ang="0" scaled="0"/>
            </a:gradFill>
            <a:ln w="9525">
              <a:noFill/>
              <a:prstDash val="solid"/>
              <a:round/>
              <a:headEnd/>
              <a:tailEnd/>
            </a:ln>
          </p:spPr>
          <p:txBody>
            <a:bodyPr/>
            <a:lstStyle/>
            <a:p>
              <a:endParaRPr lang="en-US">
                <a:solidFill>
                  <a:prstClr val="black"/>
                </a:solidFill>
              </a:endParaRPr>
            </a:p>
          </p:txBody>
        </p:sp>
        <p:sp>
          <p:nvSpPr>
            <p:cNvPr id="3" name="Rectangle 2"/>
            <p:cNvSpPr/>
            <p:nvPr/>
          </p:nvSpPr>
          <p:spPr>
            <a:xfrm>
              <a:off x="233082" y="4428565"/>
              <a:ext cx="3164542" cy="4751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970494" y="4433051"/>
              <a:ext cx="1851612" cy="398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3778222" y="4350128"/>
              <a:ext cx="2021942" cy="6611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7691718" y="4788383"/>
              <a:ext cx="1421403" cy="556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8964" y="4428565"/>
            <a:ext cx="2066342" cy="707886"/>
          </a:xfrm>
          <a:prstGeom prst="rect">
            <a:avLst/>
          </a:prstGeom>
          <a:solidFill>
            <a:srgbClr val="FFFFFF"/>
          </a:solidFill>
        </p:spPr>
        <p:txBody>
          <a:bodyPr wrap="square" rtlCol="0">
            <a:spAutoFit/>
          </a:bodyPr>
          <a:lstStyle/>
          <a:p>
            <a:pPr algn="ctr"/>
            <a:r>
              <a:rPr lang="en-US" smtClean="0">
                <a:solidFill>
                  <a:prstClr val="black"/>
                </a:solidFill>
                <a:latin typeface="Calibri"/>
              </a:rPr>
              <a:t>N trapped ion</a:t>
            </a:r>
          </a:p>
          <a:p>
            <a:pPr algn="ctr"/>
            <a:r>
              <a:rPr lang="en-US" smtClean="0">
                <a:solidFill>
                  <a:prstClr val="black"/>
                </a:solidFill>
                <a:latin typeface="Calibri"/>
              </a:rPr>
              <a:t>quantum registers</a:t>
            </a:r>
            <a:endParaRPr lang="en-US">
              <a:solidFill>
                <a:prstClr val="black"/>
              </a:solidFill>
              <a:latin typeface="Calibri"/>
            </a:endParaRPr>
          </a:p>
        </p:txBody>
      </p:sp>
      <p:sp>
        <p:nvSpPr>
          <p:cNvPr id="9" name="TextBox 8"/>
          <p:cNvSpPr txBox="1"/>
          <p:nvPr/>
        </p:nvSpPr>
        <p:spPr>
          <a:xfrm>
            <a:off x="3931022" y="4226656"/>
            <a:ext cx="1716341" cy="1015663"/>
          </a:xfrm>
          <a:prstGeom prst="rect">
            <a:avLst/>
          </a:prstGeom>
          <a:noFill/>
        </p:spPr>
        <p:txBody>
          <a:bodyPr wrap="square" rtlCol="0">
            <a:spAutoFit/>
          </a:bodyPr>
          <a:lstStyle/>
          <a:p>
            <a:pPr algn="ctr"/>
            <a:r>
              <a:rPr lang="en-US" smtClean="0">
                <a:solidFill>
                  <a:prstClr val="black"/>
                </a:solidFill>
                <a:latin typeface="Calibri"/>
              </a:rPr>
              <a:t>N × N optical</a:t>
            </a:r>
          </a:p>
          <a:p>
            <a:pPr algn="ctr"/>
            <a:r>
              <a:rPr lang="en-US" smtClean="0">
                <a:solidFill>
                  <a:prstClr val="black"/>
                </a:solidFill>
                <a:latin typeface="Calibri"/>
              </a:rPr>
              <a:t>crossconnect </a:t>
            </a:r>
          </a:p>
          <a:p>
            <a:pPr algn="ctr"/>
            <a:r>
              <a:rPr lang="en-US" smtClean="0">
                <a:solidFill>
                  <a:prstClr val="black"/>
                </a:solidFill>
                <a:latin typeface="Calibri"/>
              </a:rPr>
              <a:t>switch</a:t>
            </a:r>
            <a:endParaRPr lang="en-US">
              <a:solidFill>
                <a:prstClr val="black"/>
              </a:solidFill>
              <a:latin typeface="Calibri"/>
            </a:endParaRPr>
          </a:p>
        </p:txBody>
      </p:sp>
      <p:sp>
        <p:nvSpPr>
          <p:cNvPr id="11" name="TextBox 10"/>
          <p:cNvSpPr txBox="1"/>
          <p:nvPr/>
        </p:nvSpPr>
        <p:spPr>
          <a:xfrm>
            <a:off x="6235353" y="2661504"/>
            <a:ext cx="1321894" cy="707886"/>
          </a:xfrm>
          <a:prstGeom prst="rect">
            <a:avLst/>
          </a:prstGeom>
          <a:noFill/>
        </p:spPr>
        <p:txBody>
          <a:bodyPr wrap="square" rtlCol="0">
            <a:spAutoFit/>
          </a:bodyPr>
          <a:lstStyle/>
          <a:p>
            <a:pPr algn="ctr"/>
            <a:r>
              <a:rPr lang="en-US" smtClean="0">
                <a:solidFill>
                  <a:prstClr val="black"/>
                </a:solidFill>
                <a:latin typeface="Calibri"/>
              </a:rPr>
              <a:t>N/2 beam</a:t>
            </a:r>
          </a:p>
          <a:p>
            <a:pPr algn="ctr"/>
            <a:r>
              <a:rPr lang="en-US" smtClean="0">
                <a:solidFill>
                  <a:prstClr val="black"/>
                </a:solidFill>
                <a:latin typeface="Calibri"/>
              </a:rPr>
              <a:t>splitters</a:t>
            </a:r>
            <a:endParaRPr lang="en-US">
              <a:solidFill>
                <a:prstClr val="black"/>
              </a:solidFill>
              <a:latin typeface="Calibri"/>
            </a:endParaRPr>
          </a:p>
        </p:txBody>
      </p:sp>
      <p:sp>
        <p:nvSpPr>
          <p:cNvPr id="13" name="TextBox 12"/>
          <p:cNvSpPr txBox="1"/>
          <p:nvPr/>
        </p:nvSpPr>
        <p:spPr>
          <a:xfrm>
            <a:off x="7557247" y="4843551"/>
            <a:ext cx="1321894" cy="707886"/>
          </a:xfrm>
          <a:prstGeom prst="rect">
            <a:avLst/>
          </a:prstGeom>
          <a:noFill/>
          <a:ln>
            <a:noFill/>
          </a:ln>
        </p:spPr>
        <p:txBody>
          <a:bodyPr wrap="square" rtlCol="0">
            <a:spAutoFit/>
          </a:bodyPr>
          <a:lstStyle/>
          <a:p>
            <a:pPr algn="ctr"/>
            <a:r>
              <a:rPr lang="en-US" smtClean="0">
                <a:solidFill>
                  <a:prstClr val="black"/>
                </a:solidFill>
                <a:latin typeface="Calibri"/>
              </a:rPr>
              <a:t>CCD camera</a:t>
            </a:r>
            <a:endParaRPr lang="en-US">
              <a:solidFill>
                <a:prstClr val="black"/>
              </a:solidFill>
              <a:latin typeface="Calibri"/>
            </a:endParaRPr>
          </a:p>
        </p:txBody>
      </p:sp>
      <p:sp>
        <p:nvSpPr>
          <p:cNvPr id="17" name="TextBox 16"/>
          <p:cNvSpPr txBox="1"/>
          <p:nvPr/>
        </p:nvSpPr>
        <p:spPr>
          <a:xfrm>
            <a:off x="2313891" y="1612517"/>
            <a:ext cx="1446391" cy="707886"/>
          </a:xfrm>
          <a:prstGeom prst="rect">
            <a:avLst/>
          </a:prstGeom>
          <a:noFill/>
        </p:spPr>
        <p:txBody>
          <a:bodyPr wrap="square" rtlCol="0">
            <a:spAutoFit/>
          </a:bodyPr>
          <a:lstStyle/>
          <a:p>
            <a:pPr algn="ctr"/>
            <a:r>
              <a:rPr lang="en-US" smtClean="0">
                <a:solidFill>
                  <a:prstClr val="black"/>
                </a:solidFill>
                <a:latin typeface="Calibri"/>
              </a:rPr>
              <a:t>N collection</a:t>
            </a:r>
          </a:p>
          <a:p>
            <a:pPr algn="ctr"/>
            <a:r>
              <a:rPr lang="en-US" smtClean="0">
                <a:solidFill>
                  <a:prstClr val="black"/>
                </a:solidFill>
                <a:latin typeface="Calibri"/>
              </a:rPr>
              <a:t>fibers</a:t>
            </a:r>
            <a:endParaRPr lang="en-US">
              <a:solidFill>
                <a:prstClr val="black"/>
              </a:solidFill>
              <a:latin typeface="Calibri"/>
            </a:endParaRPr>
          </a:p>
        </p:txBody>
      </p:sp>
    </p:spTree>
    <p:extLst>
      <p:ext uri="{BB962C8B-B14F-4D97-AF65-F5344CB8AC3E}">
        <p14:creationId xmlns:p14="http://schemas.microsoft.com/office/powerpoint/2010/main" val="3253734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674" name="Picture 2" descr="clancy"/>
          <p:cNvPicPr>
            <a:picLocks noChangeAspect="1" noChangeArrowheads="1"/>
          </p:cNvPicPr>
          <p:nvPr/>
        </p:nvPicPr>
        <p:blipFill>
          <a:blip r:embed="rId3" cstate="print"/>
          <a:srcRect l="54237" b="47734"/>
          <a:stretch>
            <a:fillRect/>
          </a:stretch>
        </p:blipFill>
        <p:spPr bwMode="auto">
          <a:xfrm>
            <a:off x="4343400" y="2162175"/>
            <a:ext cx="4800600" cy="4695825"/>
          </a:xfrm>
          <a:prstGeom prst="rect">
            <a:avLst/>
          </a:prstGeom>
          <a:noFill/>
        </p:spPr>
      </p:pic>
      <p:pic>
        <p:nvPicPr>
          <p:cNvPr id="1820676" name="Picture 4" descr="clancy"/>
          <p:cNvPicPr>
            <a:picLocks noChangeAspect="1" noChangeArrowheads="1"/>
          </p:cNvPicPr>
          <p:nvPr/>
        </p:nvPicPr>
        <p:blipFill>
          <a:blip r:embed="rId3" cstate="print"/>
          <a:srcRect r="45976"/>
          <a:stretch>
            <a:fillRect/>
          </a:stretch>
        </p:blipFill>
        <p:spPr bwMode="auto">
          <a:xfrm>
            <a:off x="0" y="0"/>
            <a:ext cx="4464050" cy="6858000"/>
          </a:xfrm>
          <a:prstGeom prst="rect">
            <a:avLst/>
          </a:prstGeom>
          <a:noFill/>
        </p:spPr>
      </p:pic>
      <p:pic>
        <p:nvPicPr>
          <p:cNvPr id="1820678" name="Picture 6" descr="clancy"/>
          <p:cNvPicPr>
            <a:picLocks noChangeAspect="1" noChangeArrowheads="1"/>
          </p:cNvPicPr>
          <p:nvPr/>
        </p:nvPicPr>
        <p:blipFill>
          <a:blip r:embed="rId4" cstate="print"/>
          <a:srcRect l="9860" t="63947" r="9294" b="4915"/>
          <a:stretch>
            <a:fillRect/>
          </a:stretch>
        </p:blipFill>
        <p:spPr bwMode="auto">
          <a:xfrm>
            <a:off x="4405313" y="25400"/>
            <a:ext cx="4738687" cy="2846388"/>
          </a:xfrm>
          <a:prstGeom prst="rect">
            <a:avLst/>
          </a:prstGeom>
          <a:noFill/>
        </p:spPr>
      </p:pic>
      <p:sp>
        <p:nvSpPr>
          <p:cNvPr id="1820683" name="Rectangle 11"/>
          <p:cNvSpPr>
            <a:spLocks noChangeArrowheads="1"/>
          </p:cNvSpPr>
          <p:nvPr/>
        </p:nvSpPr>
        <p:spPr bwMode="auto">
          <a:xfrm>
            <a:off x="4522788" y="3490545"/>
            <a:ext cx="4532312" cy="851267"/>
          </a:xfrm>
          <a:prstGeom prst="rect">
            <a:avLst/>
          </a:prstGeom>
          <a:solidFill>
            <a:schemeClr val="hlink">
              <a:alpha val="30000"/>
            </a:schemeClr>
          </a:solidFill>
          <a:ln w="9525">
            <a:noFill/>
            <a:miter lim="800000"/>
            <a:headEnd/>
            <a:tailEnd/>
          </a:ln>
          <a:effectLst/>
        </p:spPr>
        <p:txBody>
          <a:bodyPr wrap="none" anchor="ctr"/>
          <a:lstStyle/>
          <a:p>
            <a:endParaRPr lang="en-US">
              <a:solidFill>
                <a:srgbClr val="000000"/>
              </a:solidFill>
            </a:endParaRPr>
          </a:p>
        </p:txBody>
      </p:sp>
      <p:sp>
        <p:nvSpPr>
          <p:cNvPr id="1820687" name="Line 15"/>
          <p:cNvSpPr>
            <a:spLocks noChangeShapeType="1"/>
          </p:cNvSpPr>
          <p:nvPr/>
        </p:nvSpPr>
        <p:spPr bwMode="auto">
          <a:xfrm>
            <a:off x="4833938" y="6426200"/>
            <a:ext cx="3044825" cy="0"/>
          </a:xfrm>
          <a:prstGeom prst="line">
            <a:avLst/>
          </a:prstGeom>
          <a:noFill/>
          <a:ln w="57150">
            <a:solidFill>
              <a:schemeClr val="hlink"/>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524130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19653" name="Picture 5" descr="OLE%20figure%20(2)"/>
          <p:cNvPicPr>
            <a:picLocks noChangeAspect="1" noChangeArrowheads="1"/>
          </p:cNvPicPr>
          <p:nvPr/>
        </p:nvPicPr>
        <p:blipFill>
          <a:blip r:embed="rId3" cstate="print"/>
          <a:srcRect/>
          <a:stretch>
            <a:fillRect/>
          </a:stretch>
        </p:blipFill>
        <p:spPr bwMode="auto">
          <a:xfrm>
            <a:off x="1208196" y="3328430"/>
            <a:ext cx="1879289" cy="1311181"/>
          </a:xfrm>
          <a:prstGeom prst="rect">
            <a:avLst/>
          </a:prstGeom>
          <a:noFill/>
        </p:spPr>
      </p:pic>
      <p:pic>
        <p:nvPicPr>
          <p:cNvPr id="1819659" name="Picture 11" descr="Slide2"/>
          <p:cNvPicPr>
            <a:picLocks noChangeAspect="1" noChangeArrowheads="1"/>
          </p:cNvPicPr>
          <p:nvPr/>
        </p:nvPicPr>
        <p:blipFill>
          <a:blip r:embed="rId4" cstate="print"/>
          <a:srcRect l="8769" t="14359" r="17464"/>
          <a:stretch>
            <a:fillRect/>
          </a:stretch>
        </p:blipFill>
        <p:spPr bwMode="auto">
          <a:xfrm>
            <a:off x="432944" y="2838044"/>
            <a:ext cx="1028700" cy="895350"/>
          </a:xfrm>
          <a:prstGeom prst="rect">
            <a:avLst/>
          </a:prstGeom>
          <a:noFill/>
        </p:spPr>
      </p:pic>
      <p:pic>
        <p:nvPicPr>
          <p:cNvPr id="1819661" name="Picture 13" descr="Q-dot_vs_bulk"/>
          <p:cNvPicPr>
            <a:picLocks noChangeAspect="1" noChangeArrowheads="1"/>
          </p:cNvPicPr>
          <p:nvPr/>
        </p:nvPicPr>
        <p:blipFill>
          <a:blip r:embed="rId5" cstate="print"/>
          <a:srcRect l="584" t="864" r="45555" b="864"/>
          <a:stretch>
            <a:fillRect/>
          </a:stretch>
        </p:blipFill>
        <p:spPr bwMode="auto">
          <a:xfrm>
            <a:off x="5396201" y="5373856"/>
            <a:ext cx="1518729" cy="1385668"/>
          </a:xfrm>
          <a:prstGeom prst="rect">
            <a:avLst/>
          </a:prstGeom>
          <a:noFill/>
        </p:spPr>
      </p:pic>
      <p:pic>
        <p:nvPicPr>
          <p:cNvPr id="1819666" name="Picture 18" descr="curson_researchimage2"/>
          <p:cNvPicPr>
            <a:picLocks noChangeAspect="1" noChangeArrowheads="1"/>
          </p:cNvPicPr>
          <p:nvPr/>
        </p:nvPicPr>
        <p:blipFill>
          <a:blip r:embed="rId6" cstate="print"/>
          <a:srcRect l="52292" t="15154" r="2292" b="24265"/>
          <a:stretch>
            <a:fillRect/>
          </a:stretch>
        </p:blipFill>
        <p:spPr bwMode="auto">
          <a:xfrm>
            <a:off x="5481002" y="2546785"/>
            <a:ext cx="1468437" cy="1249363"/>
          </a:xfrm>
          <a:prstGeom prst="rect">
            <a:avLst/>
          </a:prstGeom>
          <a:noFill/>
        </p:spPr>
      </p:pic>
      <p:pic>
        <p:nvPicPr>
          <p:cNvPr id="1819669" name="Picture 21" descr="chang"/>
          <p:cNvPicPr>
            <a:picLocks noChangeAspect="1" noChangeArrowheads="1"/>
          </p:cNvPicPr>
          <p:nvPr/>
        </p:nvPicPr>
        <p:blipFill>
          <a:blip r:embed="rId7" cstate="print"/>
          <a:srcRect t="19287" b="4300"/>
          <a:stretch>
            <a:fillRect/>
          </a:stretch>
        </p:blipFill>
        <p:spPr bwMode="auto">
          <a:xfrm>
            <a:off x="7029210" y="2574359"/>
            <a:ext cx="1875902" cy="1040472"/>
          </a:xfrm>
          <a:prstGeom prst="rect">
            <a:avLst/>
          </a:prstGeom>
          <a:noFill/>
        </p:spPr>
      </p:pic>
      <p:sp>
        <p:nvSpPr>
          <p:cNvPr id="1819671" name="Rectangle 23"/>
          <p:cNvSpPr>
            <a:spLocks noChangeArrowheads="1"/>
          </p:cNvSpPr>
          <p:nvPr/>
        </p:nvSpPr>
        <p:spPr bwMode="auto">
          <a:xfrm>
            <a:off x="322964" y="302372"/>
            <a:ext cx="7142399" cy="646331"/>
          </a:xfrm>
          <a:prstGeom prst="rect">
            <a:avLst/>
          </a:prstGeom>
          <a:noFill/>
          <a:ln w="9525">
            <a:noFill/>
            <a:miter lim="800000"/>
            <a:headEnd/>
            <a:tailEnd/>
          </a:ln>
          <a:effectLst/>
        </p:spPr>
        <p:txBody>
          <a:bodyPr wrap="square">
            <a:spAutoFit/>
          </a:bodyPr>
          <a:lstStyle/>
          <a:p>
            <a:r>
              <a:rPr lang="en-US" sz="3600" b="1" dirty="0">
                <a:solidFill>
                  <a:srgbClr val="FF9900"/>
                </a:solidFill>
                <a:latin typeface="Calibri" panose="020F0502020204030204" pitchFamily="34" charset="0"/>
              </a:rPr>
              <a:t>Quantum </a:t>
            </a:r>
            <a:r>
              <a:rPr lang="en-US" sz="3600" b="1" smtClean="0">
                <a:solidFill>
                  <a:srgbClr val="FF9900"/>
                </a:solidFill>
                <a:latin typeface="Calibri" panose="020F0502020204030204" pitchFamily="34" charset="0"/>
              </a:rPr>
              <a:t>Information Hardware</a:t>
            </a:r>
            <a:endParaRPr lang="en-US" sz="3600" b="1" dirty="0">
              <a:solidFill>
                <a:srgbClr val="FF9900"/>
              </a:solidFill>
              <a:latin typeface="Calibri" panose="020F0502020204030204" pitchFamily="34" charset="0"/>
            </a:endParaRPr>
          </a:p>
        </p:txBody>
      </p:sp>
      <p:pic>
        <p:nvPicPr>
          <p:cNvPr id="1819672" name="Picture 24" descr="nineCa43ions"/>
          <p:cNvPicPr>
            <a:picLocks noChangeAspect="1" noChangeArrowheads="1"/>
          </p:cNvPicPr>
          <p:nvPr/>
        </p:nvPicPr>
        <p:blipFill>
          <a:blip r:embed="rId8" cstate="print"/>
          <a:srcRect l="16284" r="17503"/>
          <a:stretch>
            <a:fillRect/>
          </a:stretch>
        </p:blipFill>
        <p:spPr bwMode="auto">
          <a:xfrm>
            <a:off x="3161533" y="1850532"/>
            <a:ext cx="1465262" cy="930275"/>
          </a:xfrm>
          <a:prstGeom prst="rect">
            <a:avLst/>
          </a:prstGeom>
          <a:noFill/>
        </p:spPr>
      </p:pic>
      <p:pic>
        <p:nvPicPr>
          <p:cNvPr id="1819677" name="Picture 29" descr="chemistry%20molecule"/>
          <p:cNvPicPr>
            <a:picLocks noChangeAspect="1" noChangeArrowheads="1"/>
          </p:cNvPicPr>
          <p:nvPr/>
        </p:nvPicPr>
        <p:blipFill>
          <a:blip r:embed="rId9" cstate="print"/>
          <a:srcRect/>
          <a:stretch>
            <a:fillRect/>
          </a:stretch>
        </p:blipFill>
        <p:spPr bwMode="auto">
          <a:xfrm>
            <a:off x="2171589" y="2524332"/>
            <a:ext cx="1085850" cy="982663"/>
          </a:xfrm>
          <a:prstGeom prst="rect">
            <a:avLst/>
          </a:prstGeom>
          <a:noFill/>
        </p:spPr>
      </p:pic>
      <p:pic>
        <p:nvPicPr>
          <p:cNvPr id="1819681" name="Picture 33" descr="laser pulse br"/>
          <p:cNvPicPr>
            <a:picLocks noChangeAspect="1" noChangeArrowheads="1"/>
          </p:cNvPicPr>
          <p:nvPr/>
        </p:nvPicPr>
        <p:blipFill>
          <a:blip r:embed="rId10" cstate="print"/>
          <a:srcRect/>
          <a:stretch>
            <a:fillRect/>
          </a:stretch>
        </p:blipFill>
        <p:spPr bwMode="auto">
          <a:xfrm rot="-1217957">
            <a:off x="2899277" y="3058839"/>
            <a:ext cx="1603375" cy="412750"/>
          </a:xfrm>
          <a:prstGeom prst="rect">
            <a:avLst/>
          </a:prstGeom>
          <a:noFill/>
        </p:spPr>
      </p:pic>
      <p:sp>
        <p:nvSpPr>
          <p:cNvPr id="21" name="Rectangle 20"/>
          <p:cNvSpPr/>
          <p:nvPr/>
        </p:nvSpPr>
        <p:spPr>
          <a:xfrm>
            <a:off x="4431323" y="4173645"/>
            <a:ext cx="4712677" cy="1077218"/>
          </a:xfrm>
          <a:prstGeom prst="rect">
            <a:avLst/>
          </a:prstGeom>
        </p:spPr>
        <p:txBody>
          <a:bodyPr wrap="square">
            <a:spAutoFit/>
          </a:bodyPr>
          <a:lstStyle/>
          <a:p>
            <a:r>
              <a:rPr lang="en-US" sz="2400" dirty="0" smtClean="0">
                <a:solidFill>
                  <a:srgbClr val="FF9900"/>
                </a:solidFill>
                <a:latin typeface="Calibri" panose="020F0502020204030204" pitchFamily="34" charset="0"/>
              </a:rPr>
              <a:t>Other condensed-matter</a:t>
            </a:r>
          </a:p>
          <a:p>
            <a:r>
              <a:rPr lang="en-US" dirty="0" smtClean="0">
                <a:solidFill>
                  <a:srgbClr val="C00000"/>
                </a:solidFill>
                <a:latin typeface="Calibri" panose="020F0502020204030204" pitchFamily="34" charset="0"/>
              </a:rPr>
              <a:t>single </a:t>
            </a:r>
            <a:r>
              <a:rPr lang="en-US" smtClean="0">
                <a:solidFill>
                  <a:srgbClr val="C00000"/>
                </a:solidFill>
                <a:latin typeface="Calibri" panose="020F0502020204030204" pitchFamily="34" charset="0"/>
              </a:rPr>
              <a:t>atomic defects in glass (NV-diamond)</a:t>
            </a:r>
            <a:endParaRPr lang="en-US" dirty="0" smtClean="0">
              <a:solidFill>
                <a:srgbClr val="C00000"/>
              </a:solidFill>
              <a:latin typeface="Calibri" panose="020F0502020204030204" pitchFamily="34" charset="0"/>
            </a:endParaRPr>
          </a:p>
          <a:p>
            <a:r>
              <a:rPr lang="en-US" dirty="0" smtClean="0">
                <a:solidFill>
                  <a:srgbClr val="C00000"/>
                </a:solidFill>
                <a:latin typeface="Calibri" panose="020F0502020204030204" pitchFamily="34" charset="0"/>
              </a:rPr>
              <a:t>single phosphorus atoms in silicon</a:t>
            </a:r>
            <a:endParaRPr lang="en-US" dirty="0">
              <a:solidFill>
                <a:srgbClr val="C00000"/>
              </a:solidFill>
              <a:latin typeface="Calibri" panose="020F0502020204030204" pitchFamily="34" charset="0"/>
            </a:endParaRPr>
          </a:p>
        </p:txBody>
      </p:sp>
      <p:sp>
        <p:nvSpPr>
          <p:cNvPr id="22" name="Rectangle 21"/>
          <p:cNvSpPr/>
          <p:nvPr/>
        </p:nvSpPr>
        <p:spPr>
          <a:xfrm>
            <a:off x="5578892" y="1412782"/>
            <a:ext cx="2327153" cy="1077218"/>
          </a:xfrm>
          <a:prstGeom prst="rect">
            <a:avLst/>
          </a:prstGeom>
        </p:spPr>
        <p:txBody>
          <a:bodyPr wrap="square">
            <a:spAutoFit/>
          </a:bodyPr>
          <a:lstStyle/>
          <a:p>
            <a:r>
              <a:rPr lang="en-US" sz="2400" dirty="0" smtClean="0">
                <a:solidFill>
                  <a:srgbClr val="FF9900"/>
                </a:solidFill>
                <a:latin typeface="Calibri" panose="020F0502020204030204" pitchFamily="34" charset="0"/>
              </a:rPr>
              <a:t>Semiconductors</a:t>
            </a:r>
          </a:p>
          <a:p>
            <a:r>
              <a:rPr lang="en-US" dirty="0" smtClean="0">
                <a:solidFill>
                  <a:srgbClr val="C00000"/>
                </a:solidFill>
                <a:latin typeface="Calibri" panose="020F0502020204030204" pitchFamily="34" charset="0"/>
              </a:rPr>
              <a:t>quantum dots</a:t>
            </a:r>
          </a:p>
          <a:p>
            <a:r>
              <a:rPr lang="en-US" dirty="0" smtClean="0">
                <a:solidFill>
                  <a:srgbClr val="C00000"/>
                </a:solidFill>
                <a:latin typeface="Calibri" panose="020F0502020204030204" pitchFamily="34" charset="0"/>
              </a:rPr>
              <a:t>2D electron gases</a:t>
            </a:r>
            <a:endParaRPr lang="en-US" dirty="0">
              <a:solidFill>
                <a:srgbClr val="C00000"/>
              </a:solidFill>
              <a:latin typeface="Calibri" panose="020F0502020204030204" pitchFamily="34" charset="0"/>
            </a:endParaRPr>
          </a:p>
        </p:txBody>
      </p:sp>
      <p:sp>
        <p:nvSpPr>
          <p:cNvPr id="23" name="Rectangle 22"/>
          <p:cNvSpPr/>
          <p:nvPr/>
        </p:nvSpPr>
        <p:spPr>
          <a:xfrm>
            <a:off x="168812" y="4834259"/>
            <a:ext cx="4262511" cy="1077218"/>
          </a:xfrm>
          <a:prstGeom prst="rect">
            <a:avLst/>
          </a:prstGeom>
        </p:spPr>
        <p:txBody>
          <a:bodyPr wrap="square">
            <a:spAutoFit/>
          </a:bodyPr>
          <a:lstStyle/>
          <a:p>
            <a:r>
              <a:rPr lang="en-US" sz="2400" dirty="0" smtClean="0">
                <a:solidFill>
                  <a:srgbClr val="FF9900"/>
                </a:solidFill>
                <a:latin typeface="Calibri" panose="020F0502020204030204" pitchFamily="34" charset="0"/>
              </a:rPr>
              <a:t>Superconductors</a:t>
            </a:r>
          </a:p>
          <a:p>
            <a:r>
              <a:rPr lang="en-US" dirty="0" smtClean="0">
                <a:solidFill>
                  <a:srgbClr val="C00000"/>
                </a:solidFill>
                <a:latin typeface="Calibri" panose="020F0502020204030204" pitchFamily="34" charset="0"/>
              </a:rPr>
              <a:t>Cooper-pair boxes (charge </a:t>
            </a:r>
            <a:r>
              <a:rPr lang="en-US" dirty="0" err="1" smtClean="0">
                <a:solidFill>
                  <a:srgbClr val="C00000"/>
                </a:solidFill>
                <a:latin typeface="Calibri" panose="020F0502020204030204" pitchFamily="34" charset="0"/>
              </a:rPr>
              <a:t>qubits</a:t>
            </a:r>
            <a:r>
              <a:rPr lang="en-US" dirty="0" smtClean="0">
                <a:solidFill>
                  <a:srgbClr val="C00000"/>
                </a:solidFill>
                <a:latin typeface="Calibri" panose="020F0502020204030204" pitchFamily="34" charset="0"/>
              </a:rPr>
              <a:t>)</a:t>
            </a:r>
          </a:p>
          <a:p>
            <a:r>
              <a:rPr lang="en-US" dirty="0" err="1" smtClean="0">
                <a:solidFill>
                  <a:srgbClr val="C00000"/>
                </a:solidFill>
                <a:latin typeface="Calibri" panose="020F0502020204030204" pitchFamily="34" charset="0"/>
              </a:rPr>
              <a:t>rf</a:t>
            </a:r>
            <a:r>
              <a:rPr lang="en-US" dirty="0" smtClean="0">
                <a:solidFill>
                  <a:srgbClr val="C00000"/>
                </a:solidFill>
                <a:latin typeface="Calibri" panose="020F0502020204030204" pitchFamily="34" charset="0"/>
              </a:rPr>
              <a:t>-SQUIDS (flux </a:t>
            </a:r>
            <a:r>
              <a:rPr lang="en-US" dirty="0" err="1" smtClean="0">
                <a:solidFill>
                  <a:srgbClr val="C00000"/>
                </a:solidFill>
                <a:latin typeface="Calibri" panose="020F0502020204030204" pitchFamily="34" charset="0"/>
              </a:rPr>
              <a:t>qubits</a:t>
            </a:r>
            <a:r>
              <a:rPr lang="en-US" dirty="0" smtClean="0">
                <a:solidFill>
                  <a:srgbClr val="C00000"/>
                </a:solidFill>
                <a:latin typeface="Calibri" panose="020F0502020204030204" pitchFamily="34" charset="0"/>
              </a:rPr>
              <a:t>)</a:t>
            </a:r>
            <a:endParaRPr lang="en-US" dirty="0">
              <a:solidFill>
                <a:srgbClr val="C00000"/>
              </a:solidFill>
              <a:latin typeface="Calibri" panose="020F0502020204030204" pitchFamily="34" charset="0"/>
            </a:endParaRPr>
          </a:p>
        </p:txBody>
      </p:sp>
      <p:sp>
        <p:nvSpPr>
          <p:cNvPr id="24" name="Rectangle 23"/>
          <p:cNvSpPr/>
          <p:nvPr/>
        </p:nvSpPr>
        <p:spPr>
          <a:xfrm>
            <a:off x="175846" y="1416782"/>
            <a:ext cx="4163072" cy="1384995"/>
          </a:xfrm>
          <a:prstGeom prst="rect">
            <a:avLst/>
          </a:prstGeom>
        </p:spPr>
        <p:txBody>
          <a:bodyPr wrap="square">
            <a:spAutoFit/>
          </a:bodyPr>
          <a:lstStyle/>
          <a:p>
            <a:r>
              <a:rPr lang="en-US" sz="2400" dirty="0" smtClean="0">
                <a:solidFill>
                  <a:srgbClr val="FF9900"/>
                </a:solidFill>
                <a:latin typeface="Calibri" panose="020F0502020204030204" pitchFamily="34" charset="0"/>
              </a:rPr>
              <a:t>Individual atoms and photons</a:t>
            </a:r>
          </a:p>
          <a:p>
            <a:r>
              <a:rPr lang="en-US" smtClean="0">
                <a:solidFill>
                  <a:srgbClr val="C00000"/>
                </a:solidFill>
                <a:latin typeface="Calibri" panose="020F0502020204030204" pitchFamily="34" charset="0"/>
              </a:rPr>
              <a:t>trapped ions</a:t>
            </a:r>
            <a:endParaRPr lang="en-US" dirty="0" smtClean="0">
              <a:solidFill>
                <a:srgbClr val="C00000"/>
              </a:solidFill>
              <a:latin typeface="Calibri" panose="020F0502020204030204" pitchFamily="34" charset="0"/>
            </a:endParaRPr>
          </a:p>
          <a:p>
            <a:r>
              <a:rPr lang="en-US" dirty="0" smtClean="0">
                <a:solidFill>
                  <a:srgbClr val="C00000"/>
                </a:solidFill>
                <a:latin typeface="Calibri" panose="020F0502020204030204" pitchFamily="34" charset="0"/>
              </a:rPr>
              <a:t>atoms in optical lattices</a:t>
            </a:r>
          </a:p>
          <a:p>
            <a:r>
              <a:rPr lang="en-US" dirty="0" smtClean="0">
                <a:solidFill>
                  <a:srgbClr val="C00000"/>
                </a:solidFill>
                <a:latin typeface="Calibri" panose="020F0502020204030204" pitchFamily="34" charset="0"/>
              </a:rPr>
              <a:t>cavity-QED</a:t>
            </a:r>
            <a:endParaRPr lang="en-US" dirty="0">
              <a:solidFill>
                <a:srgbClr val="C00000"/>
              </a:solidFill>
              <a:latin typeface="Calibri" panose="020F0502020204030204" pitchFamily="34" charset="0"/>
            </a:endParaRPr>
          </a:p>
        </p:txBody>
      </p:sp>
      <p:pic>
        <p:nvPicPr>
          <p:cNvPr id="1975300" name="Picture 4" descr="http://www.newsdesk.umd.edu/images_releases/JQI/Spin_matters.gif"/>
          <p:cNvPicPr>
            <a:picLocks noChangeAspect="1" noChangeArrowheads="1"/>
          </p:cNvPicPr>
          <p:nvPr/>
        </p:nvPicPr>
        <p:blipFill>
          <a:blip r:embed="rId11" cstate="print"/>
          <a:srcRect l="3018" t="3146" r="2724" b="4211"/>
          <a:stretch>
            <a:fillRect/>
          </a:stretch>
        </p:blipFill>
        <p:spPr bwMode="auto">
          <a:xfrm>
            <a:off x="7395915" y="5317587"/>
            <a:ext cx="1434825" cy="1237888"/>
          </a:xfrm>
          <a:prstGeom prst="rect">
            <a:avLst/>
          </a:prstGeom>
          <a:noFill/>
        </p:spPr>
      </p:pic>
      <p:pic>
        <p:nvPicPr>
          <p:cNvPr id="1857538" name="Picture 2" descr="http://www.eng.yale.edu/rslab/images/cQED/two-transmon-resonator.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41718"/>
          <a:stretch/>
        </p:blipFill>
        <p:spPr bwMode="auto">
          <a:xfrm>
            <a:off x="1145478" y="5911477"/>
            <a:ext cx="3636434" cy="91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38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3"/>
          <p:cNvGrpSpPr/>
          <p:nvPr/>
        </p:nvGrpSpPr>
        <p:grpSpPr>
          <a:xfrm>
            <a:off x="368301" y="3662362"/>
            <a:ext cx="3683000" cy="938212"/>
            <a:chOff x="368301" y="3662362"/>
            <a:chExt cx="3683000" cy="938212"/>
          </a:xfrm>
        </p:grpSpPr>
        <p:sp>
          <p:nvSpPr>
            <p:cNvPr id="20566" name="Rectangle 84"/>
            <p:cNvSpPr>
              <a:spLocks noChangeArrowheads="1"/>
            </p:cNvSpPr>
            <p:nvPr/>
          </p:nvSpPr>
          <p:spPr bwMode="auto">
            <a:xfrm>
              <a:off x="1857376" y="3770312"/>
              <a:ext cx="2193925" cy="830262"/>
            </a:xfrm>
            <a:prstGeom prst="rect">
              <a:avLst/>
            </a:prstGeom>
            <a:noFill/>
            <a:ln w="9525">
              <a:noFill/>
              <a:miter lim="800000"/>
              <a:headEnd/>
              <a:tailEnd/>
            </a:ln>
          </p:spPr>
          <p:txBody>
            <a:bodyPr wrap="none">
              <a:spAutoFit/>
            </a:bodyPr>
            <a:lstStyle/>
            <a:p>
              <a:r>
                <a:rPr lang="en-US" sz="2400">
                  <a:solidFill>
                    <a:srgbClr val="000000"/>
                  </a:solidFill>
                  <a:latin typeface="Calibri" panose="020F0502020204030204" pitchFamily="34" charset="0"/>
                  <a:sym typeface="Symbol" pitchFamily="18" charset="2"/>
                </a:rPr>
                <a:t>|0  |0 + |1</a:t>
              </a:r>
            </a:p>
            <a:p>
              <a:r>
                <a:rPr lang="en-US" sz="2400">
                  <a:solidFill>
                    <a:srgbClr val="000000"/>
                  </a:solidFill>
                  <a:latin typeface="Calibri" panose="020F0502020204030204" pitchFamily="34" charset="0"/>
                  <a:sym typeface="Symbol" pitchFamily="18" charset="2"/>
                </a:rPr>
                <a:t>|1  |1 </a:t>
              </a:r>
              <a:r>
                <a:rPr lang="en-US" sz="2400" smtClean="0">
                  <a:solidFill>
                    <a:srgbClr val="000000"/>
                  </a:solidFill>
                  <a:latin typeface="Symbol" panose="05050102010706020507" pitchFamily="18" charset="2"/>
                  <a:sym typeface="Symbol" pitchFamily="18" charset="2"/>
                </a:rPr>
                <a:t>-</a:t>
              </a:r>
              <a:r>
                <a:rPr lang="en-US" sz="2400" smtClean="0">
                  <a:solidFill>
                    <a:srgbClr val="000000"/>
                  </a:solidFill>
                  <a:latin typeface="Calibri" panose="020F0502020204030204" pitchFamily="34" charset="0"/>
                  <a:sym typeface="Symbol" pitchFamily="18" charset="2"/>
                </a:rPr>
                <a:t> </a:t>
              </a:r>
              <a:r>
                <a:rPr lang="en-US" sz="2400">
                  <a:solidFill>
                    <a:srgbClr val="000000"/>
                  </a:solidFill>
                  <a:latin typeface="Calibri" panose="020F0502020204030204" pitchFamily="34" charset="0"/>
                  <a:sym typeface="Symbol" pitchFamily="18" charset="2"/>
                </a:rPr>
                <a:t>|0</a:t>
              </a:r>
            </a:p>
          </p:txBody>
        </p:sp>
        <p:sp>
          <p:nvSpPr>
            <p:cNvPr id="20567" name="Rectangle 85"/>
            <p:cNvSpPr>
              <a:spLocks noChangeArrowheads="1"/>
            </p:cNvSpPr>
            <p:nvPr/>
          </p:nvSpPr>
          <p:spPr bwMode="auto">
            <a:xfrm>
              <a:off x="368301" y="3662362"/>
              <a:ext cx="1584325" cy="830262"/>
            </a:xfrm>
            <a:prstGeom prst="rect">
              <a:avLst/>
            </a:prstGeom>
            <a:noFill/>
            <a:ln w="9525">
              <a:noFill/>
              <a:miter lim="800000"/>
              <a:headEnd/>
              <a:tailEnd/>
            </a:ln>
          </p:spPr>
          <p:txBody>
            <a:bodyPr wrap="none">
              <a:spAutoFit/>
            </a:bodyPr>
            <a:lstStyle/>
            <a:p>
              <a:pPr algn="ctr"/>
              <a:r>
                <a:rPr lang="en-US" sz="2400">
                  <a:solidFill>
                    <a:srgbClr val="C00000"/>
                  </a:solidFill>
                  <a:latin typeface="Calibri" panose="020F0502020204030204" pitchFamily="34" charset="0"/>
                  <a:sym typeface="Symbol" pitchFamily="18" charset="2"/>
                </a:rPr>
                <a:t>quantum</a:t>
              </a:r>
            </a:p>
            <a:p>
              <a:pPr algn="ctr"/>
              <a:r>
                <a:rPr lang="en-US" sz="2400">
                  <a:solidFill>
                    <a:srgbClr val="C00000"/>
                  </a:solidFill>
                  <a:latin typeface="Calibri" panose="020F0502020204030204" pitchFamily="34" charset="0"/>
                  <a:sym typeface="Symbol" pitchFamily="18" charset="2"/>
                </a:rPr>
                <a:t>NOT gate:</a:t>
              </a:r>
            </a:p>
          </p:txBody>
        </p:sp>
        <p:sp>
          <p:nvSpPr>
            <p:cNvPr id="20568" name="Line 86"/>
            <p:cNvSpPr>
              <a:spLocks noChangeShapeType="1"/>
            </p:cNvSpPr>
            <p:nvPr/>
          </p:nvSpPr>
          <p:spPr bwMode="auto">
            <a:xfrm>
              <a:off x="628651" y="4074363"/>
              <a:ext cx="549275" cy="0"/>
            </a:xfrm>
            <a:prstGeom prst="line">
              <a:avLst/>
            </a:prstGeom>
            <a:noFill/>
            <a:ln w="9525">
              <a:solidFill>
                <a:srgbClr val="C00000"/>
              </a:solidFill>
              <a:round/>
              <a:headEnd/>
              <a:tailEnd/>
            </a:ln>
          </p:spPr>
          <p:txBody>
            <a:bodyPr/>
            <a:lstStyle/>
            <a:p>
              <a:endParaRPr lang="en-US" sz="2400">
                <a:solidFill>
                  <a:srgbClr val="000000"/>
                </a:solidFill>
                <a:latin typeface="Calibri" panose="020F0502020204030204" pitchFamily="34" charset="0"/>
              </a:endParaRPr>
            </a:p>
          </p:txBody>
        </p:sp>
      </p:grpSp>
      <p:grpSp>
        <p:nvGrpSpPr>
          <p:cNvPr id="7" name="Group 6"/>
          <p:cNvGrpSpPr/>
          <p:nvPr/>
        </p:nvGrpSpPr>
        <p:grpSpPr>
          <a:xfrm>
            <a:off x="4346577" y="5130799"/>
            <a:ext cx="4643438" cy="1123949"/>
            <a:chOff x="4346577" y="5130799"/>
            <a:chExt cx="4643438" cy="1123949"/>
          </a:xfrm>
        </p:grpSpPr>
        <p:sp>
          <p:nvSpPr>
            <p:cNvPr id="20563" name="Rectangle 81"/>
            <p:cNvSpPr>
              <a:spLocks noChangeArrowheads="1"/>
            </p:cNvSpPr>
            <p:nvPr/>
          </p:nvSpPr>
          <p:spPr bwMode="auto">
            <a:xfrm>
              <a:off x="4346577" y="5181599"/>
              <a:ext cx="4510088" cy="400050"/>
            </a:xfrm>
            <a:prstGeom prst="rect">
              <a:avLst/>
            </a:prstGeom>
            <a:noFill/>
            <a:ln w="9525">
              <a:noFill/>
              <a:miter lim="800000"/>
              <a:headEnd/>
              <a:tailEnd/>
            </a:ln>
          </p:spPr>
          <p:txBody>
            <a:bodyPr wrap="none">
              <a:spAutoFit/>
            </a:bodyPr>
            <a:lstStyle/>
            <a:p>
              <a:r>
                <a:rPr lang="en-US">
                  <a:solidFill>
                    <a:srgbClr val="000000"/>
                  </a:solidFill>
                  <a:latin typeface="Calibri" panose="020F0502020204030204" pitchFamily="34" charset="0"/>
                </a:rPr>
                <a:t>     e.g</a:t>
              </a:r>
              <a:r>
                <a:rPr lang="en-US" smtClean="0">
                  <a:solidFill>
                    <a:srgbClr val="000000"/>
                  </a:solidFill>
                  <a:latin typeface="Calibri" panose="020F0502020204030204" pitchFamily="34" charset="0"/>
                </a:rPr>
                <a:t>.,  </a:t>
              </a:r>
              <a:r>
                <a:rPr lang="en-US">
                  <a:solidFill>
                    <a:srgbClr val="0000FF"/>
                  </a:solidFill>
                  <a:latin typeface="Calibri" panose="020F0502020204030204" pitchFamily="34" charset="0"/>
                </a:rPr>
                <a:t>|</a:t>
              </a:r>
              <a:r>
                <a:rPr lang="en-US">
                  <a:solidFill>
                    <a:srgbClr val="0000FF"/>
                  </a:solidFill>
                  <a:latin typeface="Calibri" panose="020F0502020204030204" pitchFamily="34" charset="0"/>
                  <a:sym typeface="Symbol" pitchFamily="18" charset="2"/>
                </a:rPr>
                <a:t>0 + |1 </a:t>
              </a:r>
              <a:r>
                <a:rPr lang="en-US" smtClean="0">
                  <a:solidFill>
                    <a:srgbClr val="000000"/>
                  </a:solidFill>
                  <a:latin typeface="Calibri" panose="020F0502020204030204" pitchFamily="34" charset="0"/>
                  <a:sym typeface="Symbol" pitchFamily="18" charset="2"/>
                </a:rPr>
                <a:t> </a:t>
              </a:r>
              <a:r>
                <a:rPr lang="en-US" smtClean="0">
                  <a:solidFill>
                    <a:srgbClr val="FF0000"/>
                  </a:solidFill>
                  <a:latin typeface="Calibri" panose="020F0502020204030204" pitchFamily="34" charset="0"/>
                  <a:sym typeface="Symbol" pitchFamily="18" charset="2"/>
                </a:rPr>
                <a:t>|</a:t>
              </a:r>
              <a:r>
                <a:rPr lang="en-US">
                  <a:solidFill>
                    <a:srgbClr val="FF0000"/>
                  </a:solidFill>
                  <a:latin typeface="Calibri" panose="020F0502020204030204" pitchFamily="34" charset="0"/>
                  <a:sym typeface="Symbol" pitchFamily="18" charset="2"/>
                </a:rPr>
                <a:t>0</a:t>
              </a:r>
              <a:r>
                <a:rPr lang="en-US" smtClean="0">
                  <a:solidFill>
                    <a:srgbClr val="FF0000"/>
                  </a:solidFill>
                  <a:latin typeface="Calibri" panose="020F0502020204030204" pitchFamily="34" charset="0"/>
                  <a:sym typeface="Symbol" pitchFamily="18" charset="2"/>
                </a:rPr>
                <a:t>  </a:t>
              </a:r>
              <a:r>
                <a:rPr lang="en-US" smtClean="0">
                  <a:solidFill>
                    <a:srgbClr val="000000"/>
                  </a:solidFill>
                  <a:latin typeface="Calibri" panose="020F0502020204030204" pitchFamily="34" charset="0"/>
                  <a:sym typeface="Symbol" pitchFamily="18" charset="2"/>
                </a:rPr>
                <a:t>  </a:t>
              </a:r>
              <a:r>
                <a:rPr lang="en-US" smtClean="0">
                  <a:solidFill>
                    <a:srgbClr val="0000FF"/>
                  </a:solidFill>
                  <a:latin typeface="Calibri" panose="020F0502020204030204" pitchFamily="34" charset="0"/>
                  <a:sym typeface="Symbol" pitchFamily="18" charset="2"/>
                </a:rPr>
                <a:t>|0</a:t>
              </a:r>
              <a:r>
                <a:rPr lang="en-US">
                  <a:solidFill>
                    <a:srgbClr val="0000FF"/>
                  </a:solidFill>
                  <a:latin typeface="Calibri" panose="020F0502020204030204" pitchFamily="34" charset="0"/>
                  <a:sym typeface="Symbol" pitchFamily="18" charset="2"/>
                </a:rPr>
                <a:t></a:t>
              </a:r>
              <a:r>
                <a:rPr lang="en-US">
                  <a:solidFill>
                    <a:srgbClr val="FF0000"/>
                  </a:solidFill>
                  <a:latin typeface="Calibri" panose="020F0502020204030204" pitchFamily="34" charset="0"/>
                  <a:sym typeface="Symbol" pitchFamily="18" charset="2"/>
                </a:rPr>
                <a:t>|0 </a:t>
              </a:r>
              <a:r>
                <a:rPr lang="en-US">
                  <a:solidFill>
                    <a:srgbClr val="000000"/>
                  </a:solidFill>
                  <a:latin typeface="Calibri" panose="020F0502020204030204" pitchFamily="34" charset="0"/>
                  <a:sym typeface="Symbol" pitchFamily="18" charset="2"/>
                </a:rPr>
                <a:t>+ </a:t>
              </a:r>
              <a:r>
                <a:rPr lang="en-US">
                  <a:solidFill>
                    <a:srgbClr val="0000FF"/>
                  </a:solidFill>
                  <a:latin typeface="Calibri" panose="020F0502020204030204" pitchFamily="34" charset="0"/>
                  <a:sym typeface="Symbol" pitchFamily="18" charset="2"/>
                </a:rPr>
                <a:t>|1</a:t>
              </a:r>
              <a:r>
                <a:rPr lang="en-US">
                  <a:solidFill>
                    <a:srgbClr val="FF0000"/>
                  </a:solidFill>
                  <a:latin typeface="Calibri" panose="020F0502020204030204" pitchFamily="34" charset="0"/>
                  <a:sym typeface="Symbol" pitchFamily="18" charset="2"/>
                </a:rPr>
                <a:t>|1</a:t>
              </a:r>
              <a:r>
                <a:rPr lang="en-US">
                  <a:solidFill>
                    <a:srgbClr val="000000"/>
                  </a:solidFill>
                  <a:latin typeface="Calibri" panose="020F0502020204030204" pitchFamily="34" charset="0"/>
                </a:rPr>
                <a:t> </a:t>
              </a:r>
            </a:p>
          </p:txBody>
        </p:sp>
        <p:grpSp>
          <p:nvGrpSpPr>
            <p:cNvPr id="6" name="Group 5"/>
            <p:cNvGrpSpPr/>
            <p:nvPr/>
          </p:nvGrpSpPr>
          <p:grpSpPr>
            <a:xfrm>
              <a:off x="4857752" y="5130799"/>
              <a:ext cx="4132263" cy="1123949"/>
              <a:chOff x="4857752" y="5130799"/>
              <a:chExt cx="4132263" cy="1123949"/>
            </a:xfrm>
          </p:grpSpPr>
          <p:sp>
            <p:nvSpPr>
              <p:cNvPr id="20565" name="Rectangle 83"/>
              <p:cNvSpPr>
                <a:spLocks noChangeArrowheads="1"/>
              </p:cNvSpPr>
              <p:nvPr/>
            </p:nvSpPr>
            <p:spPr bwMode="auto">
              <a:xfrm>
                <a:off x="4857752" y="5792786"/>
                <a:ext cx="4132263" cy="461962"/>
              </a:xfrm>
              <a:prstGeom prst="rect">
                <a:avLst/>
              </a:prstGeom>
              <a:solidFill>
                <a:srgbClr val="FFFF00"/>
              </a:solidFill>
              <a:ln w="9525">
                <a:noFill/>
                <a:miter lim="800000"/>
                <a:headEnd/>
                <a:tailEnd/>
              </a:ln>
            </p:spPr>
            <p:txBody>
              <a:bodyPr wrap="none">
                <a:spAutoFit/>
              </a:bodyPr>
              <a:lstStyle/>
              <a:p>
                <a:r>
                  <a:rPr lang="en-US" sz="2400">
                    <a:solidFill>
                      <a:srgbClr val="3333CC"/>
                    </a:solidFill>
                    <a:latin typeface="Calibri" panose="020F0502020204030204" pitchFamily="34" charset="0"/>
                  </a:rPr>
                  <a:t>superposition </a:t>
                </a:r>
                <a:r>
                  <a:rPr lang="en-US" sz="2400">
                    <a:solidFill>
                      <a:srgbClr val="3333CC"/>
                    </a:solidFill>
                    <a:latin typeface="Calibri" panose="020F0502020204030204" pitchFamily="34" charset="0"/>
                    <a:sym typeface="Symbol" pitchFamily="18" charset="2"/>
                  </a:rPr>
                  <a:t> </a:t>
                </a:r>
                <a:r>
                  <a:rPr lang="en-US" sz="2400" b="1" i="1">
                    <a:solidFill>
                      <a:srgbClr val="3333CC"/>
                    </a:solidFill>
                    <a:latin typeface="Calibri" panose="020F0502020204030204" pitchFamily="34" charset="0"/>
                    <a:sym typeface="Symbol" pitchFamily="18" charset="2"/>
                  </a:rPr>
                  <a:t>entanglement</a:t>
                </a:r>
              </a:p>
            </p:txBody>
          </p:sp>
          <p:sp>
            <p:nvSpPr>
              <p:cNvPr id="20561" name="Text Box 87"/>
              <p:cNvSpPr txBox="1">
                <a:spLocks noChangeArrowheads="1"/>
              </p:cNvSpPr>
              <p:nvPr/>
            </p:nvSpPr>
            <p:spPr bwMode="auto">
              <a:xfrm>
                <a:off x="5114927" y="5130799"/>
                <a:ext cx="1246188" cy="523875"/>
              </a:xfrm>
              <a:prstGeom prst="rect">
                <a:avLst/>
              </a:prstGeom>
              <a:noFill/>
              <a:ln w="9525">
                <a:noFill/>
                <a:miter lim="800000"/>
                <a:headEnd/>
                <a:tailEnd/>
              </a:ln>
            </p:spPr>
            <p:txBody>
              <a:bodyPr wrap="none">
                <a:spAutoFit/>
              </a:bodyPr>
              <a:lstStyle/>
              <a:p>
                <a:r>
                  <a:rPr lang="en-US" sz="2800" smtClean="0">
                    <a:solidFill>
                      <a:srgbClr val="0000FF"/>
                    </a:solidFill>
                    <a:latin typeface="Calibri" panose="020F0502020204030204" pitchFamily="34" charset="0"/>
                  </a:rPr>
                  <a:t>(          </a:t>
                </a:r>
                <a:r>
                  <a:rPr lang="en-US" sz="900" smtClean="0">
                    <a:solidFill>
                      <a:srgbClr val="0000FF"/>
                    </a:solidFill>
                    <a:latin typeface="Calibri" panose="020F0502020204030204" pitchFamily="34" charset="0"/>
                  </a:rPr>
                  <a:t> </a:t>
                </a:r>
                <a:r>
                  <a:rPr lang="en-US" sz="2800" smtClean="0">
                    <a:solidFill>
                      <a:srgbClr val="0000FF"/>
                    </a:solidFill>
                    <a:latin typeface="Calibri" panose="020F0502020204030204" pitchFamily="34" charset="0"/>
                  </a:rPr>
                  <a:t>)</a:t>
                </a:r>
                <a:endParaRPr lang="en-US" sz="2800">
                  <a:solidFill>
                    <a:srgbClr val="0000FF"/>
                  </a:solidFill>
                  <a:latin typeface="Calibri" panose="020F0502020204030204" pitchFamily="34" charset="0"/>
                </a:endParaRPr>
              </a:p>
            </p:txBody>
          </p:sp>
        </p:grpSp>
      </p:grpSp>
      <p:sp>
        <p:nvSpPr>
          <p:cNvPr id="89" name="Text Box 88"/>
          <p:cNvSpPr txBox="1">
            <a:spLocks noChangeArrowheads="1"/>
          </p:cNvSpPr>
          <p:nvPr/>
        </p:nvSpPr>
        <p:spPr bwMode="auto">
          <a:xfrm>
            <a:off x="455613" y="349620"/>
            <a:ext cx="3582987" cy="954107"/>
          </a:xfrm>
          <a:prstGeom prst="rect">
            <a:avLst/>
          </a:prstGeom>
          <a:noFill/>
          <a:ln w="9525">
            <a:noFill/>
            <a:miter lim="800000"/>
            <a:headEnd/>
            <a:tailEnd/>
          </a:ln>
        </p:spPr>
        <p:txBody>
          <a:bodyPr>
            <a:spAutoFit/>
          </a:bodyPr>
          <a:lstStyle/>
          <a:p>
            <a:pPr defTabSz="293688"/>
            <a:r>
              <a:rPr lang="en-US" sz="2800" b="1">
                <a:solidFill>
                  <a:srgbClr val="FF0000"/>
                </a:solidFill>
                <a:latin typeface="Calibri" panose="020F0502020204030204" pitchFamily="34" charset="0"/>
              </a:rPr>
              <a:t>…GOOD NEWS!</a:t>
            </a:r>
          </a:p>
          <a:p>
            <a:pPr defTabSz="293688"/>
            <a:r>
              <a:rPr lang="en-US" sz="2800">
                <a:solidFill>
                  <a:srgbClr val="FF0000"/>
                </a:solidFill>
                <a:latin typeface="Calibri" panose="020F0502020204030204" pitchFamily="34" charset="0"/>
              </a:rPr>
              <a:t>quantum interference</a:t>
            </a:r>
          </a:p>
        </p:txBody>
      </p:sp>
      <p:sp>
        <p:nvSpPr>
          <p:cNvPr id="90" name="Line 2"/>
          <p:cNvSpPr>
            <a:spLocks noChangeShapeType="1"/>
          </p:cNvSpPr>
          <p:nvPr/>
        </p:nvSpPr>
        <p:spPr bwMode="auto">
          <a:xfrm flipH="1">
            <a:off x="5195888" y="2105025"/>
            <a:ext cx="638175" cy="0"/>
          </a:xfrm>
          <a:prstGeom prst="line">
            <a:avLst/>
          </a:prstGeom>
          <a:noFill/>
          <a:ln w="9525">
            <a:solidFill>
              <a:schemeClr val="tx1"/>
            </a:solidFill>
            <a:round/>
            <a:headEnd/>
            <a:tailEnd type="triangle" w="med" len="med"/>
          </a:ln>
        </p:spPr>
        <p:txBody>
          <a:bodyPr/>
          <a:lstStyle/>
          <a:p>
            <a:endParaRPr lang="en-US">
              <a:solidFill>
                <a:srgbClr val="000000"/>
              </a:solidFill>
              <a:latin typeface="Calibri" panose="020F0502020204030204" pitchFamily="34" charset="0"/>
            </a:endParaRPr>
          </a:p>
        </p:txBody>
      </p:sp>
      <p:sp>
        <p:nvSpPr>
          <p:cNvPr id="91" name="Text Box 3"/>
          <p:cNvSpPr txBox="1">
            <a:spLocks noChangeArrowheads="1"/>
          </p:cNvSpPr>
          <p:nvPr/>
        </p:nvSpPr>
        <p:spPr bwMode="auto">
          <a:xfrm>
            <a:off x="5732463" y="1755775"/>
            <a:ext cx="1654175" cy="830997"/>
          </a:xfrm>
          <a:prstGeom prst="rect">
            <a:avLst/>
          </a:prstGeom>
          <a:noFill/>
          <a:ln w="9525">
            <a:noFill/>
            <a:miter lim="800000"/>
            <a:headEnd/>
            <a:tailEnd/>
          </a:ln>
        </p:spPr>
        <p:txBody>
          <a:bodyPr>
            <a:spAutoFit/>
          </a:bodyPr>
          <a:lstStyle/>
          <a:p>
            <a:pPr algn="ctr"/>
            <a:r>
              <a:rPr lang="en-US" sz="2400">
                <a:solidFill>
                  <a:srgbClr val="000000"/>
                </a:solidFill>
                <a:latin typeface="Calibri" panose="020F0502020204030204" pitchFamily="34" charset="0"/>
              </a:rPr>
              <a:t>depends on </a:t>
            </a:r>
            <a:r>
              <a:rPr lang="en-US" sz="2400" i="1">
                <a:solidFill>
                  <a:srgbClr val="000000"/>
                </a:solidFill>
                <a:latin typeface="Calibri" panose="020F0502020204030204" pitchFamily="34" charset="0"/>
              </a:rPr>
              <a:t>all</a:t>
            </a:r>
            <a:r>
              <a:rPr lang="en-US" sz="2400">
                <a:solidFill>
                  <a:srgbClr val="000000"/>
                </a:solidFill>
                <a:latin typeface="Calibri" panose="020F0502020204030204" pitchFamily="34" charset="0"/>
              </a:rPr>
              <a:t> inputs</a:t>
            </a:r>
          </a:p>
        </p:txBody>
      </p:sp>
      <p:sp>
        <p:nvSpPr>
          <p:cNvPr id="92" name="Line 4"/>
          <p:cNvSpPr>
            <a:spLocks noChangeShapeType="1"/>
          </p:cNvSpPr>
          <p:nvPr/>
        </p:nvSpPr>
        <p:spPr bwMode="auto">
          <a:xfrm flipV="1">
            <a:off x="1917700" y="2471738"/>
            <a:ext cx="2903538" cy="381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3" name="Line 5"/>
          <p:cNvSpPr>
            <a:spLocks noChangeShapeType="1"/>
          </p:cNvSpPr>
          <p:nvPr/>
        </p:nvSpPr>
        <p:spPr bwMode="auto">
          <a:xfrm flipV="1">
            <a:off x="1930400" y="1709738"/>
            <a:ext cx="2890838" cy="11620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4" name="Line 6"/>
          <p:cNvSpPr>
            <a:spLocks noChangeShapeType="1"/>
          </p:cNvSpPr>
          <p:nvPr/>
        </p:nvSpPr>
        <p:spPr bwMode="auto">
          <a:xfrm>
            <a:off x="1917700" y="1709738"/>
            <a:ext cx="2970213" cy="590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5" name="Line 7"/>
          <p:cNvSpPr>
            <a:spLocks noChangeShapeType="1"/>
          </p:cNvSpPr>
          <p:nvPr/>
        </p:nvSpPr>
        <p:spPr bwMode="auto">
          <a:xfrm flipV="1">
            <a:off x="1917700" y="1557338"/>
            <a:ext cx="2903538" cy="5334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6" name="Line 8"/>
          <p:cNvSpPr>
            <a:spLocks noChangeShapeType="1"/>
          </p:cNvSpPr>
          <p:nvPr/>
        </p:nvSpPr>
        <p:spPr bwMode="auto">
          <a:xfrm flipV="1">
            <a:off x="1890713" y="2090738"/>
            <a:ext cx="2959100" cy="2190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7" name="Line 9"/>
          <p:cNvSpPr>
            <a:spLocks noChangeShapeType="1"/>
          </p:cNvSpPr>
          <p:nvPr/>
        </p:nvSpPr>
        <p:spPr bwMode="auto">
          <a:xfrm flipV="1">
            <a:off x="1890713" y="2471738"/>
            <a:ext cx="2930525" cy="1905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8" name="Line 10"/>
          <p:cNvSpPr>
            <a:spLocks noChangeShapeType="1"/>
          </p:cNvSpPr>
          <p:nvPr/>
        </p:nvSpPr>
        <p:spPr bwMode="auto">
          <a:xfrm flipV="1">
            <a:off x="1917700" y="1938338"/>
            <a:ext cx="2903538" cy="3714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99" name="Line 11"/>
          <p:cNvSpPr>
            <a:spLocks noChangeShapeType="1"/>
          </p:cNvSpPr>
          <p:nvPr/>
        </p:nvSpPr>
        <p:spPr bwMode="auto">
          <a:xfrm>
            <a:off x="1903413" y="1528763"/>
            <a:ext cx="2917825"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0" name="Line 12"/>
          <p:cNvSpPr>
            <a:spLocks noChangeShapeType="1"/>
          </p:cNvSpPr>
          <p:nvPr/>
        </p:nvSpPr>
        <p:spPr bwMode="auto">
          <a:xfrm>
            <a:off x="1928813" y="1900238"/>
            <a:ext cx="2892425" cy="7239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1" name="Line 13"/>
          <p:cNvSpPr>
            <a:spLocks noChangeShapeType="1"/>
          </p:cNvSpPr>
          <p:nvPr/>
        </p:nvSpPr>
        <p:spPr bwMode="auto">
          <a:xfrm flipV="1">
            <a:off x="1944688" y="2290763"/>
            <a:ext cx="2876550" cy="1905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2" name="Line 14"/>
          <p:cNvSpPr>
            <a:spLocks noChangeShapeType="1"/>
          </p:cNvSpPr>
          <p:nvPr/>
        </p:nvSpPr>
        <p:spPr bwMode="auto">
          <a:xfrm flipV="1">
            <a:off x="1890713" y="2624138"/>
            <a:ext cx="2930525" cy="23812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3" name="Line 15"/>
          <p:cNvSpPr>
            <a:spLocks noChangeShapeType="1"/>
          </p:cNvSpPr>
          <p:nvPr/>
        </p:nvSpPr>
        <p:spPr bwMode="auto">
          <a:xfrm>
            <a:off x="1917700" y="1500188"/>
            <a:ext cx="2903538" cy="1352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4" name="Line 16"/>
          <p:cNvSpPr>
            <a:spLocks noChangeShapeType="1"/>
          </p:cNvSpPr>
          <p:nvPr/>
        </p:nvSpPr>
        <p:spPr bwMode="auto">
          <a:xfrm>
            <a:off x="1917700" y="1709738"/>
            <a:ext cx="2903538" cy="2286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5" name="Line 17"/>
          <p:cNvSpPr>
            <a:spLocks noChangeShapeType="1"/>
          </p:cNvSpPr>
          <p:nvPr/>
        </p:nvSpPr>
        <p:spPr bwMode="auto">
          <a:xfrm flipV="1">
            <a:off x="1917700" y="2090738"/>
            <a:ext cx="2903538" cy="381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6" name="Line 18"/>
          <p:cNvSpPr>
            <a:spLocks noChangeShapeType="1"/>
          </p:cNvSpPr>
          <p:nvPr/>
        </p:nvSpPr>
        <p:spPr bwMode="auto">
          <a:xfrm>
            <a:off x="1917700" y="2090738"/>
            <a:ext cx="2903538" cy="762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7" name="Line 19"/>
          <p:cNvSpPr>
            <a:spLocks noChangeShapeType="1"/>
          </p:cNvSpPr>
          <p:nvPr/>
        </p:nvSpPr>
        <p:spPr bwMode="auto">
          <a:xfrm flipV="1">
            <a:off x="1917700" y="1557338"/>
            <a:ext cx="2903538" cy="3619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8" name="Line 20"/>
          <p:cNvSpPr>
            <a:spLocks noChangeShapeType="1"/>
          </p:cNvSpPr>
          <p:nvPr/>
        </p:nvSpPr>
        <p:spPr bwMode="auto">
          <a:xfrm flipV="1">
            <a:off x="1917700" y="2081213"/>
            <a:ext cx="2903538" cy="6000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09" name="Line 21"/>
          <p:cNvSpPr>
            <a:spLocks noChangeShapeType="1"/>
          </p:cNvSpPr>
          <p:nvPr/>
        </p:nvSpPr>
        <p:spPr bwMode="auto">
          <a:xfrm>
            <a:off x="1944688" y="2662238"/>
            <a:ext cx="2889250"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0" name="Line 22"/>
          <p:cNvSpPr>
            <a:spLocks noChangeShapeType="1"/>
          </p:cNvSpPr>
          <p:nvPr/>
        </p:nvSpPr>
        <p:spPr bwMode="auto">
          <a:xfrm flipV="1">
            <a:off x="2000250" y="1919288"/>
            <a:ext cx="2862263" cy="180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1" name="Line 23"/>
          <p:cNvSpPr>
            <a:spLocks noChangeShapeType="1"/>
          </p:cNvSpPr>
          <p:nvPr/>
        </p:nvSpPr>
        <p:spPr bwMode="auto">
          <a:xfrm>
            <a:off x="2000250" y="1919288"/>
            <a:ext cx="2862263" cy="56197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2" name="Line 24"/>
          <p:cNvSpPr>
            <a:spLocks noChangeShapeType="1"/>
          </p:cNvSpPr>
          <p:nvPr/>
        </p:nvSpPr>
        <p:spPr bwMode="auto">
          <a:xfrm flipV="1">
            <a:off x="1960563" y="1709738"/>
            <a:ext cx="2889250" cy="76200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3" name="Line 25"/>
          <p:cNvSpPr>
            <a:spLocks noChangeShapeType="1"/>
          </p:cNvSpPr>
          <p:nvPr/>
        </p:nvSpPr>
        <p:spPr bwMode="auto">
          <a:xfrm flipV="1">
            <a:off x="1917700" y="2281238"/>
            <a:ext cx="2932113" cy="590550"/>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4" name="Line 26"/>
          <p:cNvSpPr>
            <a:spLocks noChangeShapeType="1"/>
          </p:cNvSpPr>
          <p:nvPr/>
        </p:nvSpPr>
        <p:spPr bwMode="auto">
          <a:xfrm>
            <a:off x="1903413" y="1519238"/>
            <a:ext cx="2930525" cy="581025"/>
          </a:xfrm>
          <a:prstGeom prst="line">
            <a:avLst/>
          </a:prstGeom>
          <a:noFill/>
          <a:ln w="28575">
            <a:solidFill>
              <a:schemeClr val="hlink"/>
            </a:solidFill>
            <a:round/>
            <a:headEnd/>
            <a:tailEnd/>
          </a:ln>
        </p:spPr>
        <p:txBody>
          <a:bodyPr/>
          <a:lstStyle/>
          <a:p>
            <a:endParaRPr lang="en-US">
              <a:solidFill>
                <a:srgbClr val="000000"/>
              </a:solidFill>
              <a:latin typeface="Calibri" panose="020F0502020204030204" pitchFamily="34" charset="0"/>
            </a:endParaRPr>
          </a:p>
        </p:txBody>
      </p:sp>
      <p:sp>
        <p:nvSpPr>
          <p:cNvPr id="115" name="Oval 27"/>
          <p:cNvSpPr>
            <a:spLocks noChangeArrowheads="1"/>
          </p:cNvSpPr>
          <p:nvPr/>
        </p:nvSpPr>
        <p:spPr bwMode="auto">
          <a:xfrm>
            <a:off x="1820863" y="1443038"/>
            <a:ext cx="152400" cy="152400"/>
          </a:xfrm>
          <a:prstGeom prst="ellipse">
            <a:avLst/>
          </a:prstGeom>
          <a:solidFill>
            <a:srgbClr val="4D4D4D"/>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16" name="Oval 28"/>
          <p:cNvSpPr>
            <a:spLocks noChangeArrowheads="1"/>
          </p:cNvSpPr>
          <p:nvPr/>
        </p:nvSpPr>
        <p:spPr bwMode="auto">
          <a:xfrm>
            <a:off x="1820863" y="1633538"/>
            <a:ext cx="152400" cy="152400"/>
          </a:xfrm>
          <a:prstGeom prst="ellipse">
            <a:avLst/>
          </a:prstGeom>
          <a:solidFill>
            <a:srgbClr val="777777"/>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17" name="Oval 29"/>
          <p:cNvSpPr>
            <a:spLocks noChangeArrowheads="1"/>
          </p:cNvSpPr>
          <p:nvPr/>
        </p:nvSpPr>
        <p:spPr bwMode="auto">
          <a:xfrm>
            <a:off x="1820863" y="1824038"/>
            <a:ext cx="152400" cy="152400"/>
          </a:xfrm>
          <a:prstGeom prst="ellipse">
            <a:avLst/>
          </a:prstGeom>
          <a:solidFill>
            <a:srgbClr val="292929"/>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18" name="Oval 30"/>
          <p:cNvSpPr>
            <a:spLocks noChangeArrowheads="1"/>
          </p:cNvSpPr>
          <p:nvPr/>
        </p:nvSpPr>
        <p:spPr bwMode="auto">
          <a:xfrm>
            <a:off x="1820863" y="2014538"/>
            <a:ext cx="152400" cy="152400"/>
          </a:xfrm>
          <a:prstGeom prst="ellipse">
            <a:avLst/>
          </a:prstGeom>
          <a:solidFill>
            <a:srgbClr val="C0C0C0"/>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19" name="Oval 31"/>
          <p:cNvSpPr>
            <a:spLocks noChangeArrowheads="1"/>
          </p:cNvSpPr>
          <p:nvPr/>
        </p:nvSpPr>
        <p:spPr bwMode="auto">
          <a:xfrm>
            <a:off x="1820863" y="2205038"/>
            <a:ext cx="152400" cy="152400"/>
          </a:xfrm>
          <a:prstGeom prst="ellipse">
            <a:avLst/>
          </a:prstGeom>
          <a:solidFill>
            <a:srgbClr val="969696"/>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0" name="Oval 32"/>
          <p:cNvSpPr>
            <a:spLocks noChangeArrowheads="1"/>
          </p:cNvSpPr>
          <p:nvPr/>
        </p:nvSpPr>
        <p:spPr bwMode="auto">
          <a:xfrm>
            <a:off x="1820863" y="2395538"/>
            <a:ext cx="152400" cy="152400"/>
          </a:xfrm>
          <a:prstGeom prst="ellipse">
            <a:avLst/>
          </a:prstGeom>
          <a:solidFill>
            <a:srgbClr val="333333"/>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1" name="Oval 33"/>
          <p:cNvSpPr>
            <a:spLocks noChangeArrowheads="1"/>
          </p:cNvSpPr>
          <p:nvPr/>
        </p:nvSpPr>
        <p:spPr bwMode="auto">
          <a:xfrm>
            <a:off x="1820863" y="2586038"/>
            <a:ext cx="152400" cy="152400"/>
          </a:xfrm>
          <a:prstGeom prst="ellipse">
            <a:avLst/>
          </a:prstGeom>
          <a:solidFill>
            <a:srgbClr val="B2B2B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2" name="Oval 34"/>
          <p:cNvSpPr>
            <a:spLocks noChangeArrowheads="1"/>
          </p:cNvSpPr>
          <p:nvPr/>
        </p:nvSpPr>
        <p:spPr bwMode="auto">
          <a:xfrm>
            <a:off x="1820863" y="2776538"/>
            <a:ext cx="152400" cy="152400"/>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3" name="Oval 35"/>
          <p:cNvSpPr>
            <a:spLocks noChangeArrowheads="1"/>
          </p:cNvSpPr>
          <p:nvPr/>
        </p:nvSpPr>
        <p:spPr bwMode="auto">
          <a:xfrm>
            <a:off x="4800600" y="1443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4" name="Oval 36"/>
          <p:cNvSpPr>
            <a:spLocks noChangeArrowheads="1"/>
          </p:cNvSpPr>
          <p:nvPr/>
        </p:nvSpPr>
        <p:spPr bwMode="auto">
          <a:xfrm>
            <a:off x="4800600" y="1633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5" name="Oval 37"/>
          <p:cNvSpPr>
            <a:spLocks noChangeArrowheads="1"/>
          </p:cNvSpPr>
          <p:nvPr/>
        </p:nvSpPr>
        <p:spPr bwMode="auto">
          <a:xfrm>
            <a:off x="4800600" y="1824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6" name="Oval 38"/>
          <p:cNvSpPr>
            <a:spLocks noChangeArrowheads="1"/>
          </p:cNvSpPr>
          <p:nvPr/>
        </p:nvSpPr>
        <p:spPr bwMode="auto">
          <a:xfrm>
            <a:off x="4800600" y="2014538"/>
            <a:ext cx="152400" cy="152400"/>
          </a:xfrm>
          <a:prstGeom prst="ellipse">
            <a:avLst/>
          </a:prstGeom>
          <a:solidFill>
            <a:schemeClr val="tx2"/>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7" name="Oval 39"/>
          <p:cNvSpPr>
            <a:spLocks noChangeArrowheads="1"/>
          </p:cNvSpPr>
          <p:nvPr/>
        </p:nvSpPr>
        <p:spPr bwMode="auto">
          <a:xfrm>
            <a:off x="4800600" y="2205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8" name="Oval 40"/>
          <p:cNvSpPr>
            <a:spLocks noChangeArrowheads="1"/>
          </p:cNvSpPr>
          <p:nvPr/>
        </p:nvSpPr>
        <p:spPr bwMode="auto">
          <a:xfrm>
            <a:off x="4800600" y="2395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29" name="Oval 41"/>
          <p:cNvSpPr>
            <a:spLocks noChangeArrowheads="1"/>
          </p:cNvSpPr>
          <p:nvPr/>
        </p:nvSpPr>
        <p:spPr bwMode="auto">
          <a:xfrm>
            <a:off x="4800600" y="25860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0" name="Oval 42"/>
          <p:cNvSpPr>
            <a:spLocks noChangeArrowheads="1"/>
          </p:cNvSpPr>
          <p:nvPr/>
        </p:nvSpPr>
        <p:spPr bwMode="auto">
          <a:xfrm>
            <a:off x="4800600" y="2776538"/>
            <a:ext cx="152400" cy="152400"/>
          </a:xfrm>
          <a:prstGeom prst="ellipse">
            <a:avLst/>
          </a:prstGeom>
          <a:solidFill>
            <a:srgbClr val="FFFFFF"/>
          </a:solidFill>
          <a:ln w="9525">
            <a:solidFill>
              <a:schemeClr val="tx2"/>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1" name="Oval 43"/>
          <p:cNvSpPr>
            <a:spLocks noChangeArrowheads="1"/>
          </p:cNvSpPr>
          <p:nvPr/>
        </p:nvSpPr>
        <p:spPr bwMode="auto">
          <a:xfrm>
            <a:off x="2328863" y="26479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2" name="Oval 44"/>
          <p:cNvSpPr>
            <a:spLocks noChangeArrowheads="1"/>
          </p:cNvSpPr>
          <p:nvPr/>
        </p:nvSpPr>
        <p:spPr bwMode="auto">
          <a:xfrm>
            <a:off x="2776538" y="18573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3" name="Oval 45"/>
          <p:cNvSpPr>
            <a:spLocks noChangeArrowheads="1"/>
          </p:cNvSpPr>
          <p:nvPr/>
        </p:nvSpPr>
        <p:spPr bwMode="auto">
          <a:xfrm>
            <a:off x="2395538" y="20288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4" name="Oval 46"/>
          <p:cNvSpPr>
            <a:spLocks noChangeArrowheads="1"/>
          </p:cNvSpPr>
          <p:nvPr/>
        </p:nvSpPr>
        <p:spPr bwMode="auto">
          <a:xfrm>
            <a:off x="4129088" y="26289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5" name="Oval 47"/>
          <p:cNvSpPr>
            <a:spLocks noChangeArrowheads="1"/>
          </p:cNvSpPr>
          <p:nvPr/>
        </p:nvSpPr>
        <p:spPr bwMode="auto">
          <a:xfrm>
            <a:off x="3948113" y="16097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6" name="Oval 48"/>
          <p:cNvSpPr>
            <a:spLocks noChangeArrowheads="1"/>
          </p:cNvSpPr>
          <p:nvPr/>
        </p:nvSpPr>
        <p:spPr bwMode="auto">
          <a:xfrm>
            <a:off x="3367088" y="17811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7" name="Oval 49"/>
          <p:cNvSpPr>
            <a:spLocks noChangeArrowheads="1"/>
          </p:cNvSpPr>
          <p:nvPr/>
        </p:nvSpPr>
        <p:spPr bwMode="auto">
          <a:xfrm>
            <a:off x="3052763" y="23717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8" name="Oval 50"/>
          <p:cNvSpPr>
            <a:spLocks noChangeArrowheads="1"/>
          </p:cNvSpPr>
          <p:nvPr/>
        </p:nvSpPr>
        <p:spPr bwMode="auto">
          <a:xfrm>
            <a:off x="3452813" y="21907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39" name="Oval 51"/>
          <p:cNvSpPr>
            <a:spLocks noChangeArrowheads="1"/>
          </p:cNvSpPr>
          <p:nvPr/>
        </p:nvSpPr>
        <p:spPr bwMode="auto">
          <a:xfrm>
            <a:off x="3786188" y="20478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0" name="Oval 52"/>
          <p:cNvSpPr>
            <a:spLocks noChangeArrowheads="1"/>
          </p:cNvSpPr>
          <p:nvPr/>
        </p:nvSpPr>
        <p:spPr bwMode="auto">
          <a:xfrm>
            <a:off x="3300413" y="19621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1" name="Oval 53"/>
          <p:cNvSpPr>
            <a:spLocks noChangeArrowheads="1"/>
          </p:cNvSpPr>
          <p:nvPr/>
        </p:nvSpPr>
        <p:spPr bwMode="auto">
          <a:xfrm>
            <a:off x="2566988" y="1800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2" name="Oval 54"/>
          <p:cNvSpPr>
            <a:spLocks noChangeArrowheads="1"/>
          </p:cNvSpPr>
          <p:nvPr/>
        </p:nvSpPr>
        <p:spPr bwMode="auto">
          <a:xfrm>
            <a:off x="2719388" y="19526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3" name="Oval 55"/>
          <p:cNvSpPr>
            <a:spLocks noChangeArrowheads="1"/>
          </p:cNvSpPr>
          <p:nvPr/>
        </p:nvSpPr>
        <p:spPr bwMode="auto">
          <a:xfrm>
            <a:off x="2957513" y="2181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4" name="Oval 56"/>
          <p:cNvSpPr>
            <a:spLocks noChangeArrowheads="1"/>
          </p:cNvSpPr>
          <p:nvPr/>
        </p:nvSpPr>
        <p:spPr bwMode="auto">
          <a:xfrm>
            <a:off x="3128963" y="17145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5" name="Oval 57"/>
          <p:cNvSpPr>
            <a:spLocks noChangeArrowheads="1"/>
          </p:cNvSpPr>
          <p:nvPr/>
        </p:nvSpPr>
        <p:spPr bwMode="auto">
          <a:xfrm>
            <a:off x="3738563" y="23241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6" name="Oval 58"/>
          <p:cNvSpPr>
            <a:spLocks noChangeArrowheads="1"/>
          </p:cNvSpPr>
          <p:nvPr/>
        </p:nvSpPr>
        <p:spPr bwMode="auto">
          <a:xfrm>
            <a:off x="3328988" y="2562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7" name="Oval 59"/>
          <p:cNvSpPr>
            <a:spLocks noChangeArrowheads="1"/>
          </p:cNvSpPr>
          <p:nvPr/>
        </p:nvSpPr>
        <p:spPr bwMode="auto">
          <a:xfrm>
            <a:off x="3224213" y="26860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8" name="Oval 60"/>
          <p:cNvSpPr>
            <a:spLocks noChangeArrowheads="1"/>
          </p:cNvSpPr>
          <p:nvPr/>
        </p:nvSpPr>
        <p:spPr bwMode="auto">
          <a:xfrm>
            <a:off x="3795713" y="25527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49" name="Oval 61"/>
          <p:cNvSpPr>
            <a:spLocks noChangeArrowheads="1"/>
          </p:cNvSpPr>
          <p:nvPr/>
        </p:nvSpPr>
        <p:spPr bwMode="auto">
          <a:xfrm>
            <a:off x="3576638" y="24955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0" name="Oval 62"/>
          <p:cNvSpPr>
            <a:spLocks noChangeArrowheads="1"/>
          </p:cNvSpPr>
          <p:nvPr/>
        </p:nvSpPr>
        <p:spPr bwMode="auto">
          <a:xfrm>
            <a:off x="4148138" y="19335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1" name="Oval 63"/>
          <p:cNvSpPr>
            <a:spLocks noChangeArrowheads="1"/>
          </p:cNvSpPr>
          <p:nvPr/>
        </p:nvSpPr>
        <p:spPr bwMode="auto">
          <a:xfrm>
            <a:off x="4348163" y="24574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2" name="Oval 64"/>
          <p:cNvSpPr>
            <a:spLocks noChangeArrowheads="1"/>
          </p:cNvSpPr>
          <p:nvPr/>
        </p:nvSpPr>
        <p:spPr bwMode="auto">
          <a:xfrm>
            <a:off x="2595563" y="22479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3" name="Oval 65"/>
          <p:cNvSpPr>
            <a:spLocks noChangeArrowheads="1"/>
          </p:cNvSpPr>
          <p:nvPr/>
        </p:nvSpPr>
        <p:spPr bwMode="auto">
          <a:xfrm>
            <a:off x="2386013" y="16859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4" name="Oval 66"/>
          <p:cNvSpPr>
            <a:spLocks noChangeArrowheads="1"/>
          </p:cNvSpPr>
          <p:nvPr/>
        </p:nvSpPr>
        <p:spPr bwMode="auto">
          <a:xfrm>
            <a:off x="4338638" y="26193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5" name="Oval 67"/>
          <p:cNvSpPr>
            <a:spLocks noChangeArrowheads="1"/>
          </p:cNvSpPr>
          <p:nvPr/>
        </p:nvSpPr>
        <p:spPr bwMode="auto">
          <a:xfrm>
            <a:off x="4138613" y="16287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6" name="Oval 68"/>
          <p:cNvSpPr>
            <a:spLocks noChangeArrowheads="1"/>
          </p:cNvSpPr>
          <p:nvPr/>
        </p:nvSpPr>
        <p:spPr bwMode="auto">
          <a:xfrm>
            <a:off x="2519363" y="25622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7" name="Oval 69"/>
          <p:cNvSpPr>
            <a:spLocks noChangeArrowheads="1"/>
          </p:cNvSpPr>
          <p:nvPr/>
        </p:nvSpPr>
        <p:spPr bwMode="auto">
          <a:xfrm>
            <a:off x="4071938" y="22860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8" name="Oval 70"/>
          <p:cNvSpPr>
            <a:spLocks noChangeArrowheads="1"/>
          </p:cNvSpPr>
          <p:nvPr/>
        </p:nvSpPr>
        <p:spPr bwMode="auto">
          <a:xfrm>
            <a:off x="3509963" y="19812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59" name="Oval 71"/>
          <p:cNvSpPr>
            <a:spLocks noChangeArrowheads="1"/>
          </p:cNvSpPr>
          <p:nvPr/>
        </p:nvSpPr>
        <p:spPr bwMode="auto">
          <a:xfrm>
            <a:off x="2862263" y="17430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0" name="Oval 72"/>
          <p:cNvSpPr>
            <a:spLocks noChangeArrowheads="1"/>
          </p:cNvSpPr>
          <p:nvPr/>
        </p:nvSpPr>
        <p:spPr bwMode="auto">
          <a:xfrm>
            <a:off x="3014663" y="198120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1" name="Oval 73"/>
          <p:cNvSpPr>
            <a:spLocks noChangeArrowheads="1"/>
          </p:cNvSpPr>
          <p:nvPr/>
        </p:nvSpPr>
        <p:spPr bwMode="auto">
          <a:xfrm>
            <a:off x="2681288" y="26574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2" name="Oval 74"/>
          <p:cNvSpPr>
            <a:spLocks noChangeArrowheads="1"/>
          </p:cNvSpPr>
          <p:nvPr/>
        </p:nvSpPr>
        <p:spPr bwMode="auto">
          <a:xfrm>
            <a:off x="2900363" y="267652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3" name="Oval 75"/>
          <p:cNvSpPr>
            <a:spLocks noChangeArrowheads="1"/>
          </p:cNvSpPr>
          <p:nvPr/>
        </p:nvSpPr>
        <p:spPr bwMode="auto">
          <a:xfrm>
            <a:off x="4233863" y="2152650"/>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4" name="Oval 76"/>
          <p:cNvSpPr>
            <a:spLocks noChangeArrowheads="1"/>
          </p:cNvSpPr>
          <p:nvPr/>
        </p:nvSpPr>
        <p:spPr bwMode="auto">
          <a:xfrm>
            <a:off x="3976688" y="2085975"/>
            <a:ext cx="79375" cy="80963"/>
          </a:xfrm>
          <a:prstGeom prst="ellipse">
            <a:avLst/>
          </a:prstGeom>
          <a:solidFill>
            <a:srgbClr val="0000FF"/>
          </a:solidFill>
          <a:ln w="12700">
            <a:solidFill>
              <a:srgbClr val="0000FF"/>
            </a:solidFill>
            <a:round/>
            <a:headEnd/>
            <a:tailEnd/>
          </a:ln>
        </p:spPr>
        <p:txBody>
          <a:bodyPr wrap="none" anchor="ctr"/>
          <a:lstStyle/>
          <a:p>
            <a:pPr algn="ctr"/>
            <a:endParaRPr lang="en-US" sz="2400">
              <a:solidFill>
                <a:srgbClr val="000000"/>
              </a:solidFill>
              <a:latin typeface="Calibri" panose="020F0502020204030204" pitchFamily="34" charset="0"/>
            </a:endParaRPr>
          </a:p>
        </p:txBody>
      </p:sp>
      <p:sp>
        <p:nvSpPr>
          <p:cNvPr id="165" name="AutoShape 77"/>
          <p:cNvSpPr>
            <a:spLocks noChangeArrowheads="1"/>
          </p:cNvSpPr>
          <p:nvPr/>
        </p:nvSpPr>
        <p:spPr bwMode="auto">
          <a:xfrm>
            <a:off x="2751138" y="1841936"/>
            <a:ext cx="1276350" cy="715089"/>
          </a:xfrm>
          <a:prstGeom prst="flowChartAlternateProcess">
            <a:avLst/>
          </a:prstGeom>
          <a:solidFill>
            <a:srgbClr val="FFFF00">
              <a:alpha val="80000"/>
            </a:srgbClr>
          </a:solidFill>
          <a:ln w="28575">
            <a:noFill/>
            <a:miter lim="800000"/>
            <a:headEnd/>
            <a:tailEnd/>
          </a:ln>
        </p:spPr>
        <p:txBody>
          <a:bodyPr wrap="square" anchor="ctr">
            <a:spAutoFit/>
          </a:bodyPr>
          <a:lstStyle/>
          <a:p>
            <a:pPr algn="ctr"/>
            <a:r>
              <a:rPr lang="en-US" sz="1800">
                <a:solidFill>
                  <a:srgbClr val="000000"/>
                </a:solidFill>
                <a:latin typeface="Calibri" panose="020F0502020204030204" pitchFamily="34" charset="0"/>
              </a:rPr>
              <a:t>quantum</a:t>
            </a:r>
          </a:p>
          <a:p>
            <a:pPr algn="ctr"/>
            <a:r>
              <a:rPr lang="en-US" sz="1800">
                <a:solidFill>
                  <a:srgbClr val="000000"/>
                </a:solidFill>
                <a:latin typeface="Calibri" panose="020F0502020204030204" pitchFamily="34" charset="0"/>
              </a:rPr>
              <a:t>logic gates</a:t>
            </a:r>
          </a:p>
        </p:txBody>
      </p:sp>
      <p:grpSp>
        <p:nvGrpSpPr>
          <p:cNvPr id="5" name="Group 4"/>
          <p:cNvGrpSpPr/>
          <p:nvPr/>
        </p:nvGrpSpPr>
        <p:grpSpPr>
          <a:xfrm>
            <a:off x="473076" y="4902199"/>
            <a:ext cx="3744913" cy="1596650"/>
            <a:chOff x="473076" y="4902199"/>
            <a:chExt cx="3744913" cy="1596650"/>
          </a:xfrm>
        </p:grpSpPr>
        <p:sp>
          <p:nvSpPr>
            <p:cNvPr id="20562" name="Rectangle 80"/>
            <p:cNvSpPr>
              <a:spLocks noChangeArrowheads="1"/>
            </p:cNvSpPr>
            <p:nvPr/>
          </p:nvSpPr>
          <p:spPr bwMode="auto">
            <a:xfrm>
              <a:off x="1863726" y="4902199"/>
              <a:ext cx="2354263" cy="1570037"/>
            </a:xfrm>
            <a:prstGeom prst="rect">
              <a:avLst/>
            </a:prstGeom>
            <a:noFill/>
            <a:ln w="9525">
              <a:noFill/>
              <a:miter lim="800000"/>
              <a:headEnd/>
              <a:tailEnd/>
            </a:ln>
          </p:spPr>
          <p:txBody>
            <a:bodyPr wrap="none">
              <a:spAutoFit/>
            </a:bodyPr>
            <a:lstStyle/>
            <a:p>
              <a:r>
                <a:rPr lang="en-US" sz="2400">
                  <a:solidFill>
                    <a:srgbClr val="000000"/>
                  </a:solidFill>
                  <a:latin typeface="Calibri" panose="020F0502020204030204" pitchFamily="34" charset="0"/>
                  <a:sym typeface="Symbol" pitchFamily="18" charset="2"/>
                </a:rPr>
                <a:t>|0 |0  |0 |0</a:t>
              </a:r>
            </a:p>
            <a:p>
              <a:r>
                <a:rPr lang="en-US" sz="2400">
                  <a:solidFill>
                    <a:srgbClr val="000000"/>
                  </a:solidFill>
                  <a:latin typeface="Calibri" panose="020F0502020204030204" pitchFamily="34" charset="0"/>
                  <a:sym typeface="Symbol" pitchFamily="18" charset="2"/>
                </a:rPr>
                <a:t>|0 |1  |0 |1</a:t>
              </a:r>
            </a:p>
            <a:p>
              <a:r>
                <a:rPr lang="en-US" sz="2400">
                  <a:solidFill>
                    <a:srgbClr val="000000"/>
                  </a:solidFill>
                  <a:latin typeface="Calibri" panose="020F0502020204030204" pitchFamily="34" charset="0"/>
                  <a:sym typeface="Symbol" pitchFamily="18" charset="2"/>
                </a:rPr>
                <a:t>|1 |0  |1 |1</a:t>
              </a:r>
            </a:p>
            <a:p>
              <a:r>
                <a:rPr lang="en-US" sz="2400">
                  <a:solidFill>
                    <a:srgbClr val="000000"/>
                  </a:solidFill>
                  <a:latin typeface="Calibri" panose="020F0502020204030204" pitchFamily="34" charset="0"/>
                  <a:sym typeface="Symbol" pitchFamily="18" charset="2"/>
                </a:rPr>
                <a:t>|1 |1  |1 |0</a:t>
              </a:r>
              <a:endParaRPr lang="en-US" sz="2400">
                <a:solidFill>
                  <a:srgbClr val="000000"/>
                </a:solidFill>
                <a:latin typeface="Calibri" panose="020F0502020204030204" pitchFamily="34" charset="0"/>
              </a:endParaRPr>
            </a:p>
          </p:txBody>
        </p:sp>
        <p:sp>
          <p:nvSpPr>
            <p:cNvPr id="20564" name="Rectangle 82"/>
            <p:cNvSpPr>
              <a:spLocks noChangeArrowheads="1"/>
            </p:cNvSpPr>
            <p:nvPr/>
          </p:nvSpPr>
          <p:spPr bwMode="auto">
            <a:xfrm>
              <a:off x="473076" y="4984749"/>
              <a:ext cx="1393825" cy="830262"/>
            </a:xfrm>
            <a:prstGeom prst="rect">
              <a:avLst/>
            </a:prstGeom>
            <a:noFill/>
            <a:ln w="9525">
              <a:noFill/>
              <a:miter lim="800000"/>
              <a:headEnd/>
              <a:tailEnd/>
            </a:ln>
          </p:spPr>
          <p:txBody>
            <a:bodyPr wrap="none">
              <a:spAutoFit/>
            </a:bodyPr>
            <a:lstStyle/>
            <a:p>
              <a:pPr algn="ctr"/>
              <a:r>
                <a:rPr lang="en-US" sz="2400">
                  <a:solidFill>
                    <a:srgbClr val="C00000"/>
                  </a:solidFill>
                  <a:latin typeface="Calibri" panose="020F0502020204030204" pitchFamily="34" charset="0"/>
                  <a:sym typeface="Symbol" pitchFamily="18" charset="2"/>
                </a:rPr>
                <a:t>quantum</a:t>
              </a:r>
            </a:p>
            <a:p>
              <a:pPr algn="ctr"/>
              <a:r>
                <a:rPr lang="en-US" sz="2400">
                  <a:solidFill>
                    <a:srgbClr val="C00000"/>
                  </a:solidFill>
                  <a:latin typeface="Calibri" panose="020F0502020204030204" pitchFamily="34" charset="0"/>
                  <a:sym typeface="Symbol" pitchFamily="18" charset="2"/>
                </a:rPr>
                <a:t>XOR gate:</a:t>
              </a:r>
            </a:p>
          </p:txBody>
        </p:sp>
        <p:sp>
          <p:nvSpPr>
            <p:cNvPr id="3" name="Oval 2"/>
            <p:cNvSpPr/>
            <p:nvPr/>
          </p:nvSpPr>
          <p:spPr bwMode="auto">
            <a:xfrm>
              <a:off x="2368549" y="5644589"/>
              <a:ext cx="544605" cy="845577"/>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66" name="Oval 165"/>
            <p:cNvSpPr/>
            <p:nvPr/>
          </p:nvSpPr>
          <p:spPr bwMode="auto">
            <a:xfrm>
              <a:off x="3641256" y="5653272"/>
              <a:ext cx="558801" cy="845577"/>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grpSp>
    </p:spTree>
    <p:extLst>
      <p:ext uri="{BB962C8B-B14F-4D97-AF65-F5344CB8AC3E}">
        <p14:creationId xmlns:p14="http://schemas.microsoft.com/office/powerpoint/2010/main" val="1443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1867778" name="Picture 2" descr="http://cache.gawkerassets.com/assets/images/4/2011/05/d-wave.jpg"/>
          <p:cNvPicPr>
            <a:picLocks noChangeAspect="1" noChangeArrowheads="1"/>
          </p:cNvPicPr>
          <p:nvPr/>
        </p:nvPicPr>
        <p:blipFill rotWithShape="1">
          <a:blip r:embed="rId3">
            <a:extLst>
              <a:ext uri="{28A0092B-C50C-407E-A947-70E740481C1C}">
                <a14:useLocalDpi xmlns:a14="http://schemas.microsoft.com/office/drawing/2010/main" val="0"/>
              </a:ext>
            </a:extLst>
          </a:blip>
          <a:srcRect t="1159"/>
          <a:stretch/>
        </p:blipFill>
        <p:spPr bwMode="auto">
          <a:xfrm>
            <a:off x="1" y="412375"/>
            <a:ext cx="9144000" cy="5379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5674658" y="2599753"/>
            <a:ext cx="310896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2" name="&quot;No&quot; Symbol 1"/>
          <p:cNvSpPr/>
          <p:nvPr/>
        </p:nvSpPr>
        <p:spPr bwMode="auto">
          <a:xfrm>
            <a:off x="1201271" y="179290"/>
            <a:ext cx="6400800" cy="6400800"/>
          </a:xfrm>
          <a:prstGeom prst="noSmoking">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Tree>
    <p:extLst>
      <p:ext uri="{BB962C8B-B14F-4D97-AF65-F5344CB8AC3E}">
        <p14:creationId xmlns:p14="http://schemas.microsoft.com/office/powerpoint/2010/main" val="4102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54953" y="676280"/>
            <a:ext cx="8015287" cy="6181719"/>
            <a:chOff x="510" y="297"/>
            <a:chExt cx="4511" cy="3751"/>
          </a:xfrm>
        </p:grpSpPr>
        <p:pic>
          <p:nvPicPr>
            <p:cNvPr id="1915907" name="Picture 3" descr="scatcrop"/>
            <p:cNvPicPr>
              <a:picLocks noChangeAspect="1" noChangeArrowheads="1"/>
            </p:cNvPicPr>
            <p:nvPr/>
          </p:nvPicPr>
          <p:blipFill>
            <a:blip r:embed="rId3" cstate="print"/>
            <a:srcRect t="424"/>
            <a:stretch>
              <a:fillRect/>
            </a:stretch>
          </p:blipFill>
          <p:spPr bwMode="auto">
            <a:xfrm>
              <a:off x="510" y="297"/>
              <a:ext cx="4511" cy="3751"/>
            </a:xfrm>
            <a:prstGeom prst="rect">
              <a:avLst/>
            </a:prstGeom>
            <a:noFill/>
          </p:spPr>
        </p:pic>
        <p:sp>
          <p:nvSpPr>
            <p:cNvPr id="1915908" name="Line 4"/>
            <p:cNvSpPr>
              <a:spLocks noChangeShapeType="1"/>
            </p:cNvSpPr>
            <p:nvPr/>
          </p:nvSpPr>
          <p:spPr bwMode="auto">
            <a:xfrm flipH="1">
              <a:off x="2104" y="891"/>
              <a:ext cx="922" cy="8"/>
            </a:xfrm>
            <a:prstGeom prst="line">
              <a:avLst/>
            </a:prstGeom>
            <a:noFill/>
            <a:ln w="19050">
              <a:solidFill>
                <a:schemeClr val="tx1"/>
              </a:solidFill>
              <a:round/>
              <a:headEnd/>
              <a:tailEnd/>
            </a:ln>
            <a:effectLst/>
          </p:spPr>
          <p:txBody>
            <a:bodyPr/>
            <a:lstStyle/>
            <a:p>
              <a:endParaRPr lang="en-US">
                <a:solidFill>
                  <a:srgbClr val="000000"/>
                </a:solidFill>
              </a:endParaRPr>
            </a:p>
          </p:txBody>
        </p:sp>
        <p:sp>
          <p:nvSpPr>
            <p:cNvPr id="1915909" name="Line 5"/>
            <p:cNvSpPr>
              <a:spLocks noChangeShapeType="1"/>
            </p:cNvSpPr>
            <p:nvPr/>
          </p:nvSpPr>
          <p:spPr bwMode="auto">
            <a:xfrm flipH="1">
              <a:off x="2515" y="3122"/>
              <a:ext cx="492" cy="1"/>
            </a:xfrm>
            <a:prstGeom prst="line">
              <a:avLst/>
            </a:prstGeom>
            <a:noFill/>
            <a:ln w="19050">
              <a:solidFill>
                <a:schemeClr val="tx1"/>
              </a:solidFill>
              <a:round/>
              <a:headEnd/>
              <a:tailEnd/>
            </a:ln>
            <a:effectLst/>
          </p:spPr>
          <p:txBody>
            <a:bodyPr/>
            <a:lstStyle/>
            <a:p>
              <a:endParaRPr lang="en-US">
                <a:solidFill>
                  <a:srgbClr val="000000"/>
                </a:solidFill>
              </a:endParaRPr>
            </a:p>
          </p:txBody>
        </p:sp>
      </p:grpSp>
      <p:grpSp>
        <p:nvGrpSpPr>
          <p:cNvPr id="3" name="Group 6"/>
          <p:cNvGrpSpPr>
            <a:grpSpLocks/>
          </p:cNvGrpSpPr>
          <p:nvPr/>
        </p:nvGrpSpPr>
        <p:grpSpPr bwMode="auto">
          <a:xfrm>
            <a:off x="1158018" y="2123438"/>
            <a:ext cx="463550" cy="490537"/>
            <a:chOff x="-410" y="2294"/>
            <a:chExt cx="645" cy="616"/>
          </a:xfrm>
        </p:grpSpPr>
        <p:sp>
          <p:nvSpPr>
            <p:cNvPr id="1915911" name="Freeform 7"/>
            <p:cNvSpPr>
              <a:spLocks/>
            </p:cNvSpPr>
            <p:nvPr/>
          </p:nvSpPr>
          <p:spPr bwMode="auto">
            <a:xfrm rot="943457">
              <a:off x="46" y="2399"/>
              <a:ext cx="189" cy="201"/>
            </a:xfrm>
            <a:custGeom>
              <a:avLst/>
              <a:gdLst/>
              <a:ahLst/>
              <a:cxnLst>
                <a:cxn ang="0">
                  <a:pos x="0" y="0"/>
                </a:cxn>
                <a:cxn ang="0">
                  <a:pos x="165" y="104"/>
                </a:cxn>
                <a:cxn ang="0">
                  <a:pos x="143" y="269"/>
                </a:cxn>
              </a:cxnLst>
              <a:rect l="0" t="0" r="r" b="b"/>
              <a:pathLst>
                <a:path w="189" h="269">
                  <a:moveTo>
                    <a:pt x="0" y="0"/>
                  </a:moveTo>
                  <a:cubicBezTo>
                    <a:pt x="70" y="29"/>
                    <a:pt x="141" y="59"/>
                    <a:pt x="165" y="104"/>
                  </a:cubicBezTo>
                  <a:cubicBezTo>
                    <a:pt x="189" y="149"/>
                    <a:pt x="147" y="237"/>
                    <a:pt x="143" y="269"/>
                  </a:cubicBezTo>
                </a:path>
              </a:pathLst>
            </a:custGeom>
            <a:noFill/>
            <a:ln w="38100" cap="flat" cmpd="sng">
              <a:solidFill>
                <a:schemeClr val="tx1"/>
              </a:solidFill>
              <a:prstDash val="sysDot"/>
              <a:round/>
              <a:headEnd/>
              <a:tailEnd/>
            </a:ln>
            <a:effectLst/>
          </p:spPr>
          <p:txBody>
            <a:bodyPr/>
            <a:lstStyle/>
            <a:p>
              <a:endParaRPr lang="en-US">
                <a:solidFill>
                  <a:srgbClr val="000000"/>
                </a:solidFill>
              </a:endParaRPr>
            </a:p>
          </p:txBody>
        </p:sp>
        <p:sp>
          <p:nvSpPr>
            <p:cNvPr id="1915912" name="Oval 8"/>
            <p:cNvSpPr>
              <a:spLocks noChangeAspect="1" noChangeArrowheads="1"/>
            </p:cNvSpPr>
            <p:nvPr/>
          </p:nvSpPr>
          <p:spPr bwMode="auto">
            <a:xfrm>
              <a:off x="-410" y="2517"/>
              <a:ext cx="616" cy="170"/>
            </a:xfrm>
            <a:prstGeom prst="ellipse">
              <a:avLst/>
            </a:prstGeom>
            <a:noFill/>
            <a:ln w="28575">
              <a:solidFill>
                <a:srgbClr val="FF0000"/>
              </a:solidFill>
              <a:round/>
              <a:headEnd/>
              <a:tailEnd/>
            </a:ln>
            <a:effectLst/>
          </p:spPr>
          <p:txBody>
            <a:bodyPr wrap="none" anchor="ctr">
              <a:spAutoFit/>
            </a:bodyPr>
            <a:lstStyle/>
            <a:p>
              <a:endParaRPr lang="en-US">
                <a:solidFill>
                  <a:srgbClr val="000000"/>
                </a:solidFill>
              </a:endParaRPr>
            </a:p>
          </p:txBody>
        </p:sp>
        <p:sp>
          <p:nvSpPr>
            <p:cNvPr id="1915913" name="Oval 9"/>
            <p:cNvSpPr>
              <a:spLocks noChangeAspect="1" noChangeArrowheads="1"/>
            </p:cNvSpPr>
            <p:nvPr/>
          </p:nvSpPr>
          <p:spPr bwMode="auto">
            <a:xfrm rot="3089447">
              <a:off x="-410" y="2517"/>
              <a:ext cx="616" cy="170"/>
            </a:xfrm>
            <a:prstGeom prst="ellipse">
              <a:avLst/>
            </a:prstGeom>
            <a:noFill/>
            <a:ln w="28575">
              <a:solidFill>
                <a:schemeClr val="tx2"/>
              </a:solidFill>
              <a:round/>
              <a:headEnd/>
              <a:tailEnd/>
            </a:ln>
            <a:effectLst/>
          </p:spPr>
          <p:txBody>
            <a:bodyPr wrap="none" anchor="ctr">
              <a:spAutoFit/>
            </a:bodyPr>
            <a:lstStyle/>
            <a:p>
              <a:endParaRPr lang="en-US">
                <a:solidFill>
                  <a:srgbClr val="000000"/>
                </a:solidFill>
              </a:endParaRPr>
            </a:p>
          </p:txBody>
        </p:sp>
        <p:sp>
          <p:nvSpPr>
            <p:cNvPr id="1915914" name="Oval 10"/>
            <p:cNvSpPr>
              <a:spLocks noChangeAspect="1" noChangeArrowheads="1"/>
            </p:cNvSpPr>
            <p:nvPr/>
          </p:nvSpPr>
          <p:spPr bwMode="auto">
            <a:xfrm rot="-3271198">
              <a:off x="-410" y="2517"/>
              <a:ext cx="616" cy="170"/>
            </a:xfrm>
            <a:prstGeom prst="ellipse">
              <a:avLst/>
            </a:prstGeom>
            <a:noFill/>
            <a:ln w="28575">
              <a:solidFill>
                <a:schemeClr val="accent2"/>
              </a:solidFill>
              <a:round/>
              <a:headEnd/>
              <a:tailEnd/>
            </a:ln>
            <a:effectLst/>
          </p:spPr>
          <p:txBody>
            <a:bodyPr wrap="none" anchor="ctr">
              <a:spAutoFit/>
            </a:bodyPr>
            <a:lstStyle/>
            <a:p>
              <a:endParaRPr lang="en-US">
                <a:solidFill>
                  <a:srgbClr val="000000"/>
                </a:solidFill>
              </a:endParaRPr>
            </a:p>
          </p:txBody>
        </p:sp>
        <p:sp>
          <p:nvSpPr>
            <p:cNvPr id="1915915" name="Oval 11"/>
            <p:cNvSpPr>
              <a:spLocks noChangeAspect="1" noChangeArrowheads="1"/>
            </p:cNvSpPr>
            <p:nvPr/>
          </p:nvSpPr>
          <p:spPr bwMode="auto">
            <a:xfrm>
              <a:off x="-133" y="2563"/>
              <a:ext cx="66" cy="65"/>
            </a:xfrm>
            <a:prstGeom prst="ellipse">
              <a:avLst/>
            </a:prstGeom>
            <a:solidFill>
              <a:schemeClr val="tx1"/>
            </a:solidFill>
            <a:ln w="9525">
              <a:solidFill>
                <a:schemeClr val="tx1"/>
              </a:solidFill>
              <a:round/>
              <a:headEnd/>
              <a:tailEnd/>
            </a:ln>
            <a:effectLst/>
          </p:spPr>
          <p:txBody>
            <a:bodyPr anchor="ctr">
              <a:spAutoFit/>
            </a:bodyPr>
            <a:lstStyle/>
            <a:p>
              <a:endParaRPr lang="en-US">
                <a:solidFill>
                  <a:srgbClr val="000000"/>
                </a:solidFill>
              </a:endParaRPr>
            </a:p>
          </p:txBody>
        </p:sp>
        <p:sp>
          <p:nvSpPr>
            <p:cNvPr id="1915916" name="Oval 12"/>
            <p:cNvSpPr>
              <a:spLocks noChangeAspect="1" noChangeArrowheads="1"/>
            </p:cNvSpPr>
            <p:nvPr/>
          </p:nvSpPr>
          <p:spPr bwMode="auto">
            <a:xfrm>
              <a:off x="23" y="2368"/>
              <a:ext cx="88" cy="88"/>
            </a:xfrm>
            <a:prstGeom prst="ellipse">
              <a:avLst/>
            </a:prstGeom>
            <a:gradFill rotWithShape="0">
              <a:gsLst>
                <a:gs pos="0">
                  <a:schemeClr val="accent2"/>
                </a:gs>
                <a:gs pos="100000">
                  <a:schemeClr val="accent2">
                    <a:gamma/>
                    <a:shade val="0"/>
                    <a:invGamma/>
                  </a:schemeClr>
                </a:gs>
              </a:gsLst>
              <a:lin ang="5400000" scaled="1"/>
            </a:gradFill>
            <a:ln w="9525">
              <a:solidFill>
                <a:schemeClr val="accent2"/>
              </a:solidFill>
              <a:round/>
              <a:headEnd/>
              <a:tailEnd/>
            </a:ln>
            <a:effectLst/>
          </p:spPr>
          <p:txBody>
            <a:bodyPr wrap="none" anchor="ctr">
              <a:spAutoFit/>
            </a:bodyPr>
            <a:lstStyle/>
            <a:p>
              <a:endParaRPr lang="en-US">
                <a:solidFill>
                  <a:srgbClr val="000000"/>
                </a:solidFill>
              </a:endParaRPr>
            </a:p>
          </p:txBody>
        </p:sp>
        <p:sp>
          <p:nvSpPr>
            <p:cNvPr id="1915917" name="Oval 13"/>
            <p:cNvSpPr>
              <a:spLocks noChangeAspect="1" noChangeArrowheads="1"/>
            </p:cNvSpPr>
            <p:nvPr/>
          </p:nvSpPr>
          <p:spPr bwMode="auto">
            <a:xfrm>
              <a:off x="92" y="2598"/>
              <a:ext cx="88" cy="88"/>
            </a:xfrm>
            <a:prstGeom prst="ellipse">
              <a:avLst/>
            </a:prstGeom>
            <a:gradFill rotWithShape="0">
              <a:gsLst>
                <a:gs pos="0">
                  <a:schemeClr val="accent2"/>
                </a:gs>
                <a:gs pos="100000">
                  <a:schemeClr val="accent2">
                    <a:gamma/>
                    <a:shade val="0"/>
                    <a:invGamma/>
                  </a:schemeClr>
                </a:gs>
              </a:gsLst>
              <a:lin ang="5400000" scaled="1"/>
            </a:gradFill>
            <a:ln w="9525">
              <a:solidFill>
                <a:schemeClr val="accent2"/>
              </a:solidFill>
              <a:round/>
              <a:headEnd/>
              <a:tailEnd/>
            </a:ln>
            <a:effectLst/>
          </p:spPr>
          <p:txBody>
            <a:bodyPr wrap="none" anchor="ctr">
              <a:spAutoFit/>
            </a:bodyPr>
            <a:lstStyle/>
            <a:p>
              <a:endParaRPr lang="en-US">
                <a:solidFill>
                  <a:srgbClr val="000000"/>
                </a:solidFill>
              </a:endParaRPr>
            </a:p>
          </p:txBody>
        </p:sp>
      </p:grpSp>
      <p:sp>
        <p:nvSpPr>
          <p:cNvPr id="1915920" name="Rectangle 16"/>
          <p:cNvSpPr>
            <a:spLocks noChangeArrowheads="1"/>
          </p:cNvSpPr>
          <p:nvPr/>
        </p:nvSpPr>
        <p:spPr bwMode="auto">
          <a:xfrm>
            <a:off x="1032790" y="0"/>
            <a:ext cx="2613025" cy="522288"/>
          </a:xfrm>
          <a:prstGeom prst="rect">
            <a:avLst/>
          </a:prstGeom>
          <a:solidFill>
            <a:srgbClr val="FFFFFF"/>
          </a:solidFill>
          <a:ln w="9525">
            <a:noFill/>
            <a:miter lim="800000"/>
            <a:headEnd/>
            <a:tailEnd/>
          </a:ln>
          <a:effectLst/>
        </p:spPr>
        <p:txBody>
          <a:bodyPr wrap="none" anchor="ctr"/>
          <a:lstStyle/>
          <a:p>
            <a:endParaRPr lang="en-US">
              <a:solidFill>
                <a:srgbClr val="000000"/>
              </a:solidFill>
            </a:endParaRPr>
          </a:p>
        </p:txBody>
      </p:sp>
      <p:sp>
        <p:nvSpPr>
          <p:cNvPr id="1915919" name="Text Box 15"/>
          <p:cNvSpPr txBox="1">
            <a:spLocks noChangeArrowheads="1"/>
          </p:cNvSpPr>
          <p:nvPr/>
        </p:nvSpPr>
        <p:spPr bwMode="auto">
          <a:xfrm>
            <a:off x="2133869" y="61542"/>
            <a:ext cx="4827155" cy="646331"/>
          </a:xfrm>
          <a:prstGeom prst="rect">
            <a:avLst/>
          </a:prstGeom>
          <a:noFill/>
          <a:ln w="9525">
            <a:noFill/>
            <a:miter lim="800000"/>
            <a:headEnd/>
            <a:tailEnd/>
          </a:ln>
          <a:effectLst/>
        </p:spPr>
        <p:txBody>
          <a:bodyPr wrap="none">
            <a:spAutoFit/>
          </a:bodyPr>
          <a:lstStyle/>
          <a:p>
            <a:r>
              <a:rPr lang="en-US" sz="3600" b="1" dirty="0">
                <a:solidFill>
                  <a:srgbClr val="000000"/>
                </a:solidFill>
                <a:latin typeface="Calibri" panose="020F0502020204030204" pitchFamily="34" charset="0"/>
              </a:rPr>
              <a:t>Schr</a:t>
            </a:r>
            <a:r>
              <a:rPr lang="en-US" sz="3600" b="1" dirty="0">
                <a:solidFill>
                  <a:srgbClr val="000000"/>
                </a:solidFill>
                <a:latin typeface="Calibri" panose="020F0502020204030204" pitchFamily="34" charset="0"/>
                <a:cs typeface="Times New Roman" pitchFamily="18" charset="0"/>
              </a:rPr>
              <a:t>ö</a:t>
            </a:r>
            <a:r>
              <a:rPr lang="en-US" sz="3600" b="1" dirty="0">
                <a:solidFill>
                  <a:srgbClr val="000000"/>
                </a:solidFill>
                <a:latin typeface="Calibri" panose="020F0502020204030204" pitchFamily="34" charset="0"/>
              </a:rPr>
              <a:t>dinger’s Cat (1935)</a:t>
            </a:r>
          </a:p>
        </p:txBody>
      </p:sp>
      <p:sp>
        <p:nvSpPr>
          <p:cNvPr id="8" name="Parallelogram 7"/>
          <p:cNvSpPr/>
          <p:nvPr/>
        </p:nvSpPr>
        <p:spPr bwMode="auto">
          <a:xfrm flipH="1">
            <a:off x="808103" y="689727"/>
            <a:ext cx="3408718" cy="628084"/>
          </a:xfrm>
          <a:prstGeom prst="parallelogram">
            <a:avLst>
              <a:gd name="adj" fmla="val 7794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6" name="Rectangle 5"/>
          <p:cNvSpPr/>
          <p:nvPr/>
        </p:nvSpPr>
        <p:spPr>
          <a:xfrm>
            <a:off x="2430711" y="923914"/>
            <a:ext cx="5066468" cy="461665"/>
          </a:xfrm>
          <a:prstGeom prst="rect">
            <a:avLst/>
          </a:prstGeom>
        </p:spPr>
        <p:txBody>
          <a:bodyPr wrap="square">
            <a:spAutoFit/>
          </a:bodyPr>
          <a:lstStyle/>
          <a:p>
            <a:pPr lvl="1"/>
            <a:r>
              <a:rPr lang="en-US" sz="2400" b="1">
                <a:solidFill>
                  <a:srgbClr val="3333CC"/>
                </a:solidFill>
                <a:latin typeface="Calibri" panose="020F0502020204030204" pitchFamily="34" charset="0"/>
              </a:rPr>
              <a:t>|Alive</a:t>
            </a:r>
            <a:r>
              <a:rPr lang="en-US" sz="2400" b="1">
                <a:solidFill>
                  <a:srgbClr val="0000FF"/>
                </a:solidFill>
                <a:latin typeface="Calibri" panose="020F0502020204030204" pitchFamily="34" charset="0"/>
                <a:sym typeface="Symbol"/>
              </a:rPr>
              <a:t></a:t>
            </a:r>
            <a:r>
              <a:rPr lang="en-US" sz="2400" b="1">
                <a:solidFill>
                  <a:srgbClr val="FF0000"/>
                </a:solidFill>
                <a:latin typeface="Calibri" panose="020F0502020204030204" pitchFamily="34" charset="0"/>
                <a:sym typeface="Symbol" pitchFamily="18" charset="2"/>
              </a:rPr>
              <a:t>  </a:t>
            </a:r>
            <a:r>
              <a:rPr lang="en-US" sz="2400" b="1" smtClean="0">
                <a:solidFill>
                  <a:srgbClr val="FF0000"/>
                </a:solidFill>
                <a:latin typeface="Calibri" panose="020F0502020204030204" pitchFamily="34" charset="0"/>
                <a:sym typeface="Symbol" pitchFamily="18" charset="2"/>
              </a:rPr>
              <a:t>                                   </a:t>
            </a:r>
            <a:r>
              <a:rPr lang="en-US" sz="2400" b="1" smtClean="0">
                <a:solidFill>
                  <a:srgbClr val="3333CC"/>
                </a:solidFill>
                <a:latin typeface="Calibri" panose="020F0502020204030204" pitchFamily="34" charset="0"/>
                <a:sym typeface="Symbol" pitchFamily="18" charset="2"/>
              </a:rPr>
              <a:t>|</a:t>
            </a:r>
            <a:r>
              <a:rPr lang="en-US" sz="2400" b="1">
                <a:solidFill>
                  <a:srgbClr val="3333CC"/>
                </a:solidFill>
                <a:latin typeface="Calibri" panose="020F0502020204030204" pitchFamily="34" charset="0"/>
                <a:sym typeface="Symbol" pitchFamily="18" charset="2"/>
              </a:rPr>
              <a:t>Dead</a:t>
            </a:r>
            <a:r>
              <a:rPr lang="en-US" sz="2400" b="1" smtClean="0">
                <a:solidFill>
                  <a:srgbClr val="0000FF"/>
                </a:solidFill>
                <a:latin typeface="Calibri" panose="020F0502020204030204" pitchFamily="34" charset="0"/>
                <a:sym typeface="Symbol"/>
              </a:rPr>
              <a:t> </a:t>
            </a:r>
            <a:endParaRPr lang="en-US" sz="2400" b="1" dirty="0">
              <a:solidFill>
                <a:srgbClr val="0000FF"/>
              </a:solidFill>
              <a:latin typeface="Calibri" panose="020F0502020204030204" pitchFamily="34" charset="0"/>
              <a:sym typeface="Symbol" pitchFamily="18" charset="2"/>
            </a:endParaRPr>
          </a:p>
        </p:txBody>
      </p:sp>
      <p:sp>
        <p:nvSpPr>
          <p:cNvPr id="5" name="Rectangle 4"/>
          <p:cNvSpPr/>
          <p:nvPr/>
        </p:nvSpPr>
        <p:spPr>
          <a:xfrm>
            <a:off x="989528" y="919179"/>
            <a:ext cx="6454588" cy="461665"/>
          </a:xfrm>
          <a:prstGeom prst="rect">
            <a:avLst/>
          </a:prstGeom>
        </p:spPr>
        <p:txBody>
          <a:bodyPr wrap="square">
            <a:spAutoFit/>
          </a:bodyPr>
          <a:lstStyle/>
          <a:p>
            <a:pPr lvl="1"/>
            <a:r>
              <a:rPr lang="en-US" sz="2400" b="1">
                <a:solidFill>
                  <a:srgbClr val="FF0000"/>
                </a:solidFill>
                <a:latin typeface="Calibri" panose="020F0502020204030204" pitchFamily="34" charset="0"/>
              </a:rPr>
              <a:t>|did decay</a:t>
            </a:r>
            <a:r>
              <a:rPr lang="en-US" sz="2400" b="1" smtClean="0">
                <a:solidFill>
                  <a:srgbClr val="FF0000"/>
                </a:solidFill>
                <a:latin typeface="Calibri" panose="020F0502020204030204" pitchFamily="34" charset="0"/>
                <a:sym typeface="Symbol"/>
              </a:rPr>
              <a:t></a:t>
            </a:r>
            <a:r>
              <a:rPr lang="en-US" sz="2400" b="1">
                <a:solidFill>
                  <a:srgbClr val="3333CC"/>
                </a:solidFill>
                <a:latin typeface="Calibri" panose="020F0502020204030204" pitchFamily="34" charset="0"/>
                <a:sym typeface="Symbol"/>
              </a:rPr>
              <a:t> </a:t>
            </a:r>
            <a:r>
              <a:rPr lang="en-US" sz="2400" b="1" smtClean="0">
                <a:solidFill>
                  <a:srgbClr val="3333CC"/>
                </a:solidFill>
                <a:latin typeface="Calibri" panose="020F0502020204030204" pitchFamily="34" charset="0"/>
                <a:sym typeface="Symbol"/>
              </a:rPr>
              <a:t>            </a:t>
            </a:r>
            <a:r>
              <a:rPr lang="en-US" sz="2400" b="1" smtClean="0">
                <a:solidFill>
                  <a:srgbClr val="FF0000"/>
                </a:solidFill>
                <a:latin typeface="Calibri" panose="020F0502020204030204" pitchFamily="34" charset="0"/>
                <a:sym typeface="Symbol" pitchFamily="18" charset="2"/>
              </a:rPr>
              <a:t>  </a:t>
            </a:r>
            <a:r>
              <a:rPr lang="en-US" sz="2400" b="1" smtClean="0">
                <a:solidFill>
                  <a:srgbClr val="000000"/>
                </a:solidFill>
                <a:latin typeface="Calibri" panose="020F0502020204030204" pitchFamily="34" charset="0"/>
                <a:sym typeface="Symbol" pitchFamily="18" charset="2"/>
              </a:rPr>
              <a:t>+     </a:t>
            </a:r>
            <a:r>
              <a:rPr lang="en-US" sz="2400" b="1" smtClean="0">
                <a:solidFill>
                  <a:srgbClr val="FF0000"/>
                </a:solidFill>
                <a:latin typeface="Calibri" panose="020F0502020204030204" pitchFamily="34" charset="0"/>
                <a:sym typeface="Symbol" pitchFamily="18" charset="2"/>
              </a:rPr>
              <a:t> </a:t>
            </a:r>
            <a:r>
              <a:rPr lang="en-US" sz="2400" b="1">
                <a:solidFill>
                  <a:srgbClr val="FF0000"/>
                </a:solidFill>
                <a:latin typeface="Calibri" panose="020F0502020204030204" pitchFamily="34" charset="0"/>
              </a:rPr>
              <a:t>|didn’t decay</a:t>
            </a:r>
            <a:r>
              <a:rPr lang="en-US" sz="2400" b="1" smtClean="0">
                <a:solidFill>
                  <a:srgbClr val="FF0000"/>
                </a:solidFill>
                <a:latin typeface="Calibri" panose="020F0502020204030204" pitchFamily="34" charset="0"/>
                <a:sym typeface="Symbol"/>
              </a:rPr>
              <a:t></a:t>
            </a:r>
            <a:endParaRPr lang="en-US" sz="2400" b="1" dirty="0">
              <a:solidFill>
                <a:srgbClr val="0000FF"/>
              </a:solidFill>
              <a:latin typeface="Calibri" panose="020F0502020204030204" pitchFamily="34" charset="0"/>
              <a:sym typeface="Symbol" pitchFamily="18" charset="2"/>
            </a:endParaRPr>
          </a:p>
        </p:txBody>
      </p:sp>
    </p:spTree>
    <p:extLst>
      <p:ext uri="{BB962C8B-B14F-4D97-AF65-F5344CB8AC3E}">
        <p14:creationId xmlns:p14="http://schemas.microsoft.com/office/powerpoint/2010/main" val="42453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21" name="Picture 13" descr="WELCOME1"/>
          <p:cNvPicPr>
            <a:picLocks noChangeAspect="1" noChangeArrowheads="1"/>
          </p:cNvPicPr>
          <p:nvPr/>
        </p:nvPicPr>
        <p:blipFill>
          <a:blip r:embed="rId4" cstate="print"/>
          <a:srcRect r="76556"/>
          <a:stretch>
            <a:fillRect/>
          </a:stretch>
        </p:blipFill>
        <p:spPr bwMode="auto">
          <a:xfrm>
            <a:off x="8453380" y="5449471"/>
            <a:ext cx="686716" cy="631558"/>
          </a:xfrm>
          <a:prstGeom prst="rect">
            <a:avLst/>
          </a:prstGeom>
          <a:noFill/>
          <a:ln w="9525">
            <a:noFill/>
            <a:miter lim="800000"/>
            <a:headEnd/>
            <a:tailEnd/>
          </a:ln>
        </p:spPr>
      </p:pic>
      <p:pic>
        <p:nvPicPr>
          <p:cNvPr id="60423" name="Picture 21" descr="Logo_with_bg"/>
          <p:cNvPicPr>
            <a:picLocks noChangeAspect="1" noChangeArrowheads="1"/>
          </p:cNvPicPr>
          <p:nvPr/>
        </p:nvPicPr>
        <p:blipFill>
          <a:blip r:embed="rId5" cstate="print"/>
          <a:srcRect/>
          <a:stretch>
            <a:fillRect/>
          </a:stretch>
        </p:blipFill>
        <p:spPr bwMode="auto">
          <a:xfrm>
            <a:off x="7830453" y="4772682"/>
            <a:ext cx="1231079" cy="457709"/>
          </a:xfrm>
          <a:prstGeom prst="rect">
            <a:avLst/>
          </a:prstGeom>
          <a:noFill/>
          <a:ln w="9525">
            <a:noFill/>
            <a:miter lim="800000"/>
            <a:headEnd/>
            <a:tailEnd/>
          </a:ln>
        </p:spPr>
      </p:pic>
      <p:pic>
        <p:nvPicPr>
          <p:cNvPr id="60425" name="Picture 14" descr="NSF_trans.gif"/>
          <p:cNvPicPr>
            <a:picLocks noChangeAspect="1"/>
          </p:cNvPicPr>
          <p:nvPr/>
        </p:nvPicPr>
        <p:blipFill>
          <a:blip r:embed="rId6" cstate="print"/>
          <a:srcRect/>
          <a:stretch>
            <a:fillRect/>
          </a:stretch>
        </p:blipFill>
        <p:spPr bwMode="auto">
          <a:xfrm>
            <a:off x="7992046" y="2923796"/>
            <a:ext cx="927463" cy="927463"/>
          </a:xfrm>
          <a:prstGeom prst="rect">
            <a:avLst/>
          </a:prstGeom>
          <a:noFill/>
          <a:ln w="9525">
            <a:noFill/>
            <a:miter lim="800000"/>
            <a:headEnd/>
            <a:tailEnd/>
          </a:ln>
        </p:spPr>
      </p:pic>
      <p:pic>
        <p:nvPicPr>
          <p:cNvPr id="60426" name="Picture 15" descr="DARPA.gif"/>
          <p:cNvPicPr>
            <a:picLocks noChangeAspect="1"/>
          </p:cNvPicPr>
          <p:nvPr/>
        </p:nvPicPr>
        <p:blipFill>
          <a:blip r:embed="rId7" cstate="print"/>
          <a:srcRect/>
          <a:stretch>
            <a:fillRect/>
          </a:stretch>
        </p:blipFill>
        <p:spPr bwMode="auto">
          <a:xfrm>
            <a:off x="7831827" y="2243598"/>
            <a:ext cx="1268869" cy="652561"/>
          </a:xfrm>
          <a:prstGeom prst="rect">
            <a:avLst/>
          </a:prstGeom>
          <a:noFill/>
          <a:ln w="9525">
            <a:noFill/>
            <a:miter lim="800000"/>
            <a:headEnd/>
            <a:tailEnd/>
          </a:ln>
        </p:spPr>
      </p:pic>
      <p:pic>
        <p:nvPicPr>
          <p:cNvPr id="60427" name="Picture 7" descr="UMD_logo"/>
          <p:cNvPicPr>
            <a:picLocks noChangeAspect="1" noChangeArrowheads="1"/>
          </p:cNvPicPr>
          <p:nvPr/>
        </p:nvPicPr>
        <p:blipFill>
          <a:blip r:embed="rId8" cstate="print"/>
          <a:srcRect l="9436" t="8638" r="9436" b="6866"/>
          <a:stretch>
            <a:fillRect/>
          </a:stretch>
        </p:blipFill>
        <p:spPr bwMode="auto">
          <a:xfrm>
            <a:off x="7822247" y="0"/>
            <a:ext cx="1230312" cy="1254125"/>
          </a:xfrm>
          <a:prstGeom prst="rect">
            <a:avLst/>
          </a:prstGeom>
          <a:noFill/>
          <a:ln w="9525">
            <a:noFill/>
            <a:miter lim="800000"/>
            <a:headEnd/>
            <a:tailEnd/>
          </a:ln>
        </p:spPr>
      </p:pic>
      <p:pic>
        <p:nvPicPr>
          <p:cNvPr id="18" name="Picture 2" descr="jqi_logo3"/>
          <p:cNvPicPr>
            <a:picLocks noChangeAspect="1" noChangeArrowheads="1"/>
          </p:cNvPicPr>
          <p:nvPr/>
        </p:nvPicPr>
        <p:blipFill>
          <a:blip r:embed="rId9" cstate="print"/>
          <a:srcRect l="19302" t="5258" r="16595" b="6560"/>
          <a:stretch>
            <a:fillRect/>
          </a:stretch>
        </p:blipFill>
        <p:spPr bwMode="auto">
          <a:xfrm>
            <a:off x="109184" y="152129"/>
            <a:ext cx="872476" cy="960162"/>
          </a:xfrm>
          <a:prstGeom prst="rect">
            <a:avLst/>
          </a:prstGeom>
          <a:noFill/>
        </p:spPr>
      </p:pic>
      <p:grpSp>
        <p:nvGrpSpPr>
          <p:cNvPr id="2" name="Group 25"/>
          <p:cNvGrpSpPr/>
          <p:nvPr/>
        </p:nvGrpSpPr>
        <p:grpSpPr>
          <a:xfrm>
            <a:off x="1991597" y="636270"/>
            <a:ext cx="5741615" cy="6221730"/>
            <a:chOff x="2278980" y="819150"/>
            <a:chExt cx="4721362" cy="5106160"/>
          </a:xfrm>
        </p:grpSpPr>
        <p:pic>
          <p:nvPicPr>
            <p:cNvPr id="22" name="Picture 15" descr="http://www.iontrap.umd.edu/group_members/Group_DC_Dec2008.jpg"/>
            <p:cNvPicPr>
              <a:picLocks noChangeAspect="1" noChangeArrowheads="1"/>
            </p:cNvPicPr>
            <p:nvPr/>
          </p:nvPicPr>
          <p:blipFill>
            <a:blip r:embed="rId10" cstate="print"/>
            <a:srcRect b="17738"/>
            <a:stretch>
              <a:fillRect/>
            </a:stretch>
          </p:blipFill>
          <p:spPr bwMode="auto">
            <a:xfrm>
              <a:off x="2279650" y="819150"/>
              <a:ext cx="4713288" cy="4967696"/>
            </a:xfrm>
            <a:prstGeom prst="rect">
              <a:avLst/>
            </a:prstGeom>
            <a:noFill/>
            <a:ln w="9525">
              <a:noFill/>
              <a:miter lim="800000"/>
              <a:headEnd/>
              <a:tailEnd/>
            </a:ln>
          </p:spPr>
        </p:pic>
        <p:pic>
          <p:nvPicPr>
            <p:cNvPr id="25" name="Picture 24" descr="Untitled-1.gif"/>
            <p:cNvPicPr>
              <a:picLocks noChangeAspect="1"/>
            </p:cNvPicPr>
            <p:nvPr/>
          </p:nvPicPr>
          <p:blipFill>
            <a:blip r:embed="rId11" cstate="print">
              <a:clrChange>
                <a:clrFrom>
                  <a:srgbClr val="FFFFFF"/>
                </a:clrFrom>
                <a:clrTo>
                  <a:srgbClr val="FFFFFF">
                    <a:alpha val="0"/>
                  </a:srgbClr>
                </a:clrTo>
              </a:clrChange>
            </a:blip>
            <a:srcRect t="23333"/>
            <a:stretch>
              <a:fillRect/>
            </a:stretch>
          </p:blipFill>
          <p:spPr>
            <a:xfrm>
              <a:off x="2278980" y="4242816"/>
              <a:ext cx="4721362" cy="1682494"/>
            </a:xfrm>
            <a:prstGeom prst="rect">
              <a:avLst/>
            </a:prstGeom>
          </p:spPr>
        </p:pic>
      </p:grpSp>
      <p:sp>
        <p:nvSpPr>
          <p:cNvPr id="60419" name="Text Box 5"/>
          <p:cNvSpPr txBox="1">
            <a:spLocks noChangeArrowheads="1"/>
          </p:cNvSpPr>
          <p:nvPr/>
        </p:nvSpPr>
        <p:spPr bwMode="auto">
          <a:xfrm>
            <a:off x="5703322" y="1279294"/>
            <a:ext cx="2457005" cy="3539430"/>
          </a:xfrm>
          <a:prstGeom prst="rect">
            <a:avLst/>
          </a:prstGeom>
          <a:noFill/>
          <a:ln w="9525">
            <a:noFill/>
            <a:miter lim="800000"/>
            <a:headEnd/>
            <a:tailEnd/>
          </a:ln>
        </p:spPr>
        <p:txBody>
          <a:bodyPr wrap="square">
            <a:spAutoFit/>
          </a:bodyPr>
          <a:lstStyle/>
          <a:p>
            <a:pPr defTabSz="280988"/>
            <a:r>
              <a:rPr lang="en-US" altLang="en-US" b="1" i="1" u="sng" dirty="0" err="1" smtClean="0">
                <a:solidFill>
                  <a:srgbClr val="000000"/>
                </a:solidFill>
                <a:latin typeface="Arial" pitchFamily="34" charset="0"/>
              </a:rPr>
              <a:t>Postdocs</a:t>
            </a:r>
            <a:r>
              <a:rPr lang="en-US" altLang="en-US" b="1" dirty="0" smtClean="0">
                <a:solidFill>
                  <a:srgbClr val="000000"/>
                </a:solidFill>
                <a:latin typeface="Arial" pitchFamily="34" charset="0"/>
              </a:rPr>
              <a:t> </a:t>
            </a:r>
            <a:endParaRPr lang="en-US" altLang="en-US" b="1" dirty="0">
              <a:solidFill>
                <a:srgbClr val="000000"/>
              </a:solidFill>
              <a:latin typeface="Arial" pitchFamily="34" charset="0"/>
            </a:endParaRPr>
          </a:p>
          <a:p>
            <a:pPr defTabSz="280988"/>
            <a:r>
              <a:rPr lang="en-US" altLang="en-US" sz="1600" b="1" smtClean="0">
                <a:solidFill>
                  <a:srgbClr val="0000FF"/>
                </a:solidFill>
                <a:latin typeface="Arial" pitchFamily="34" charset="0"/>
              </a:rPr>
              <a:t>Susan Clark (Sandia)</a:t>
            </a:r>
            <a:endParaRPr lang="en-US" altLang="en-US" sz="1600" b="1" dirty="0" smtClean="0">
              <a:solidFill>
                <a:srgbClr val="0000FF"/>
              </a:solidFill>
              <a:latin typeface="Arial" pitchFamily="34" charset="0"/>
            </a:endParaRPr>
          </a:p>
          <a:p>
            <a:pPr defTabSz="280988"/>
            <a:r>
              <a:rPr lang="en-US" altLang="en-US" sz="1600" b="1" dirty="0" smtClean="0">
                <a:solidFill>
                  <a:srgbClr val="0000FF"/>
                </a:solidFill>
                <a:latin typeface="Arial" pitchFamily="34" charset="0"/>
              </a:rPr>
              <a:t>Wes Campbell (UCLA)</a:t>
            </a:r>
          </a:p>
          <a:p>
            <a:pPr defTabSz="280988"/>
            <a:r>
              <a:rPr lang="en-US" altLang="en-US" sz="1600" b="1" dirty="0" err="1" smtClean="0">
                <a:solidFill>
                  <a:srgbClr val="0000FF"/>
                </a:solidFill>
                <a:latin typeface="Arial" pitchFamily="34" charset="0"/>
              </a:rPr>
              <a:t>Taeyoung</a:t>
            </a:r>
            <a:r>
              <a:rPr lang="en-US" altLang="en-US" sz="1600" b="1" dirty="0" smtClean="0">
                <a:solidFill>
                  <a:srgbClr val="0000FF"/>
                </a:solidFill>
                <a:latin typeface="Arial" pitchFamily="34" charset="0"/>
              </a:rPr>
              <a:t> </a:t>
            </a:r>
            <a:r>
              <a:rPr lang="en-US" altLang="en-US" sz="1600" b="1" dirty="0" err="1" smtClean="0">
                <a:solidFill>
                  <a:srgbClr val="0000FF"/>
                </a:solidFill>
                <a:latin typeface="Arial" pitchFamily="34" charset="0"/>
              </a:rPr>
              <a:t>Choi</a:t>
            </a:r>
            <a:endParaRPr lang="en-US" altLang="en-US" sz="1600" b="1" dirty="0" smtClean="0">
              <a:solidFill>
                <a:srgbClr val="0000FF"/>
              </a:solidFill>
              <a:latin typeface="Arial" pitchFamily="34" charset="0"/>
            </a:endParaRPr>
          </a:p>
          <a:p>
            <a:pPr defTabSz="280988"/>
            <a:r>
              <a:rPr lang="en-US" altLang="en-US" sz="1600" b="1" dirty="0" err="1" smtClean="0">
                <a:solidFill>
                  <a:srgbClr val="0000FF"/>
                </a:solidFill>
                <a:latin typeface="Arial" pitchFamily="34" charset="0"/>
              </a:rPr>
              <a:t>Chenglin</a:t>
            </a:r>
            <a:r>
              <a:rPr lang="en-US" altLang="en-US" sz="1600" b="1" dirty="0" smtClean="0">
                <a:solidFill>
                  <a:srgbClr val="0000FF"/>
                </a:solidFill>
                <a:latin typeface="Arial" pitchFamily="34" charset="0"/>
              </a:rPr>
              <a:t> Cao</a:t>
            </a:r>
          </a:p>
          <a:p>
            <a:pPr defTabSz="280988"/>
            <a:r>
              <a:rPr lang="en-US" altLang="en-US" sz="1600" b="1" dirty="0" smtClean="0">
                <a:solidFill>
                  <a:srgbClr val="0000FF"/>
                </a:solidFill>
                <a:latin typeface="Arial" pitchFamily="34" charset="0"/>
              </a:rPr>
              <a:t>Brian </a:t>
            </a:r>
            <a:r>
              <a:rPr lang="en-US" altLang="en-US" sz="1600" b="1" dirty="0" err="1" smtClean="0">
                <a:solidFill>
                  <a:srgbClr val="0000FF"/>
                </a:solidFill>
                <a:latin typeface="Arial" pitchFamily="34" charset="0"/>
              </a:rPr>
              <a:t>Neyenhuis</a:t>
            </a:r>
            <a:endParaRPr lang="en-US" altLang="en-US" sz="1600" b="1" dirty="0" smtClean="0">
              <a:solidFill>
                <a:srgbClr val="0000FF"/>
              </a:solidFill>
              <a:latin typeface="Arial" pitchFamily="34" charset="0"/>
            </a:endParaRPr>
          </a:p>
          <a:p>
            <a:pPr defTabSz="280988"/>
            <a:r>
              <a:rPr lang="en-US" altLang="en-US" sz="1600" b="1" smtClean="0">
                <a:solidFill>
                  <a:srgbClr val="0000FF"/>
                </a:solidFill>
                <a:latin typeface="Arial" pitchFamily="34" charset="0"/>
              </a:rPr>
              <a:t>Phil Richerme</a:t>
            </a:r>
          </a:p>
          <a:p>
            <a:pPr defTabSz="280988"/>
            <a:r>
              <a:rPr lang="en-US" altLang="en-US" sz="1600" b="1" smtClean="0">
                <a:solidFill>
                  <a:srgbClr val="0000FF"/>
                </a:solidFill>
                <a:latin typeface="Arial" pitchFamily="34" charset="0"/>
              </a:rPr>
              <a:t>Grahame Vittorini</a:t>
            </a:r>
            <a:endParaRPr lang="en-US" altLang="en-US" sz="1600" b="1" dirty="0">
              <a:solidFill>
                <a:srgbClr val="0000FF"/>
              </a:solidFill>
              <a:latin typeface="Arial" pitchFamily="34" charset="0"/>
            </a:endParaRPr>
          </a:p>
          <a:p>
            <a:pPr defTabSz="280988"/>
            <a:endParaRPr lang="en-US" altLang="en-US" sz="800" b="1" dirty="0" smtClean="0">
              <a:solidFill>
                <a:srgbClr val="0000FF"/>
              </a:solidFill>
              <a:latin typeface="Arial" pitchFamily="34" charset="0"/>
            </a:endParaRPr>
          </a:p>
          <a:p>
            <a:pPr defTabSz="280988"/>
            <a:r>
              <a:rPr lang="en-US" altLang="en-US" b="1" i="1" u="sng" smtClean="0">
                <a:solidFill>
                  <a:srgbClr val="000000"/>
                </a:solidFill>
                <a:latin typeface="Arial" pitchFamily="34" charset="0"/>
              </a:rPr>
              <a:t>Collaborators</a:t>
            </a:r>
            <a:r>
              <a:rPr lang="en-US" altLang="en-US" b="1" smtClean="0">
                <a:solidFill>
                  <a:srgbClr val="000000"/>
                </a:solidFill>
                <a:latin typeface="Arial" pitchFamily="34" charset="0"/>
              </a:rPr>
              <a:t> </a:t>
            </a:r>
            <a:endParaRPr lang="en-US" altLang="en-US" b="1" dirty="0">
              <a:solidFill>
                <a:srgbClr val="000000"/>
              </a:solidFill>
              <a:latin typeface="Arial" pitchFamily="34" charset="0"/>
            </a:endParaRPr>
          </a:p>
          <a:p>
            <a:pPr defTabSz="280988"/>
            <a:r>
              <a:rPr lang="en-US" altLang="en-US" sz="1600" b="1" dirty="0" err="1">
                <a:solidFill>
                  <a:srgbClr val="7030A0"/>
                </a:solidFill>
                <a:latin typeface="Arial" pitchFamily="34" charset="0"/>
              </a:rPr>
              <a:t>Luming</a:t>
            </a:r>
            <a:r>
              <a:rPr lang="en-US" altLang="en-US" sz="1600" b="1" dirty="0">
                <a:solidFill>
                  <a:srgbClr val="7030A0"/>
                </a:solidFill>
                <a:latin typeface="Arial" pitchFamily="34" charset="0"/>
              </a:rPr>
              <a:t> </a:t>
            </a:r>
            <a:r>
              <a:rPr lang="en-US" altLang="en-US" sz="1600" b="1" dirty="0" err="1">
                <a:solidFill>
                  <a:srgbClr val="7030A0"/>
                </a:solidFill>
                <a:latin typeface="Arial" pitchFamily="34" charset="0"/>
              </a:rPr>
              <a:t>Duan</a:t>
            </a:r>
            <a:endParaRPr lang="en-US" altLang="en-US" sz="1600" b="1" dirty="0">
              <a:solidFill>
                <a:srgbClr val="7030A0"/>
              </a:solidFill>
              <a:latin typeface="Arial" pitchFamily="34" charset="0"/>
            </a:endParaRPr>
          </a:p>
          <a:p>
            <a:pPr defTabSz="280988"/>
            <a:r>
              <a:rPr lang="en-US" altLang="en-US" sz="1600" b="1" smtClean="0">
                <a:solidFill>
                  <a:srgbClr val="7030A0"/>
                </a:solidFill>
                <a:latin typeface="Arial" pitchFamily="34" charset="0"/>
              </a:rPr>
              <a:t>Howard Carmichael</a:t>
            </a:r>
          </a:p>
          <a:p>
            <a:pPr defTabSz="280988"/>
            <a:r>
              <a:rPr lang="en-US" altLang="en-US" sz="1600" b="1">
                <a:solidFill>
                  <a:srgbClr val="7030A0"/>
                </a:solidFill>
                <a:latin typeface="Arial" pitchFamily="34" charset="0"/>
              </a:rPr>
              <a:t>Jim Freericks</a:t>
            </a:r>
          </a:p>
          <a:p>
            <a:pPr defTabSz="280988"/>
            <a:r>
              <a:rPr lang="en-US" altLang="en-US" sz="1600" b="1" smtClean="0">
                <a:solidFill>
                  <a:srgbClr val="7030A0"/>
                </a:solidFill>
                <a:latin typeface="Arial" pitchFamily="34" charset="0"/>
              </a:rPr>
              <a:t>Alexey Gorshkov</a:t>
            </a:r>
          </a:p>
        </p:txBody>
      </p:sp>
      <p:sp>
        <p:nvSpPr>
          <p:cNvPr id="60420" name="Rectangle 7"/>
          <p:cNvSpPr>
            <a:spLocks noChangeArrowheads="1"/>
          </p:cNvSpPr>
          <p:nvPr/>
        </p:nvSpPr>
        <p:spPr bwMode="auto">
          <a:xfrm>
            <a:off x="66675" y="1255202"/>
            <a:ext cx="2593398" cy="4339650"/>
          </a:xfrm>
          <a:prstGeom prst="rect">
            <a:avLst/>
          </a:prstGeom>
          <a:noFill/>
          <a:ln w="9525">
            <a:noFill/>
            <a:miter lim="800000"/>
            <a:headEnd/>
            <a:tailEnd/>
          </a:ln>
        </p:spPr>
        <p:txBody>
          <a:bodyPr wrap="square">
            <a:spAutoFit/>
          </a:bodyPr>
          <a:lstStyle/>
          <a:p>
            <a:pPr defTabSz="401638"/>
            <a:r>
              <a:rPr lang="en-US" b="1" i="1" u="sng" dirty="0">
                <a:solidFill>
                  <a:srgbClr val="000000"/>
                </a:solidFill>
                <a:latin typeface="Arial" pitchFamily="34" charset="0"/>
              </a:rPr>
              <a:t>Grad Students</a:t>
            </a:r>
          </a:p>
          <a:p>
            <a:pPr defTabSz="401638"/>
            <a:r>
              <a:rPr lang="en-US" sz="1600" b="1" smtClean="0">
                <a:solidFill>
                  <a:srgbClr val="0000FF"/>
                </a:solidFill>
                <a:latin typeface="Arial" pitchFamily="34" charset="0"/>
              </a:rPr>
              <a:t>David Campos</a:t>
            </a:r>
          </a:p>
          <a:p>
            <a:pPr defTabSz="401638"/>
            <a:r>
              <a:rPr lang="en-US" sz="1600" b="1" smtClean="0">
                <a:solidFill>
                  <a:srgbClr val="0000FF"/>
                </a:solidFill>
                <a:latin typeface="Arial" pitchFamily="34" charset="0"/>
              </a:rPr>
              <a:t>Clay Crocker</a:t>
            </a:r>
          </a:p>
          <a:p>
            <a:pPr defTabSz="401638"/>
            <a:r>
              <a:rPr lang="en-US" sz="1600" b="1" smtClean="0">
                <a:solidFill>
                  <a:srgbClr val="0000FF"/>
                </a:solidFill>
                <a:latin typeface="Arial" pitchFamily="34" charset="0"/>
              </a:rPr>
              <a:t>Shantanu </a:t>
            </a:r>
            <a:r>
              <a:rPr lang="en-US" sz="1600" b="1" dirty="0" err="1" smtClean="0">
                <a:solidFill>
                  <a:srgbClr val="0000FF"/>
                </a:solidFill>
                <a:latin typeface="Arial" pitchFamily="34" charset="0"/>
              </a:rPr>
              <a:t>Debnath</a:t>
            </a:r>
            <a:endParaRPr lang="en-US" sz="1600" b="1" dirty="0" smtClean="0">
              <a:solidFill>
                <a:srgbClr val="0000FF"/>
              </a:solidFill>
              <a:latin typeface="Arial" pitchFamily="34" charset="0"/>
            </a:endParaRPr>
          </a:p>
          <a:p>
            <a:pPr defTabSz="401638"/>
            <a:r>
              <a:rPr lang="en-US" sz="1600" b="1" dirty="0" smtClean="0">
                <a:solidFill>
                  <a:srgbClr val="0000FF"/>
                </a:solidFill>
                <a:latin typeface="Arial" pitchFamily="34" charset="0"/>
              </a:rPr>
              <a:t>Caroline </a:t>
            </a:r>
            <a:r>
              <a:rPr lang="en-US" sz="1600" b="1" dirty="0" err="1" smtClean="0">
                <a:solidFill>
                  <a:srgbClr val="0000FF"/>
                </a:solidFill>
                <a:latin typeface="Arial" pitchFamily="34" charset="0"/>
              </a:rPr>
              <a:t>Figgatt</a:t>
            </a:r>
            <a:endParaRPr lang="en-US" sz="1600" b="1" dirty="0" smtClean="0">
              <a:solidFill>
                <a:srgbClr val="0000FF"/>
              </a:solidFill>
              <a:latin typeface="Arial" pitchFamily="34" charset="0"/>
            </a:endParaRPr>
          </a:p>
          <a:p>
            <a:pPr defTabSz="401638"/>
            <a:r>
              <a:rPr lang="en-US" sz="1600" b="1" smtClean="0">
                <a:solidFill>
                  <a:srgbClr val="0000FF"/>
                </a:solidFill>
                <a:latin typeface="Arial" pitchFamily="34" charset="0"/>
              </a:rPr>
              <a:t>Dave Hayes  (Sydney)</a:t>
            </a:r>
            <a:endParaRPr lang="en-US" sz="1600" b="1" dirty="0" smtClean="0">
              <a:solidFill>
                <a:srgbClr val="0000FF"/>
              </a:solidFill>
              <a:latin typeface="Arial" pitchFamily="34" charset="0"/>
            </a:endParaRPr>
          </a:p>
          <a:p>
            <a:pPr defTabSz="401638"/>
            <a:r>
              <a:rPr lang="en-US" sz="1600" b="1" dirty="0" smtClean="0">
                <a:solidFill>
                  <a:srgbClr val="0000FF"/>
                </a:solidFill>
                <a:latin typeface="Arial" pitchFamily="34" charset="0"/>
              </a:rPr>
              <a:t>David </a:t>
            </a:r>
            <a:r>
              <a:rPr lang="en-US" sz="1600" b="1" dirty="0" err="1" smtClean="0">
                <a:solidFill>
                  <a:srgbClr val="0000FF"/>
                </a:solidFill>
                <a:latin typeface="Arial" pitchFamily="34" charset="0"/>
              </a:rPr>
              <a:t>Hucul</a:t>
            </a:r>
            <a:endParaRPr lang="en-US" sz="1600" b="1" dirty="0" smtClean="0">
              <a:solidFill>
                <a:srgbClr val="0000FF"/>
              </a:solidFill>
              <a:latin typeface="Arial" pitchFamily="34" charset="0"/>
            </a:endParaRPr>
          </a:p>
          <a:p>
            <a:pPr defTabSz="401638"/>
            <a:r>
              <a:rPr lang="en-US" sz="1600" b="1" dirty="0" err="1" smtClean="0">
                <a:solidFill>
                  <a:srgbClr val="0000FF"/>
                </a:solidFill>
                <a:latin typeface="Arial" pitchFamily="34" charset="0"/>
              </a:rPr>
              <a:t>Volkan</a:t>
            </a:r>
            <a:r>
              <a:rPr lang="en-US" sz="1600" b="1" dirty="0" smtClean="0">
                <a:solidFill>
                  <a:srgbClr val="0000FF"/>
                </a:solidFill>
                <a:latin typeface="Arial" pitchFamily="34" charset="0"/>
              </a:rPr>
              <a:t> </a:t>
            </a:r>
            <a:r>
              <a:rPr lang="en-US" sz="1600" b="1" dirty="0" err="1" smtClean="0">
                <a:solidFill>
                  <a:srgbClr val="0000FF"/>
                </a:solidFill>
                <a:latin typeface="Arial" pitchFamily="34" charset="0"/>
              </a:rPr>
              <a:t>Inlek</a:t>
            </a:r>
            <a:endParaRPr lang="en-US" sz="1600" b="1" dirty="0" smtClean="0">
              <a:solidFill>
                <a:srgbClr val="0000FF"/>
              </a:solidFill>
              <a:latin typeface="Arial" pitchFamily="34" charset="0"/>
            </a:endParaRPr>
          </a:p>
          <a:p>
            <a:pPr defTabSz="401638"/>
            <a:r>
              <a:rPr lang="en-US" sz="1600" b="1" dirty="0" err="1" smtClean="0">
                <a:solidFill>
                  <a:srgbClr val="0000FF"/>
                </a:solidFill>
                <a:latin typeface="Arial" pitchFamily="34" charset="0"/>
              </a:rPr>
              <a:t>Rajibul</a:t>
            </a:r>
            <a:r>
              <a:rPr lang="en-US" sz="1600" b="1" dirty="0" smtClean="0">
                <a:solidFill>
                  <a:srgbClr val="0000FF"/>
                </a:solidFill>
                <a:latin typeface="Arial" pitchFamily="34" charset="0"/>
              </a:rPr>
              <a:t> Islam (Harvard)</a:t>
            </a:r>
          </a:p>
          <a:p>
            <a:pPr defTabSz="401638"/>
            <a:r>
              <a:rPr lang="en-US" sz="1600" b="1" dirty="0" smtClean="0">
                <a:solidFill>
                  <a:srgbClr val="0000FF"/>
                </a:solidFill>
                <a:latin typeface="Arial" pitchFamily="34" charset="0"/>
              </a:rPr>
              <a:t>Aaron Lee</a:t>
            </a:r>
          </a:p>
          <a:p>
            <a:pPr defTabSz="401638"/>
            <a:r>
              <a:rPr lang="en-US" sz="1600" b="1" dirty="0" smtClean="0">
                <a:solidFill>
                  <a:srgbClr val="0000FF"/>
                </a:solidFill>
                <a:latin typeface="Arial" pitchFamily="34" charset="0"/>
              </a:rPr>
              <a:t>Kale Johnson</a:t>
            </a:r>
            <a:endParaRPr lang="en-US" sz="1600" b="1" dirty="0">
              <a:solidFill>
                <a:srgbClr val="0000FF"/>
              </a:solidFill>
              <a:latin typeface="Arial" pitchFamily="34" charset="0"/>
            </a:endParaRPr>
          </a:p>
          <a:p>
            <a:pPr defTabSz="401638"/>
            <a:r>
              <a:rPr lang="en-US" sz="1600" b="1" dirty="0" err="1">
                <a:solidFill>
                  <a:srgbClr val="0000FF"/>
                </a:solidFill>
                <a:latin typeface="Arial" pitchFamily="34" charset="0"/>
              </a:rPr>
              <a:t>Simcha</a:t>
            </a:r>
            <a:r>
              <a:rPr lang="en-US" sz="1600" b="1" dirty="0">
                <a:solidFill>
                  <a:srgbClr val="0000FF"/>
                </a:solidFill>
                <a:latin typeface="Arial" pitchFamily="34" charset="0"/>
              </a:rPr>
              <a:t> </a:t>
            </a:r>
            <a:r>
              <a:rPr lang="en-US" sz="1600" b="1" dirty="0" err="1">
                <a:solidFill>
                  <a:srgbClr val="0000FF"/>
                </a:solidFill>
                <a:latin typeface="Arial" pitchFamily="34" charset="0"/>
              </a:rPr>
              <a:t>Korenblit</a:t>
            </a:r>
            <a:endParaRPr lang="en-US" sz="1600" b="1" dirty="0">
              <a:solidFill>
                <a:srgbClr val="0000FF"/>
              </a:solidFill>
              <a:latin typeface="Arial" pitchFamily="34" charset="0"/>
            </a:endParaRPr>
          </a:p>
          <a:p>
            <a:pPr defTabSz="401638"/>
            <a:r>
              <a:rPr lang="en-US" sz="1600" b="1" dirty="0">
                <a:solidFill>
                  <a:srgbClr val="0000FF"/>
                </a:solidFill>
                <a:latin typeface="Arial" pitchFamily="34" charset="0"/>
              </a:rPr>
              <a:t>Andrew Manning</a:t>
            </a:r>
          </a:p>
          <a:p>
            <a:pPr defTabSz="401638"/>
            <a:r>
              <a:rPr lang="en-US" sz="1600" b="1" dirty="0">
                <a:solidFill>
                  <a:srgbClr val="0000FF"/>
                </a:solidFill>
                <a:latin typeface="Arial" pitchFamily="34" charset="0"/>
              </a:rPr>
              <a:t>Jonathan </a:t>
            </a:r>
            <a:r>
              <a:rPr lang="en-US" sz="1600" b="1" dirty="0" smtClean="0">
                <a:solidFill>
                  <a:srgbClr val="0000FF"/>
                </a:solidFill>
                <a:latin typeface="Arial" pitchFamily="34" charset="0"/>
              </a:rPr>
              <a:t>Mizrahi</a:t>
            </a:r>
          </a:p>
          <a:p>
            <a:pPr defTabSz="401638"/>
            <a:r>
              <a:rPr lang="en-US" sz="1600" b="1" dirty="0" smtClean="0">
                <a:solidFill>
                  <a:srgbClr val="0000FF"/>
                </a:solidFill>
                <a:latin typeface="Arial" pitchFamily="34" charset="0"/>
              </a:rPr>
              <a:t>Crystal Senko</a:t>
            </a:r>
          </a:p>
          <a:p>
            <a:pPr defTabSz="401638"/>
            <a:r>
              <a:rPr lang="en-US" sz="1600" b="1" dirty="0" smtClean="0">
                <a:solidFill>
                  <a:srgbClr val="0000FF"/>
                </a:solidFill>
                <a:latin typeface="Arial" pitchFamily="34" charset="0"/>
              </a:rPr>
              <a:t>Jake Smith</a:t>
            </a:r>
          </a:p>
          <a:p>
            <a:pPr defTabSz="401638"/>
            <a:r>
              <a:rPr lang="en-US" sz="1600" b="1" dirty="0" smtClean="0">
                <a:solidFill>
                  <a:srgbClr val="0000FF"/>
                </a:solidFill>
                <a:latin typeface="Arial" pitchFamily="34" charset="0"/>
              </a:rPr>
              <a:t>Ken Wright</a:t>
            </a:r>
          </a:p>
        </p:txBody>
      </p:sp>
      <p:sp>
        <p:nvSpPr>
          <p:cNvPr id="60424" name="Rectangle 24"/>
          <p:cNvSpPr>
            <a:spLocks noChangeArrowheads="1"/>
          </p:cNvSpPr>
          <p:nvPr/>
        </p:nvSpPr>
        <p:spPr bwMode="auto">
          <a:xfrm>
            <a:off x="49713" y="5622881"/>
            <a:ext cx="2009919" cy="1138773"/>
          </a:xfrm>
          <a:prstGeom prst="rect">
            <a:avLst/>
          </a:prstGeom>
          <a:noFill/>
          <a:ln w="9525">
            <a:noFill/>
            <a:miter lim="800000"/>
            <a:headEnd/>
            <a:tailEnd/>
          </a:ln>
        </p:spPr>
        <p:txBody>
          <a:bodyPr wrap="square">
            <a:spAutoFit/>
          </a:bodyPr>
          <a:lstStyle/>
          <a:p>
            <a:r>
              <a:rPr lang="en-US" b="1" i="1" u="sng" dirty="0">
                <a:solidFill>
                  <a:srgbClr val="000000"/>
                </a:solidFill>
                <a:latin typeface="Arial" pitchFamily="34" charset="0"/>
              </a:rPr>
              <a:t>Undergrads</a:t>
            </a:r>
          </a:p>
          <a:p>
            <a:r>
              <a:rPr lang="en-US" sz="1600" b="1" dirty="0" smtClean="0">
                <a:solidFill>
                  <a:srgbClr val="0000FF"/>
                </a:solidFill>
                <a:latin typeface="Arial" pitchFamily="34" charset="0"/>
              </a:rPr>
              <a:t>Daniel Brennan</a:t>
            </a:r>
          </a:p>
          <a:p>
            <a:r>
              <a:rPr lang="en-US" sz="1600" b="1" smtClean="0">
                <a:solidFill>
                  <a:srgbClr val="0000FF"/>
                </a:solidFill>
                <a:latin typeface="Arial" pitchFamily="34" charset="0"/>
              </a:rPr>
              <a:t>Geoffrey Ji</a:t>
            </a:r>
          </a:p>
          <a:p>
            <a:r>
              <a:rPr lang="en-US" sz="1600" b="1" smtClean="0">
                <a:solidFill>
                  <a:srgbClr val="0000FF"/>
                </a:solidFill>
                <a:latin typeface="Arial" pitchFamily="34" charset="0"/>
              </a:rPr>
              <a:t>Katie Hergenreder</a:t>
            </a:r>
          </a:p>
        </p:txBody>
      </p:sp>
      <p:sp>
        <p:nvSpPr>
          <p:cNvPr id="27" name="TextBox 26"/>
          <p:cNvSpPr txBox="1"/>
          <p:nvPr/>
        </p:nvSpPr>
        <p:spPr>
          <a:xfrm>
            <a:off x="8514700" y="6038380"/>
            <a:ext cx="583814" cy="307777"/>
          </a:xfrm>
          <a:prstGeom prst="rect">
            <a:avLst/>
          </a:prstGeom>
          <a:noFill/>
        </p:spPr>
        <p:txBody>
          <a:bodyPr wrap="none" rtlCol="0">
            <a:spAutoFit/>
          </a:bodyPr>
          <a:lstStyle/>
          <a:p>
            <a:r>
              <a:rPr lang="en-US" sz="1400" b="1" dirty="0" smtClean="0">
                <a:solidFill>
                  <a:srgbClr val="000000"/>
                </a:solidFill>
                <a:latin typeface="Arial" pitchFamily="34" charset="0"/>
                <a:cs typeface="Arial" pitchFamily="34" charset="0"/>
              </a:rPr>
              <a:t>ARO</a:t>
            </a:r>
            <a:endParaRPr lang="en-US" sz="1400" b="1" dirty="0">
              <a:solidFill>
                <a:srgbClr val="000000"/>
              </a:solidFill>
              <a:latin typeface="Arial" pitchFamily="34" charset="0"/>
              <a:cs typeface="Arial" pitchFamily="34" charset="0"/>
            </a:endParaRPr>
          </a:p>
        </p:txBody>
      </p:sp>
      <p:sp>
        <p:nvSpPr>
          <p:cNvPr id="17" name="TextBox 19"/>
          <p:cNvSpPr txBox="1">
            <a:spLocks noChangeArrowheads="1"/>
          </p:cNvSpPr>
          <p:nvPr/>
        </p:nvSpPr>
        <p:spPr bwMode="auto">
          <a:xfrm>
            <a:off x="957857" y="112497"/>
            <a:ext cx="1482725" cy="1015663"/>
          </a:xfrm>
          <a:prstGeom prst="rect">
            <a:avLst/>
          </a:prstGeom>
          <a:noFill/>
          <a:ln w="9525">
            <a:noFill/>
            <a:miter lim="800000"/>
            <a:headEnd/>
            <a:tailEnd/>
          </a:ln>
        </p:spPr>
        <p:txBody>
          <a:bodyPr>
            <a:spAutoFit/>
          </a:bodyPr>
          <a:lstStyle/>
          <a:p>
            <a:r>
              <a:rPr lang="en-US" b="1" dirty="0">
                <a:solidFill>
                  <a:srgbClr val="000000"/>
                </a:solidFill>
                <a:latin typeface="Lucida Sans" pitchFamily="34" charset="0"/>
              </a:rPr>
              <a:t>J</a:t>
            </a:r>
            <a:r>
              <a:rPr lang="en-US" sz="1600" b="1" dirty="0">
                <a:solidFill>
                  <a:srgbClr val="000000"/>
                </a:solidFill>
                <a:latin typeface="Lucida Sans" pitchFamily="34" charset="0"/>
              </a:rPr>
              <a:t>OINT</a:t>
            </a:r>
          </a:p>
          <a:p>
            <a:r>
              <a:rPr lang="en-US" b="1" dirty="0">
                <a:solidFill>
                  <a:srgbClr val="000000"/>
                </a:solidFill>
                <a:latin typeface="Lucida Sans" pitchFamily="34" charset="0"/>
              </a:rPr>
              <a:t>Q</a:t>
            </a:r>
            <a:r>
              <a:rPr lang="en-US" sz="1600" b="1" dirty="0">
                <a:solidFill>
                  <a:srgbClr val="000000"/>
                </a:solidFill>
                <a:latin typeface="Lucida Sans" pitchFamily="34" charset="0"/>
              </a:rPr>
              <a:t>UANTUM</a:t>
            </a:r>
          </a:p>
          <a:p>
            <a:r>
              <a:rPr lang="en-US" b="1" dirty="0">
                <a:solidFill>
                  <a:srgbClr val="000000"/>
                </a:solidFill>
                <a:latin typeface="Lucida Sans" pitchFamily="34" charset="0"/>
              </a:rPr>
              <a:t>I</a:t>
            </a:r>
            <a:r>
              <a:rPr lang="en-US" sz="1600" b="1" dirty="0">
                <a:solidFill>
                  <a:srgbClr val="000000"/>
                </a:solidFill>
                <a:latin typeface="Lucida Sans" pitchFamily="34" charset="0"/>
              </a:rPr>
              <a:t>NSTITUTE</a:t>
            </a:r>
          </a:p>
        </p:txBody>
      </p:sp>
      <p:sp>
        <p:nvSpPr>
          <p:cNvPr id="60430" name="Rectangle 8"/>
          <p:cNvSpPr>
            <a:spLocks noChangeArrowheads="1"/>
          </p:cNvSpPr>
          <p:nvPr/>
        </p:nvSpPr>
        <p:spPr bwMode="auto">
          <a:xfrm>
            <a:off x="2362200" y="117475"/>
            <a:ext cx="5032375" cy="646113"/>
          </a:xfrm>
          <a:prstGeom prst="rect">
            <a:avLst/>
          </a:prstGeom>
          <a:noFill/>
          <a:ln w="9525">
            <a:noFill/>
            <a:miter lim="800000"/>
            <a:headEnd/>
            <a:tailEnd/>
          </a:ln>
        </p:spPr>
        <p:txBody>
          <a:bodyPr wrap="none">
            <a:spAutoFit/>
          </a:bodyPr>
          <a:lstStyle/>
          <a:p>
            <a:r>
              <a:rPr lang="en-US" sz="3600" b="1" dirty="0">
                <a:solidFill>
                  <a:srgbClr val="7030A0"/>
                </a:solidFill>
              </a:rPr>
              <a:t>www.iontrap.umd.edu</a:t>
            </a:r>
          </a:p>
        </p:txBody>
      </p:sp>
      <p:grpSp>
        <p:nvGrpSpPr>
          <p:cNvPr id="3" name="Group 28"/>
          <p:cNvGrpSpPr/>
          <p:nvPr/>
        </p:nvGrpSpPr>
        <p:grpSpPr>
          <a:xfrm>
            <a:off x="7826081" y="5458603"/>
            <a:ext cx="596198" cy="880079"/>
            <a:chOff x="8547802" y="5938732"/>
            <a:chExt cx="596198" cy="880079"/>
          </a:xfrm>
        </p:grpSpPr>
        <p:pic>
          <p:nvPicPr>
            <p:cNvPr id="60422" name="Picture 15" descr="nsaseal_t"/>
            <p:cNvPicPr>
              <a:picLocks noChangeAspect="1" noChangeArrowheads="1"/>
            </p:cNvPicPr>
            <p:nvPr/>
          </p:nvPicPr>
          <p:blipFill>
            <a:blip r:embed="rId12" cstate="print"/>
            <a:srcRect/>
            <a:stretch>
              <a:fillRect/>
            </a:stretch>
          </p:blipFill>
          <p:spPr bwMode="auto">
            <a:xfrm>
              <a:off x="8547802" y="5938732"/>
              <a:ext cx="596198" cy="617491"/>
            </a:xfrm>
            <a:prstGeom prst="rect">
              <a:avLst/>
            </a:prstGeom>
            <a:noFill/>
            <a:ln w="9525">
              <a:noFill/>
              <a:miter lim="800000"/>
              <a:headEnd/>
              <a:tailEnd/>
            </a:ln>
          </p:spPr>
        </p:pic>
        <p:sp>
          <p:nvSpPr>
            <p:cNvPr id="28" name="Rectangle 27"/>
            <p:cNvSpPr/>
            <p:nvPr/>
          </p:nvSpPr>
          <p:spPr>
            <a:xfrm>
              <a:off x="8562914" y="6511034"/>
              <a:ext cx="564578" cy="307777"/>
            </a:xfrm>
            <a:prstGeom prst="rect">
              <a:avLst/>
            </a:prstGeom>
          </p:spPr>
          <p:txBody>
            <a:bodyPr wrap="none">
              <a:spAutoFit/>
            </a:bodyPr>
            <a:lstStyle/>
            <a:p>
              <a:r>
                <a:rPr lang="en-US" sz="1400" b="1" dirty="0" smtClean="0">
                  <a:solidFill>
                    <a:srgbClr val="000000"/>
                  </a:solidFill>
                  <a:latin typeface="Arial" pitchFamily="34" charset="0"/>
                  <a:cs typeface="Arial" pitchFamily="34" charset="0"/>
                </a:rPr>
                <a:t>NSA</a:t>
              </a:r>
              <a:endParaRPr lang="en-US" sz="1400" b="1" dirty="0">
                <a:solidFill>
                  <a:srgbClr val="000000"/>
                </a:solidFill>
                <a:latin typeface="Arial" pitchFamily="34" charset="0"/>
                <a:cs typeface="Arial" pitchFamily="34" charset="0"/>
              </a:endParaRPr>
            </a:p>
          </p:txBody>
        </p:sp>
      </p:grpSp>
      <p:pic>
        <p:nvPicPr>
          <p:cNvPr id="21" name="Picture 20" descr="aquteBACK.gif"/>
          <p:cNvPicPr>
            <a:picLocks noChangeAspect="1"/>
          </p:cNvPicPr>
          <p:nvPr/>
        </p:nvPicPr>
        <p:blipFill>
          <a:blip r:embed="rId13" cstate="print"/>
          <a:stretch>
            <a:fillRect/>
          </a:stretch>
        </p:blipFill>
        <p:spPr>
          <a:xfrm>
            <a:off x="7841672" y="6460862"/>
            <a:ext cx="1302327" cy="397138"/>
          </a:xfrm>
          <a:prstGeom prst="rect">
            <a:avLst/>
          </a:prstGeom>
        </p:spPr>
      </p:pic>
      <p:pic>
        <p:nvPicPr>
          <p:cNvPr id="26" name="Picture 2" descr="PFC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4208" y="3897504"/>
            <a:ext cx="1423060" cy="68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242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opcenter cover"/>
          <p:cNvPicPr>
            <a:picLocks noChangeAspect="1" noChangeArrowheads="1"/>
          </p:cNvPicPr>
          <p:nvPr/>
        </p:nvPicPr>
        <p:blipFill>
          <a:blip r:embed="rId3" cstate="print"/>
          <a:srcRect/>
          <a:stretch>
            <a:fillRect/>
          </a:stretch>
        </p:blipFill>
        <p:spPr bwMode="auto">
          <a:xfrm>
            <a:off x="0" y="0"/>
            <a:ext cx="4403725" cy="6858000"/>
          </a:xfrm>
          <a:prstGeom prst="rect">
            <a:avLst/>
          </a:prstGeom>
          <a:noFill/>
          <a:ln w="9525">
            <a:noFill/>
            <a:miter lim="800000"/>
            <a:headEnd/>
            <a:tailEnd/>
          </a:ln>
        </p:spPr>
      </p:pic>
      <p:pic>
        <p:nvPicPr>
          <p:cNvPr id="28675" name="Picture 3" descr="opcenter excerpt"/>
          <p:cNvPicPr>
            <a:picLocks noChangeAspect="1" noChangeArrowheads="1"/>
          </p:cNvPicPr>
          <p:nvPr/>
        </p:nvPicPr>
        <p:blipFill>
          <a:blip r:embed="rId4" cstate="print"/>
          <a:srcRect/>
          <a:stretch>
            <a:fillRect/>
          </a:stretch>
        </p:blipFill>
        <p:spPr bwMode="auto">
          <a:xfrm>
            <a:off x="4910138" y="-165100"/>
            <a:ext cx="4248150" cy="7265988"/>
          </a:xfrm>
          <a:prstGeom prst="rect">
            <a:avLst/>
          </a:prstGeom>
          <a:noFill/>
          <a:ln w="9525">
            <a:noFill/>
            <a:miter lim="800000"/>
            <a:headEnd/>
            <a:tailEnd/>
          </a:ln>
        </p:spPr>
      </p:pic>
      <p:sp>
        <p:nvSpPr>
          <p:cNvPr id="28676" name="Rectangle 4"/>
          <p:cNvSpPr>
            <a:spLocks noChangeArrowheads="1"/>
          </p:cNvSpPr>
          <p:nvPr/>
        </p:nvSpPr>
        <p:spPr bwMode="auto">
          <a:xfrm>
            <a:off x="-38100" y="6819900"/>
            <a:ext cx="4557713" cy="61913"/>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28677" name="Rectangle 5"/>
          <p:cNvSpPr>
            <a:spLocks noChangeArrowheads="1"/>
          </p:cNvSpPr>
          <p:nvPr/>
        </p:nvSpPr>
        <p:spPr bwMode="auto">
          <a:xfrm>
            <a:off x="5062538" y="4411663"/>
            <a:ext cx="3724275" cy="1285875"/>
          </a:xfrm>
          <a:prstGeom prst="rect">
            <a:avLst/>
          </a:prstGeom>
          <a:noFill/>
          <a:ln w="19050">
            <a:solidFill>
              <a:schemeClr val="hlink"/>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34987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intrapfront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Line 4"/>
          <p:cNvSpPr>
            <a:spLocks noChangeShapeType="1"/>
          </p:cNvSpPr>
          <p:nvPr/>
        </p:nvSpPr>
        <p:spPr bwMode="auto">
          <a:xfrm flipH="1" flipV="1">
            <a:off x="4033838" y="3671888"/>
            <a:ext cx="1452562" cy="900112"/>
          </a:xfrm>
          <a:prstGeom prst="line">
            <a:avLst/>
          </a:prstGeom>
          <a:noFill/>
          <a:ln w="28575">
            <a:solidFill>
              <a:srgbClr val="FF0000"/>
            </a:solidFill>
            <a:round/>
            <a:headEnd/>
            <a:tailEnd/>
          </a:ln>
        </p:spPr>
        <p:txBody>
          <a:bodyPr/>
          <a:lstStyle/>
          <a:p>
            <a:endParaRPr lang="en-US">
              <a:latin typeface="Calibri" panose="020F0502020204030204" pitchFamily="34" charset="0"/>
            </a:endParaRPr>
          </a:p>
        </p:txBody>
      </p:sp>
      <p:sp>
        <p:nvSpPr>
          <p:cNvPr id="29700" name="Line 5"/>
          <p:cNvSpPr>
            <a:spLocks noChangeShapeType="1"/>
          </p:cNvSpPr>
          <p:nvPr/>
        </p:nvSpPr>
        <p:spPr bwMode="auto">
          <a:xfrm flipH="1">
            <a:off x="4059238" y="2806700"/>
            <a:ext cx="1427162" cy="733425"/>
          </a:xfrm>
          <a:prstGeom prst="line">
            <a:avLst/>
          </a:prstGeom>
          <a:noFill/>
          <a:ln w="28575">
            <a:solidFill>
              <a:srgbClr val="FF0000"/>
            </a:solidFill>
            <a:round/>
            <a:headEnd/>
            <a:tailEnd/>
          </a:ln>
        </p:spPr>
        <p:txBody>
          <a:bodyPr/>
          <a:lstStyle/>
          <a:p>
            <a:endParaRPr lang="en-US">
              <a:latin typeface="Calibri" panose="020F0502020204030204" pitchFamily="34" charset="0"/>
            </a:endParaRPr>
          </a:p>
        </p:txBody>
      </p:sp>
      <p:sp>
        <p:nvSpPr>
          <p:cNvPr id="29703" name="Text Box 24"/>
          <p:cNvSpPr txBox="1">
            <a:spLocks noChangeArrowheads="1"/>
          </p:cNvSpPr>
          <p:nvPr/>
        </p:nvSpPr>
        <p:spPr bwMode="auto">
          <a:xfrm>
            <a:off x="233363" y="0"/>
            <a:ext cx="5417380" cy="830997"/>
          </a:xfrm>
          <a:prstGeom prst="rect">
            <a:avLst/>
          </a:prstGeom>
          <a:solidFill>
            <a:schemeClr val="tx2"/>
          </a:solidFill>
          <a:ln w="9525">
            <a:noFill/>
            <a:miter lim="800000"/>
            <a:headEnd/>
            <a:tailEnd/>
          </a:ln>
        </p:spPr>
        <p:txBody>
          <a:bodyPr wrap="none">
            <a:spAutoFit/>
          </a:bodyPr>
          <a:lstStyle/>
          <a:p>
            <a:r>
              <a:rPr lang="en-US" sz="4800" b="1">
                <a:solidFill>
                  <a:srgbClr val="FF9900"/>
                </a:solidFill>
                <a:latin typeface="Calibri" panose="020F0502020204030204" pitchFamily="34" charset="0"/>
              </a:rPr>
              <a:t>Trapped Atomic Ions</a:t>
            </a:r>
          </a:p>
        </p:txBody>
      </p:sp>
      <p:pic>
        <p:nvPicPr>
          <p:cNvPr id="29705" name="Picture 19" descr="ions 171.jpg"/>
          <p:cNvPicPr>
            <a:picLocks noChangeAspect="1"/>
          </p:cNvPicPr>
          <p:nvPr/>
        </p:nvPicPr>
        <p:blipFill>
          <a:blip r:embed="rId4" cstate="print"/>
          <a:srcRect l="12456" t="-201" r="8160" b="870"/>
          <a:stretch>
            <a:fillRect/>
          </a:stretch>
        </p:blipFill>
        <p:spPr bwMode="auto">
          <a:xfrm>
            <a:off x="5511800" y="2832100"/>
            <a:ext cx="3492500" cy="1714500"/>
          </a:xfrm>
          <a:prstGeom prst="rect">
            <a:avLst/>
          </a:prstGeom>
          <a:noFill/>
          <a:ln w="38100">
            <a:solidFill>
              <a:srgbClr val="FF0000"/>
            </a:solidFill>
            <a:miter lim="800000"/>
            <a:headEnd/>
            <a:tailEnd/>
          </a:ln>
        </p:spPr>
      </p:pic>
      <p:sp>
        <p:nvSpPr>
          <p:cNvPr id="29706" name="Text Box 26"/>
          <p:cNvSpPr txBox="1">
            <a:spLocks noChangeArrowheads="1"/>
          </p:cNvSpPr>
          <p:nvPr/>
        </p:nvSpPr>
        <p:spPr bwMode="auto">
          <a:xfrm>
            <a:off x="5656263" y="2803525"/>
            <a:ext cx="1264385" cy="400110"/>
          </a:xfrm>
          <a:prstGeom prst="rect">
            <a:avLst/>
          </a:prstGeom>
          <a:noFill/>
          <a:ln w="9525">
            <a:noFill/>
            <a:miter lim="800000"/>
            <a:headEnd/>
            <a:tailEnd/>
          </a:ln>
        </p:spPr>
        <p:txBody>
          <a:bodyPr wrap="none">
            <a:spAutoFit/>
          </a:bodyPr>
          <a:lstStyle/>
          <a:p>
            <a:r>
              <a:rPr lang="en-US">
                <a:solidFill>
                  <a:srgbClr val="FFFFFF"/>
                </a:solidFill>
                <a:latin typeface="Calibri" panose="020F0502020204030204" pitchFamily="34" charset="0"/>
              </a:rPr>
              <a:t>Yb</a:t>
            </a:r>
            <a:r>
              <a:rPr lang="en-US" baseline="30000">
                <a:solidFill>
                  <a:srgbClr val="FFFFFF"/>
                </a:solidFill>
                <a:latin typeface="Calibri" panose="020F0502020204030204" pitchFamily="34" charset="0"/>
              </a:rPr>
              <a:t>+</a:t>
            </a:r>
            <a:r>
              <a:rPr lang="en-US">
                <a:solidFill>
                  <a:srgbClr val="FFFFFF"/>
                </a:solidFill>
                <a:latin typeface="Calibri" panose="020F0502020204030204" pitchFamily="34" charset="0"/>
              </a:rPr>
              <a:t> crystal</a:t>
            </a:r>
          </a:p>
        </p:txBody>
      </p:sp>
      <p:sp>
        <p:nvSpPr>
          <p:cNvPr id="29707" name="Text Box 9"/>
          <p:cNvSpPr txBox="1">
            <a:spLocks noChangeArrowheads="1"/>
          </p:cNvSpPr>
          <p:nvPr/>
        </p:nvSpPr>
        <p:spPr bwMode="auto">
          <a:xfrm>
            <a:off x="7743825" y="4175125"/>
            <a:ext cx="910827" cy="400110"/>
          </a:xfrm>
          <a:prstGeom prst="rect">
            <a:avLst/>
          </a:prstGeom>
          <a:noFill/>
          <a:ln w="9525">
            <a:noFill/>
            <a:miter lim="800000"/>
            <a:headEnd/>
            <a:tailEnd/>
          </a:ln>
        </p:spPr>
        <p:txBody>
          <a:bodyPr wrap="none">
            <a:spAutoFit/>
          </a:bodyPr>
          <a:lstStyle/>
          <a:p>
            <a:r>
              <a:rPr lang="en-US">
                <a:solidFill>
                  <a:srgbClr val="FBFBFB"/>
                </a:solidFill>
                <a:latin typeface="Calibri" panose="020F0502020204030204" pitchFamily="34" charset="0"/>
              </a:rPr>
              <a:t>~5 mm</a:t>
            </a:r>
          </a:p>
        </p:txBody>
      </p:sp>
      <p:sp>
        <p:nvSpPr>
          <p:cNvPr id="29708" name="Line 10"/>
          <p:cNvSpPr>
            <a:spLocks noChangeShapeType="1"/>
          </p:cNvSpPr>
          <p:nvPr/>
        </p:nvSpPr>
        <p:spPr bwMode="auto">
          <a:xfrm>
            <a:off x="7783513" y="4033838"/>
            <a:ext cx="455612" cy="0"/>
          </a:xfrm>
          <a:prstGeom prst="line">
            <a:avLst/>
          </a:prstGeom>
          <a:noFill/>
          <a:ln w="38100">
            <a:solidFill>
              <a:srgbClr val="FFFFFF"/>
            </a:solidFill>
            <a:round/>
            <a:headEnd type="triangle" w="med" len="med"/>
            <a:tailEnd type="triangle" w="med" len="med"/>
          </a:ln>
        </p:spPr>
        <p:txBody>
          <a:bodyPr/>
          <a:lstStyle/>
          <a:p>
            <a:endParaRPr lang="en-US">
              <a:latin typeface="Calibri" panose="020F0502020204030204" pitchFamily="34" charset="0"/>
            </a:endParaRPr>
          </a:p>
        </p:txBody>
      </p:sp>
      <p:sp>
        <p:nvSpPr>
          <p:cNvPr id="10" name="Rectangle 17"/>
          <p:cNvSpPr>
            <a:spLocks noChangeArrowheads="1"/>
          </p:cNvSpPr>
          <p:nvPr/>
        </p:nvSpPr>
        <p:spPr bwMode="auto">
          <a:xfrm>
            <a:off x="0" y="3534013"/>
            <a:ext cx="1993900" cy="3323987"/>
          </a:xfrm>
          <a:prstGeom prst="rect">
            <a:avLst/>
          </a:prstGeom>
          <a:solidFill>
            <a:schemeClr val="tx1"/>
          </a:solidFill>
          <a:ln w="9525">
            <a:noFill/>
            <a:miter lim="800000"/>
            <a:headEnd/>
            <a:tailEnd/>
          </a:ln>
        </p:spPr>
        <p:txBody>
          <a:bodyPr>
            <a:spAutoFit/>
          </a:bodyPr>
          <a:lstStyle/>
          <a:p>
            <a:r>
              <a:rPr lang="en-US" sz="1400" dirty="0" smtClean="0">
                <a:solidFill>
                  <a:srgbClr val="FFC000"/>
                </a:solidFill>
                <a:latin typeface="Calibri" panose="020F0502020204030204" pitchFamily="34" charset="0"/>
              </a:rPr>
              <a:t>Aarhus</a:t>
            </a:r>
          </a:p>
          <a:p>
            <a:r>
              <a:rPr lang="en-US" sz="1400" dirty="0" smtClean="0">
                <a:solidFill>
                  <a:srgbClr val="FFC000"/>
                </a:solidFill>
                <a:latin typeface="Calibri" panose="020F0502020204030204" pitchFamily="34" charset="0"/>
              </a:rPr>
              <a:t>Beijing (</a:t>
            </a:r>
            <a:r>
              <a:rPr lang="en-US" sz="1400" dirty="0" err="1" smtClean="0">
                <a:solidFill>
                  <a:srgbClr val="FFC000"/>
                </a:solidFill>
                <a:latin typeface="Calibri" panose="020F0502020204030204" pitchFamily="34" charset="0"/>
              </a:rPr>
              <a:t>Tsinghua</a:t>
            </a:r>
            <a:r>
              <a:rPr lang="en-US" sz="1400" dirty="0" smtClean="0">
                <a:solidFill>
                  <a:srgbClr val="FFC000"/>
                </a:solidFill>
                <a:latin typeface="Calibri" panose="020F0502020204030204" pitchFamily="34" charset="0"/>
              </a:rPr>
              <a:t>)</a:t>
            </a:r>
          </a:p>
          <a:p>
            <a:r>
              <a:rPr lang="en-US" sz="1400" dirty="0" smtClean="0">
                <a:solidFill>
                  <a:srgbClr val="FFC000"/>
                </a:solidFill>
                <a:latin typeface="Calibri" panose="020F0502020204030204" pitchFamily="34" charset="0"/>
              </a:rPr>
              <a:t>Berkeley</a:t>
            </a:r>
            <a:endParaRPr lang="en-US" sz="1400" dirty="0">
              <a:solidFill>
                <a:srgbClr val="FFC000"/>
              </a:solidFill>
              <a:latin typeface="Calibri" panose="020F0502020204030204" pitchFamily="34" charset="0"/>
            </a:endParaRPr>
          </a:p>
          <a:p>
            <a:r>
              <a:rPr lang="en-US" sz="1400" dirty="0">
                <a:solidFill>
                  <a:srgbClr val="FFC000"/>
                </a:solidFill>
                <a:latin typeface="Calibri" panose="020F0502020204030204" pitchFamily="34" charset="0"/>
              </a:rPr>
              <a:t>Boulder (</a:t>
            </a:r>
            <a:r>
              <a:rPr lang="en-US" sz="1400">
                <a:solidFill>
                  <a:srgbClr val="FFC000"/>
                </a:solidFill>
                <a:latin typeface="Calibri" panose="020F0502020204030204" pitchFamily="34" charset="0"/>
              </a:rPr>
              <a:t>NIST</a:t>
            </a:r>
            <a:r>
              <a:rPr lang="en-US" sz="1400" smtClean="0">
                <a:solidFill>
                  <a:srgbClr val="FFC000"/>
                </a:solidFill>
                <a:latin typeface="Calibri" panose="020F0502020204030204" pitchFamily="34" charset="0"/>
              </a:rPr>
              <a:t>)</a:t>
            </a:r>
          </a:p>
          <a:p>
            <a:r>
              <a:rPr lang="en-US" sz="1400" smtClean="0">
                <a:solidFill>
                  <a:srgbClr val="FFC000"/>
                </a:solidFill>
                <a:latin typeface="Calibri" panose="020F0502020204030204" pitchFamily="34" charset="0"/>
              </a:rPr>
              <a:t>Denison</a:t>
            </a:r>
            <a:endParaRPr lang="en-US" sz="1400" dirty="0" smtClean="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Duke</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Freiburg</a:t>
            </a:r>
          </a:p>
          <a:p>
            <a:r>
              <a:rPr lang="en-US" sz="1400" dirty="0" smtClean="0">
                <a:solidFill>
                  <a:srgbClr val="FFC000"/>
                </a:solidFill>
                <a:latin typeface="Calibri" panose="020F0502020204030204" pitchFamily="34" charset="0"/>
              </a:rPr>
              <a:t>Georgia </a:t>
            </a:r>
            <a:r>
              <a:rPr lang="en-US" sz="1400" dirty="0">
                <a:solidFill>
                  <a:srgbClr val="FFC000"/>
                </a:solidFill>
                <a:latin typeface="Calibri" panose="020F0502020204030204" pitchFamily="34" charset="0"/>
              </a:rPr>
              <a:t>Tech</a:t>
            </a:r>
          </a:p>
          <a:p>
            <a:r>
              <a:rPr lang="en-US" sz="1400" dirty="0">
                <a:solidFill>
                  <a:srgbClr val="FFC000"/>
                </a:solidFill>
                <a:latin typeface="Calibri" panose="020F0502020204030204" pitchFamily="34" charset="0"/>
              </a:rPr>
              <a:t>Griffith (Australia)</a:t>
            </a:r>
          </a:p>
          <a:p>
            <a:r>
              <a:rPr lang="en-US" sz="1400" dirty="0">
                <a:solidFill>
                  <a:srgbClr val="FFC000"/>
                </a:solidFill>
                <a:latin typeface="Calibri" panose="020F0502020204030204" pitchFamily="34" charset="0"/>
              </a:rPr>
              <a:t>Innsbruck</a:t>
            </a:r>
          </a:p>
          <a:p>
            <a:r>
              <a:rPr lang="en-US" sz="1400" dirty="0" smtClean="0">
                <a:solidFill>
                  <a:srgbClr val="FFC000"/>
                </a:solidFill>
                <a:latin typeface="Calibri" panose="020F0502020204030204" pitchFamily="34" charset="0"/>
              </a:rPr>
              <a:t>Lincoln Labs</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Maryland/JQI</a:t>
            </a:r>
          </a:p>
          <a:p>
            <a:r>
              <a:rPr lang="en-US" sz="1400" dirty="0" smtClean="0">
                <a:solidFill>
                  <a:srgbClr val="FFC000"/>
                </a:solidFill>
                <a:latin typeface="Calibri" panose="020F0502020204030204" pitchFamily="34" charset="0"/>
              </a:rPr>
              <a:t>Mainz</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MIT</a:t>
            </a:r>
          </a:p>
          <a:p>
            <a:r>
              <a:rPr lang="en-US" sz="1400" smtClean="0">
                <a:solidFill>
                  <a:srgbClr val="FFC000"/>
                </a:solidFill>
                <a:latin typeface="Calibri" panose="020F0502020204030204" pitchFamily="34" charset="0"/>
              </a:rPr>
              <a:t>Munich</a:t>
            </a:r>
            <a:endParaRPr lang="en-US" sz="1400" dirty="0" smtClean="0">
              <a:solidFill>
                <a:srgbClr val="FFC000"/>
              </a:solidFill>
              <a:latin typeface="Calibri" panose="020F0502020204030204" pitchFamily="34" charset="0"/>
            </a:endParaRPr>
          </a:p>
        </p:txBody>
      </p:sp>
      <p:sp>
        <p:nvSpPr>
          <p:cNvPr id="11" name="Text Box 23"/>
          <p:cNvSpPr txBox="1">
            <a:spLocks noChangeArrowheads="1"/>
          </p:cNvSpPr>
          <p:nvPr/>
        </p:nvSpPr>
        <p:spPr bwMode="auto">
          <a:xfrm>
            <a:off x="1706489" y="3534013"/>
            <a:ext cx="1312603" cy="3323987"/>
          </a:xfrm>
          <a:prstGeom prst="rect">
            <a:avLst/>
          </a:prstGeom>
          <a:solidFill>
            <a:schemeClr val="tx1"/>
          </a:solidFill>
          <a:ln w="9525">
            <a:noFill/>
            <a:miter lim="800000"/>
            <a:headEnd/>
            <a:tailEnd/>
          </a:ln>
        </p:spPr>
        <p:txBody>
          <a:bodyPr wrap="none">
            <a:spAutoFit/>
          </a:bodyPr>
          <a:lstStyle/>
          <a:p>
            <a:r>
              <a:rPr lang="en-US" sz="1400" smtClean="0">
                <a:solidFill>
                  <a:srgbClr val="FFC000"/>
                </a:solidFill>
                <a:latin typeface="Calibri" panose="020F0502020204030204" pitchFamily="34" charset="0"/>
              </a:rPr>
              <a:t>Northwestern</a:t>
            </a:r>
            <a:endParaRPr lang="en-US" sz="1400" dirty="0" smtClean="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Oxford</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Paris</a:t>
            </a:r>
          </a:p>
          <a:p>
            <a:r>
              <a:rPr lang="en-US" sz="1400" dirty="0" smtClean="0">
                <a:solidFill>
                  <a:srgbClr val="FFC000"/>
                </a:solidFill>
                <a:latin typeface="Calibri" panose="020F0502020204030204" pitchFamily="34" charset="0"/>
              </a:rPr>
              <a:t>Saarbrucken</a:t>
            </a:r>
          </a:p>
          <a:p>
            <a:r>
              <a:rPr lang="en-US" sz="1400" dirty="0" smtClean="0">
                <a:solidFill>
                  <a:srgbClr val="FFC000"/>
                </a:solidFill>
                <a:latin typeface="Calibri" panose="020F0502020204030204" pitchFamily="34" charset="0"/>
              </a:rPr>
              <a:t>Sandia</a:t>
            </a:r>
            <a:endParaRPr lang="en-US" sz="1400" dirty="0">
              <a:solidFill>
                <a:srgbClr val="FFC000"/>
              </a:solidFill>
              <a:latin typeface="Calibri" panose="020F0502020204030204" pitchFamily="34" charset="0"/>
            </a:endParaRPr>
          </a:p>
          <a:p>
            <a:r>
              <a:rPr lang="en-US" sz="1400" dirty="0">
                <a:solidFill>
                  <a:srgbClr val="FFC000"/>
                </a:solidFill>
                <a:latin typeface="Calibri" panose="020F0502020204030204" pitchFamily="34" charset="0"/>
              </a:rPr>
              <a:t>Siegen</a:t>
            </a:r>
          </a:p>
          <a:p>
            <a:r>
              <a:rPr lang="en-US" sz="1400" dirty="0">
                <a:solidFill>
                  <a:srgbClr val="FFC000"/>
                </a:solidFill>
                <a:latin typeface="Calibri" panose="020F0502020204030204" pitchFamily="34" charset="0"/>
              </a:rPr>
              <a:t>Seattle (UW)</a:t>
            </a:r>
          </a:p>
          <a:p>
            <a:r>
              <a:rPr lang="en-US" sz="1400" dirty="0">
                <a:solidFill>
                  <a:srgbClr val="FFC000"/>
                </a:solidFill>
                <a:latin typeface="Calibri" panose="020F0502020204030204" pitchFamily="34" charset="0"/>
              </a:rPr>
              <a:t>Simon </a:t>
            </a:r>
            <a:r>
              <a:rPr lang="en-US" sz="1400" dirty="0" smtClean="0">
                <a:solidFill>
                  <a:srgbClr val="FFC000"/>
                </a:solidFill>
                <a:latin typeface="Calibri" panose="020F0502020204030204" pitchFamily="34" charset="0"/>
              </a:rPr>
              <a:t>Fraser</a:t>
            </a:r>
          </a:p>
          <a:p>
            <a:r>
              <a:rPr lang="en-US" sz="1400" dirty="0" smtClean="0">
                <a:solidFill>
                  <a:srgbClr val="FFC000"/>
                </a:solidFill>
                <a:latin typeface="Calibri" panose="020F0502020204030204" pitchFamily="34" charset="0"/>
              </a:rPr>
              <a:t>Singapore</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Sussex</a:t>
            </a:r>
          </a:p>
          <a:p>
            <a:r>
              <a:rPr lang="en-US" sz="1400" dirty="0" smtClean="0">
                <a:solidFill>
                  <a:srgbClr val="FFC000"/>
                </a:solidFill>
                <a:latin typeface="Calibri" panose="020F0502020204030204" pitchFamily="34" charset="0"/>
              </a:rPr>
              <a:t>Sydney</a:t>
            </a:r>
          </a:p>
          <a:p>
            <a:r>
              <a:rPr lang="en-US" sz="1400" dirty="0" smtClean="0">
                <a:solidFill>
                  <a:srgbClr val="FFC000"/>
                </a:solidFill>
                <a:latin typeface="Calibri" panose="020F0502020204030204" pitchFamily="34" charset="0"/>
              </a:rPr>
              <a:t>Tokyo</a:t>
            </a:r>
          </a:p>
          <a:p>
            <a:r>
              <a:rPr lang="en-US" sz="1400" dirty="0" smtClean="0">
                <a:solidFill>
                  <a:srgbClr val="FFC000"/>
                </a:solidFill>
                <a:latin typeface="Calibri" panose="020F0502020204030204" pitchFamily="34" charset="0"/>
              </a:rPr>
              <a:t>UCLA</a:t>
            </a:r>
            <a:endParaRPr lang="en-US" sz="1400" dirty="0">
              <a:solidFill>
                <a:srgbClr val="FFC000"/>
              </a:solidFill>
              <a:latin typeface="Calibri" panose="020F0502020204030204" pitchFamily="34" charset="0"/>
            </a:endParaRPr>
          </a:p>
          <a:p>
            <a:r>
              <a:rPr lang="en-US" sz="1400" dirty="0" smtClean="0">
                <a:solidFill>
                  <a:srgbClr val="FFC000"/>
                </a:solidFill>
                <a:latin typeface="Calibri" panose="020F0502020204030204" pitchFamily="34" charset="0"/>
              </a:rPr>
              <a:t>Weizmann </a:t>
            </a:r>
            <a:r>
              <a:rPr lang="en-US" sz="1400" dirty="0">
                <a:solidFill>
                  <a:srgbClr val="FFC000"/>
                </a:solidFill>
                <a:latin typeface="Calibri" panose="020F0502020204030204" pitchFamily="34" charset="0"/>
              </a:rPr>
              <a:t>Inst</a:t>
            </a:r>
            <a:r>
              <a:rPr lang="en-US" sz="1400" dirty="0" smtClean="0">
                <a:solidFill>
                  <a:srgbClr val="FFC000"/>
                </a:solidFill>
                <a:latin typeface="Calibri" panose="020F0502020204030204" pitchFamily="34" charset="0"/>
              </a:rPr>
              <a:t>.</a:t>
            </a:r>
          </a:p>
          <a:p>
            <a:r>
              <a:rPr lang="en-US" sz="1400" dirty="0" smtClean="0">
                <a:solidFill>
                  <a:srgbClr val="FFC000"/>
                </a:solidFill>
                <a:latin typeface="Calibri" panose="020F0502020204030204" pitchFamily="34" charset="0"/>
              </a:rPr>
              <a:t>Zurich (ETH)</a:t>
            </a:r>
            <a:endParaRPr lang="en-US" sz="1400" dirty="0">
              <a:solidFill>
                <a:srgbClr val="FFC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Line 3"/>
          <p:cNvSpPr>
            <a:spLocks noChangeShapeType="1"/>
          </p:cNvSpPr>
          <p:nvPr/>
        </p:nvSpPr>
        <p:spPr bwMode="auto">
          <a:xfrm>
            <a:off x="965200" y="52197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6" name="Line 4"/>
          <p:cNvSpPr>
            <a:spLocks noChangeShapeType="1"/>
          </p:cNvSpPr>
          <p:nvPr/>
        </p:nvSpPr>
        <p:spPr bwMode="auto">
          <a:xfrm>
            <a:off x="1955800" y="51435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7" name="Line 5"/>
          <p:cNvSpPr>
            <a:spLocks noChangeShapeType="1"/>
          </p:cNvSpPr>
          <p:nvPr/>
        </p:nvSpPr>
        <p:spPr bwMode="auto">
          <a:xfrm>
            <a:off x="2946400" y="50673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8" name="Line 6"/>
          <p:cNvSpPr>
            <a:spLocks noChangeShapeType="1"/>
          </p:cNvSpPr>
          <p:nvPr/>
        </p:nvSpPr>
        <p:spPr bwMode="auto">
          <a:xfrm>
            <a:off x="1955800" y="57531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970255" name="Line 79"/>
          <p:cNvSpPr>
            <a:spLocks noChangeShapeType="1"/>
          </p:cNvSpPr>
          <p:nvPr/>
        </p:nvSpPr>
        <p:spPr bwMode="auto">
          <a:xfrm flipV="1">
            <a:off x="3939270" y="5142009"/>
            <a:ext cx="0" cy="609600"/>
          </a:xfrm>
          <a:prstGeom prst="line">
            <a:avLst/>
          </a:prstGeom>
          <a:noFill/>
          <a:ln w="28575">
            <a:solidFill>
              <a:schemeClr val="tx1"/>
            </a:solidFill>
            <a:round/>
            <a:headEnd type="triangle" w="med" len="med"/>
            <a:tailEnd type="triangle" w="med" len="med"/>
          </a:ln>
          <a:effectLst/>
        </p:spPr>
        <p:txBody>
          <a:bodyPr/>
          <a:lstStyle/>
          <a:p>
            <a:endParaRPr lang="en-US">
              <a:solidFill>
                <a:srgbClr val="000000"/>
              </a:solidFill>
              <a:latin typeface="Calibri" panose="020F0502020204030204" pitchFamily="34" charset="0"/>
            </a:endParaRPr>
          </a:p>
        </p:txBody>
      </p:sp>
      <p:sp>
        <p:nvSpPr>
          <p:cNvPr id="1970257" name="Text Box 81"/>
          <p:cNvSpPr txBox="1">
            <a:spLocks noChangeArrowheads="1"/>
          </p:cNvSpPr>
          <p:nvPr/>
        </p:nvSpPr>
        <p:spPr bwMode="auto">
          <a:xfrm>
            <a:off x="195945" y="5218209"/>
            <a:ext cx="838200" cy="457200"/>
          </a:xfrm>
          <a:prstGeom prst="rect">
            <a:avLst/>
          </a:prstGeom>
          <a:noFill/>
          <a:ln w="9525">
            <a:noFill/>
            <a:miter lim="800000"/>
            <a:headEnd/>
            <a:tailEnd/>
          </a:ln>
          <a:effectLst/>
        </p:spPr>
        <p:txBody>
          <a:bodyPr>
            <a:spAutoFit/>
          </a:bodyPr>
          <a:lstStyle/>
          <a:p>
            <a:pPr eaLnBrk="1" hangingPunct="1">
              <a:spcBef>
                <a:spcPct val="50000"/>
              </a:spcBef>
            </a:pPr>
            <a:r>
              <a:rPr lang="en-US" sz="2400" baseline="30000">
                <a:solidFill>
                  <a:srgbClr val="000000"/>
                </a:solidFill>
                <a:latin typeface="Calibri" panose="020F0502020204030204" pitchFamily="34" charset="0"/>
              </a:rPr>
              <a:t>2</a:t>
            </a:r>
            <a:r>
              <a:rPr lang="en-US" sz="2400">
                <a:solidFill>
                  <a:srgbClr val="000000"/>
                </a:solidFill>
                <a:latin typeface="Calibri" panose="020F0502020204030204" pitchFamily="34" charset="0"/>
              </a:rPr>
              <a:t>S</a:t>
            </a:r>
            <a:r>
              <a:rPr lang="en-US" sz="2400" baseline="-25000">
                <a:solidFill>
                  <a:srgbClr val="000000"/>
                </a:solidFill>
                <a:latin typeface="Calibri" panose="020F0502020204030204" pitchFamily="34" charset="0"/>
              </a:rPr>
              <a:t>1/2</a:t>
            </a:r>
          </a:p>
        </p:txBody>
      </p:sp>
      <p:sp>
        <p:nvSpPr>
          <p:cNvPr id="1970268" name="Text Box 92"/>
          <p:cNvSpPr txBox="1">
            <a:spLocks noChangeArrowheads="1"/>
          </p:cNvSpPr>
          <p:nvPr/>
        </p:nvSpPr>
        <p:spPr bwMode="auto">
          <a:xfrm>
            <a:off x="4780645" y="5570634"/>
            <a:ext cx="2005677" cy="400110"/>
          </a:xfrm>
          <a:prstGeom prst="rect">
            <a:avLst/>
          </a:prstGeom>
          <a:noFill/>
          <a:ln w="9525">
            <a:noFill/>
            <a:miter lim="800000"/>
            <a:headEnd/>
            <a:tailEnd/>
          </a:ln>
          <a:effectLst/>
        </p:spPr>
        <p:txBody>
          <a:bodyPr wrap="none">
            <a:spAutoFit/>
          </a:bodyPr>
          <a:lstStyle/>
          <a:p>
            <a:r>
              <a:rPr lang="en-US" dirty="0" smtClean="0">
                <a:solidFill>
                  <a:srgbClr val="000000"/>
                </a:solidFill>
                <a:latin typeface="Calibri" panose="020F0502020204030204" pitchFamily="34" charset="0"/>
                <a:cs typeface="Times New Roman" pitchFamily="18" charset="0"/>
              </a:rPr>
              <a:t>(600 Hz/G </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1 </a:t>
            </a:r>
            <a:r>
              <a:rPr lang="en-US" dirty="0">
                <a:solidFill>
                  <a:srgbClr val="000000"/>
                </a:solidFill>
                <a:latin typeface="Calibri" panose="020F0502020204030204" pitchFamily="34" charset="0"/>
                <a:cs typeface="Times New Roman" pitchFamily="18" charset="0"/>
              </a:rPr>
              <a:t>G)</a:t>
            </a:r>
          </a:p>
        </p:txBody>
      </p:sp>
      <p:sp>
        <p:nvSpPr>
          <p:cNvPr id="25" name="Text Box 89"/>
          <p:cNvSpPr txBox="1">
            <a:spLocks noChangeArrowheads="1"/>
          </p:cNvSpPr>
          <p:nvPr/>
        </p:nvSpPr>
        <p:spPr bwMode="auto">
          <a:xfrm>
            <a:off x="4112308" y="5180109"/>
            <a:ext cx="4059381" cy="400110"/>
          </a:xfrm>
          <a:prstGeom prst="rect">
            <a:avLst/>
          </a:prstGeom>
          <a:noFill/>
          <a:ln w="9525">
            <a:noFill/>
            <a:miter lim="800000"/>
            <a:headEnd/>
            <a:tailEnd/>
          </a:ln>
          <a:effectLst/>
        </p:spPr>
        <p:txBody>
          <a:bodyPr wrap="none">
            <a:spAutoFit/>
          </a:bodyPr>
          <a:lstStyle/>
          <a:p>
            <a:r>
              <a:rPr lang="en-US" dirty="0" err="1" smtClean="0">
                <a:solidFill>
                  <a:srgbClr val="000000"/>
                </a:solidFill>
                <a:latin typeface="Symbol" panose="05050102010706020507" pitchFamily="18" charset="2"/>
                <a:cs typeface="Times New Roman" pitchFamily="18" charset="0"/>
              </a:rPr>
              <a:t>w</a:t>
            </a:r>
            <a:r>
              <a:rPr lang="en-US" i="1" baseline="-25000" dirty="0" err="1" smtClean="0">
                <a:solidFill>
                  <a:srgbClr val="000000"/>
                </a:solidFill>
                <a:latin typeface="Calibri" panose="020F0502020204030204" pitchFamily="34" charset="0"/>
                <a:cs typeface="Times New Roman" pitchFamily="18" charset="0"/>
              </a:rPr>
              <a:t>HF</a:t>
            </a:r>
            <a:r>
              <a:rPr lang="en-US" dirty="0" smtClean="0">
                <a:solidFill>
                  <a:srgbClr val="000000"/>
                </a:solidFill>
                <a:latin typeface="Calibri" panose="020F0502020204030204" pitchFamily="34" charset="0"/>
                <a:cs typeface="Times New Roman" pitchFamily="18" charset="0"/>
              </a:rPr>
              <a:t>/2</a:t>
            </a:r>
            <a:r>
              <a:rPr lang="en-US" dirty="0" smtClean="0">
                <a:solidFill>
                  <a:srgbClr val="000000"/>
                </a:solidFill>
                <a:latin typeface="Symbol" panose="05050102010706020507" pitchFamily="18" charset="2"/>
                <a:cs typeface="Times New Roman" pitchFamily="18" charset="0"/>
              </a:rPr>
              <a:t>p</a:t>
            </a:r>
            <a:r>
              <a:rPr lang="en-US" dirty="0" smtClean="0">
                <a:solidFill>
                  <a:srgbClr val="000000"/>
                </a:solidFill>
                <a:latin typeface="Calibri" panose="020F0502020204030204" pitchFamily="34" charset="0"/>
                <a:cs typeface="Times New Roman" pitchFamily="18" charset="0"/>
              </a:rPr>
              <a:t> = 12 642 812 118 </a:t>
            </a:r>
            <a:r>
              <a:rPr lang="en-US" dirty="0">
                <a:solidFill>
                  <a:srgbClr val="FF0000"/>
                </a:solidFill>
                <a:latin typeface="Calibri" panose="020F0502020204030204" pitchFamily="34" charset="0"/>
                <a:cs typeface="Times New Roman" pitchFamily="18" charset="0"/>
              </a:rPr>
              <a:t>+ 311B</a:t>
            </a:r>
            <a:r>
              <a:rPr lang="en-US" baseline="30000" dirty="0">
                <a:solidFill>
                  <a:srgbClr val="FF0000"/>
                </a:solidFill>
                <a:latin typeface="Calibri" panose="020F0502020204030204" pitchFamily="34" charset="0"/>
                <a:cs typeface="Times New Roman" pitchFamily="18" charset="0"/>
              </a:rPr>
              <a:t>2</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Hz</a:t>
            </a:r>
            <a:endParaRPr lang="en-US" dirty="0">
              <a:solidFill>
                <a:srgbClr val="000000"/>
              </a:solidFill>
              <a:latin typeface="Calibri" panose="020F0502020204030204" pitchFamily="34" charset="0"/>
              <a:cs typeface="Times New Roman" pitchFamily="18" charset="0"/>
            </a:endParaRPr>
          </a:p>
        </p:txBody>
      </p:sp>
      <p:sp>
        <p:nvSpPr>
          <p:cNvPr id="24" name="Text Box 60"/>
          <p:cNvSpPr txBox="1">
            <a:spLocks noChangeArrowheads="1"/>
          </p:cNvSpPr>
          <p:nvPr/>
        </p:nvSpPr>
        <p:spPr bwMode="auto">
          <a:xfrm>
            <a:off x="1910604" y="5747465"/>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|0,0</a:t>
            </a:r>
            <a:endParaRPr lang="en-US" dirty="0">
              <a:solidFill>
                <a:srgbClr val="000000"/>
              </a:solidFill>
              <a:latin typeface="Calibri" panose="020F0502020204030204" pitchFamily="34" charset="0"/>
              <a:sym typeface="Symbol" pitchFamily="18" charset="2"/>
            </a:endParaRPr>
          </a:p>
        </p:txBody>
      </p:sp>
      <p:sp>
        <p:nvSpPr>
          <p:cNvPr id="26" name="Rectangle 61"/>
          <p:cNvSpPr>
            <a:spLocks noChangeArrowheads="1"/>
          </p:cNvSpPr>
          <p:nvPr/>
        </p:nvSpPr>
        <p:spPr bwMode="auto">
          <a:xfrm>
            <a:off x="1910604" y="5142627"/>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|1,0</a:t>
            </a:r>
            <a:endParaRPr lang="en-US" dirty="0">
              <a:solidFill>
                <a:srgbClr val="000000"/>
              </a:solidFill>
              <a:latin typeface="Calibri" panose="020F0502020204030204" pitchFamily="34" charset="0"/>
              <a:sym typeface="Symbol" pitchFamily="18" charset="2"/>
            </a:endParaRPr>
          </a:p>
        </p:txBody>
      </p:sp>
      <p:sp>
        <p:nvSpPr>
          <p:cNvPr id="19" name="Oval 15"/>
          <p:cNvSpPr>
            <a:spLocks noChangeArrowheads="1"/>
          </p:cNvSpPr>
          <p:nvPr/>
        </p:nvSpPr>
        <p:spPr bwMode="auto">
          <a:xfrm>
            <a:off x="2260600" y="5029200"/>
            <a:ext cx="228600" cy="228600"/>
          </a:xfrm>
          <a:prstGeom prst="ellipse">
            <a:avLst/>
          </a:prstGeom>
          <a:solidFill>
            <a:srgbClr val="FF0000"/>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
        <p:nvSpPr>
          <p:cNvPr id="20" name="Oval 18"/>
          <p:cNvSpPr>
            <a:spLocks noChangeArrowheads="1"/>
          </p:cNvSpPr>
          <p:nvPr/>
        </p:nvSpPr>
        <p:spPr bwMode="auto">
          <a:xfrm>
            <a:off x="2260600" y="5638800"/>
            <a:ext cx="228600" cy="228600"/>
          </a:xfrm>
          <a:prstGeom prst="ellipse">
            <a:avLst/>
          </a:prstGeom>
          <a:solidFill>
            <a:srgbClr val="000000"/>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
        <p:nvSpPr>
          <p:cNvPr id="21" name="Title 20"/>
          <p:cNvSpPr>
            <a:spLocks noGrp="1"/>
          </p:cNvSpPr>
          <p:nvPr>
            <p:ph type="title"/>
          </p:nvPr>
        </p:nvSpPr>
        <p:spPr>
          <a:xfrm>
            <a:off x="685800" y="256899"/>
            <a:ext cx="7772400" cy="1143000"/>
          </a:xfrm>
        </p:spPr>
        <p:txBody>
          <a:bodyPr/>
          <a:lstStyle/>
          <a:p>
            <a:r>
              <a:rPr lang="en-US" dirty="0" smtClean="0">
                <a:latin typeface="Calibri" panose="020F0502020204030204" pitchFamily="34" charset="0"/>
              </a:rPr>
              <a:t> </a:t>
            </a:r>
            <a:r>
              <a:rPr lang="en-US" baseline="30000" dirty="0" smtClean="0">
                <a:latin typeface="Calibri" panose="020F0502020204030204" pitchFamily="34" charset="0"/>
              </a:rPr>
              <a:t>171</a:t>
            </a:r>
            <a:r>
              <a:rPr lang="en-US" dirty="0" smtClean="0">
                <a:latin typeface="Calibri" panose="020F0502020204030204" pitchFamily="34" charset="0"/>
              </a:rPr>
              <a:t>Yb</a:t>
            </a:r>
            <a:r>
              <a:rPr lang="en-US" baseline="30000" dirty="0" smtClean="0">
                <a:latin typeface="Calibri" panose="020F0502020204030204" pitchFamily="34" charset="0"/>
              </a:rPr>
              <a:t>+</a:t>
            </a:r>
            <a:r>
              <a:rPr lang="en-US" dirty="0" smtClean="0">
                <a:latin typeface="Calibri" panose="020F0502020204030204" pitchFamily="34" charset="0"/>
              </a:rPr>
              <a:t> </a:t>
            </a:r>
            <a:r>
              <a:rPr lang="en-US" smtClean="0">
                <a:latin typeface="Calibri" panose="020F0502020204030204" pitchFamily="34" charset="0"/>
              </a:rPr>
              <a:t>hyperfine qubit</a:t>
            </a:r>
            <a:endParaRPr lang="en-US" dirty="0">
              <a:latin typeface="Calibri" panose="020F0502020204030204" pitchFamily="34" charset="0"/>
            </a:endParaRPr>
          </a:p>
        </p:txBody>
      </p:sp>
    </p:spTree>
    <p:extLst>
      <p:ext uri="{BB962C8B-B14F-4D97-AF65-F5344CB8AC3E}">
        <p14:creationId xmlns:p14="http://schemas.microsoft.com/office/powerpoint/2010/main" val="347885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 name="Line 7"/>
          <p:cNvSpPr>
            <a:spLocks noChangeShapeType="1"/>
          </p:cNvSpPr>
          <p:nvPr/>
        </p:nvSpPr>
        <p:spPr bwMode="auto">
          <a:xfrm>
            <a:off x="1955800" y="2723111"/>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30" name="Line 8"/>
          <p:cNvSpPr>
            <a:spLocks noChangeShapeType="1"/>
          </p:cNvSpPr>
          <p:nvPr/>
        </p:nvSpPr>
        <p:spPr bwMode="auto">
          <a:xfrm>
            <a:off x="19558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31" name="Line 9"/>
          <p:cNvSpPr>
            <a:spLocks noChangeShapeType="1"/>
          </p:cNvSpPr>
          <p:nvPr/>
        </p:nvSpPr>
        <p:spPr bwMode="auto">
          <a:xfrm>
            <a:off x="29464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32" name="Line 10"/>
          <p:cNvSpPr>
            <a:spLocks noChangeShapeType="1"/>
          </p:cNvSpPr>
          <p:nvPr/>
        </p:nvSpPr>
        <p:spPr bwMode="auto">
          <a:xfrm>
            <a:off x="965200" y="2555875"/>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33" name="Line 12"/>
          <p:cNvSpPr>
            <a:spLocks noChangeShapeType="1"/>
          </p:cNvSpPr>
          <p:nvPr/>
        </p:nvSpPr>
        <p:spPr bwMode="auto">
          <a:xfrm flipV="1">
            <a:off x="3843717" y="2539691"/>
            <a:ext cx="899" cy="213090"/>
          </a:xfrm>
          <a:prstGeom prst="line">
            <a:avLst/>
          </a:prstGeom>
          <a:noFill/>
          <a:ln w="9525">
            <a:solidFill>
              <a:schemeClr val="tx1"/>
            </a:solidFill>
            <a:round/>
            <a:headEnd type="triangle" w="med" len="med"/>
            <a:tailEnd type="triangle" w="med" len="med"/>
          </a:ln>
        </p:spPr>
        <p:txBody>
          <a:bodyPr/>
          <a:lstStyle/>
          <a:p>
            <a:endParaRPr lang="en-US" smtClean="0">
              <a:solidFill>
                <a:srgbClr val="000000"/>
              </a:solidFill>
              <a:latin typeface="Calibri" panose="020F0502020204030204" pitchFamily="34" charset="0"/>
            </a:endParaRPr>
          </a:p>
        </p:txBody>
      </p:sp>
      <p:sp>
        <p:nvSpPr>
          <p:cNvPr id="35" name="Text Box 14"/>
          <p:cNvSpPr txBox="1">
            <a:spLocks noChangeArrowheads="1"/>
          </p:cNvSpPr>
          <p:nvPr/>
        </p:nvSpPr>
        <p:spPr bwMode="auto">
          <a:xfrm>
            <a:off x="203200" y="2479675"/>
            <a:ext cx="838200" cy="457200"/>
          </a:xfrm>
          <a:prstGeom prst="rect">
            <a:avLst/>
          </a:prstGeom>
          <a:noFill/>
          <a:ln w="9525">
            <a:noFill/>
            <a:miter lim="800000"/>
            <a:headEnd/>
            <a:tailEnd/>
          </a:ln>
        </p:spPr>
        <p:txBody>
          <a:bodyPr>
            <a:spAutoFit/>
          </a:bodyPr>
          <a:lstStyle/>
          <a:p>
            <a:pPr>
              <a:spcBef>
                <a:spcPct val="50000"/>
              </a:spcBef>
            </a:pPr>
            <a:r>
              <a:rPr lang="en-US" sz="2400" baseline="30000" smtClean="0">
                <a:solidFill>
                  <a:srgbClr val="000000"/>
                </a:solidFill>
                <a:latin typeface="Calibri" panose="020F0502020204030204" pitchFamily="34" charset="0"/>
              </a:rPr>
              <a:t>2</a:t>
            </a:r>
            <a:r>
              <a:rPr lang="en-US" sz="2400" smtClean="0">
                <a:solidFill>
                  <a:srgbClr val="000000"/>
                </a:solidFill>
                <a:latin typeface="Calibri" panose="020F0502020204030204" pitchFamily="34" charset="0"/>
              </a:rPr>
              <a:t>P</a:t>
            </a:r>
            <a:r>
              <a:rPr lang="en-US" sz="2400" baseline="-25000" smtClean="0">
                <a:solidFill>
                  <a:srgbClr val="000000"/>
                </a:solidFill>
                <a:latin typeface="Calibri" panose="020F0502020204030204" pitchFamily="34" charset="0"/>
              </a:rPr>
              <a:t>1/2</a:t>
            </a:r>
          </a:p>
        </p:txBody>
      </p:sp>
      <p:sp>
        <p:nvSpPr>
          <p:cNvPr id="37" name="Line 20"/>
          <p:cNvSpPr>
            <a:spLocks noChangeShapeType="1"/>
          </p:cNvSpPr>
          <p:nvPr/>
        </p:nvSpPr>
        <p:spPr bwMode="auto">
          <a:xfrm flipV="1">
            <a:off x="2413000" y="2726796"/>
            <a:ext cx="0" cy="2372254"/>
          </a:xfrm>
          <a:prstGeom prst="line">
            <a:avLst/>
          </a:prstGeom>
          <a:noFill/>
          <a:ln w="38100">
            <a:solidFill>
              <a:srgbClr val="9966FF"/>
            </a:solidFill>
            <a:round/>
            <a:headEnd/>
            <a:tailEnd type="triangle" w="med" len="med"/>
          </a:ln>
        </p:spPr>
        <p:txBody>
          <a:bodyPr/>
          <a:lstStyle/>
          <a:p>
            <a:endParaRPr lang="en-US" smtClean="0">
              <a:solidFill>
                <a:srgbClr val="000000"/>
              </a:solidFill>
              <a:latin typeface="Calibri" panose="020F0502020204030204" pitchFamily="34" charset="0"/>
            </a:endParaRPr>
          </a:p>
        </p:txBody>
      </p:sp>
      <p:sp>
        <p:nvSpPr>
          <p:cNvPr id="41" name="Freeform 24"/>
          <p:cNvSpPr>
            <a:spLocks/>
          </p:cNvSpPr>
          <p:nvPr/>
        </p:nvSpPr>
        <p:spPr bwMode="auto">
          <a:xfrm>
            <a:off x="2182905" y="2729455"/>
            <a:ext cx="177800" cy="2325146"/>
          </a:xfrm>
          <a:custGeom>
            <a:avLst/>
            <a:gdLst>
              <a:gd name="T0" fmla="*/ 2147483647 w 152"/>
              <a:gd name="T1" fmla="*/ 0 h 1440"/>
              <a:gd name="T2" fmla="*/ 2147483647 w 152"/>
              <a:gd name="T3" fmla="*/ 2147483647 h 1440"/>
              <a:gd name="T4" fmla="*/ 2147483647 w 152"/>
              <a:gd name="T5" fmla="*/ 2147483647 h 1440"/>
              <a:gd name="T6" fmla="*/ 2147483647 w 152"/>
              <a:gd name="T7" fmla="*/ 2147483647 h 1440"/>
              <a:gd name="T8" fmla="*/ 2147483647 w 152"/>
              <a:gd name="T9" fmla="*/ 2147483647 h 1440"/>
              <a:gd name="T10" fmla="*/ 2147483647 w 152"/>
              <a:gd name="T11" fmla="*/ 2147483647 h 1440"/>
              <a:gd name="T12" fmla="*/ 2147483647 w 152"/>
              <a:gd name="T13" fmla="*/ 2147483647 h 1440"/>
              <a:gd name="T14" fmla="*/ 2147483647 w 152"/>
              <a:gd name="T15" fmla="*/ 2147483647 h 1440"/>
              <a:gd name="T16" fmla="*/ 0 w 152"/>
              <a:gd name="T17" fmla="*/ 2147483647 h 1440"/>
              <a:gd name="T18" fmla="*/ 2147483647 w 152"/>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40"/>
              <a:gd name="T32" fmla="*/ 152 w 152"/>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40">
                <a:moveTo>
                  <a:pt x="96" y="0"/>
                </a:moveTo>
                <a:cubicBezTo>
                  <a:pt x="124" y="68"/>
                  <a:pt x="152" y="136"/>
                  <a:pt x="144" y="192"/>
                </a:cubicBezTo>
                <a:cubicBezTo>
                  <a:pt x="136" y="248"/>
                  <a:pt x="48" y="280"/>
                  <a:pt x="48" y="336"/>
                </a:cubicBezTo>
                <a:cubicBezTo>
                  <a:pt x="48" y="392"/>
                  <a:pt x="144" y="472"/>
                  <a:pt x="144" y="528"/>
                </a:cubicBezTo>
                <a:cubicBezTo>
                  <a:pt x="144" y="584"/>
                  <a:pt x="48" y="616"/>
                  <a:pt x="48" y="672"/>
                </a:cubicBezTo>
                <a:cubicBezTo>
                  <a:pt x="48" y="728"/>
                  <a:pt x="144" y="808"/>
                  <a:pt x="144" y="864"/>
                </a:cubicBezTo>
                <a:cubicBezTo>
                  <a:pt x="144" y="920"/>
                  <a:pt x="48" y="960"/>
                  <a:pt x="48" y="1008"/>
                </a:cubicBezTo>
                <a:cubicBezTo>
                  <a:pt x="48" y="1056"/>
                  <a:pt x="152" y="1104"/>
                  <a:pt x="144" y="1152"/>
                </a:cubicBezTo>
                <a:cubicBezTo>
                  <a:pt x="136" y="1200"/>
                  <a:pt x="0" y="1248"/>
                  <a:pt x="0" y="1296"/>
                </a:cubicBezTo>
                <a:cubicBezTo>
                  <a:pt x="0" y="1344"/>
                  <a:pt x="120" y="1416"/>
                  <a:pt x="144" y="1440"/>
                </a:cubicBezTo>
              </a:path>
            </a:pathLst>
          </a:custGeom>
          <a:noFill/>
          <a:ln w="38100">
            <a:solidFill>
              <a:srgbClr val="FF0000"/>
            </a:solidFill>
            <a:round/>
            <a:headEnd/>
            <a:tailEnd type="triangle" w="med" len="med"/>
          </a:ln>
        </p:spPr>
        <p:txBody>
          <a:bodyPr/>
          <a:lstStyle/>
          <a:p>
            <a:endParaRPr lang="en-US" smtClean="0">
              <a:solidFill>
                <a:srgbClr val="000000"/>
              </a:solidFill>
              <a:latin typeface="Calibri" panose="020F0502020204030204" pitchFamily="34" charset="0"/>
            </a:endParaRPr>
          </a:p>
        </p:txBody>
      </p:sp>
      <p:sp>
        <p:nvSpPr>
          <p:cNvPr id="42" name="Text Box 25"/>
          <p:cNvSpPr txBox="1">
            <a:spLocks noChangeArrowheads="1"/>
          </p:cNvSpPr>
          <p:nvPr/>
        </p:nvSpPr>
        <p:spPr bwMode="auto">
          <a:xfrm>
            <a:off x="515937" y="3702050"/>
            <a:ext cx="1223215" cy="461665"/>
          </a:xfrm>
          <a:prstGeom prst="rect">
            <a:avLst/>
          </a:prstGeom>
          <a:noFill/>
          <a:ln w="9525">
            <a:noFill/>
            <a:miter lim="800000"/>
            <a:headEnd/>
            <a:tailEnd/>
          </a:ln>
        </p:spPr>
        <p:txBody>
          <a:bodyPr wrap="square">
            <a:spAutoFit/>
          </a:bodyPr>
          <a:lstStyle/>
          <a:p>
            <a:pPr>
              <a:spcBef>
                <a:spcPct val="50000"/>
              </a:spcBef>
            </a:pPr>
            <a:r>
              <a:rPr lang="en-US" sz="2400" smtClean="0">
                <a:solidFill>
                  <a:srgbClr val="7030A0"/>
                </a:solidFill>
                <a:latin typeface="Calibri" panose="020F0502020204030204" pitchFamily="34" charset="0"/>
              </a:rPr>
              <a:t>369 nm</a:t>
            </a:r>
          </a:p>
        </p:txBody>
      </p:sp>
      <p:sp>
        <p:nvSpPr>
          <p:cNvPr id="43" name="Text Box 26"/>
          <p:cNvSpPr txBox="1">
            <a:spLocks noChangeArrowheads="1"/>
          </p:cNvSpPr>
          <p:nvPr/>
        </p:nvSpPr>
        <p:spPr bwMode="auto">
          <a:xfrm>
            <a:off x="3839896" y="2499231"/>
            <a:ext cx="893945" cy="307777"/>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0000"/>
                </a:solidFill>
                <a:latin typeface="Calibri" panose="020F0502020204030204" pitchFamily="34" charset="0"/>
              </a:rPr>
              <a:t>2.1 GHz</a:t>
            </a:r>
          </a:p>
        </p:txBody>
      </p:sp>
      <p:sp>
        <p:nvSpPr>
          <p:cNvPr id="44" name="Text Box 155"/>
          <p:cNvSpPr txBox="1">
            <a:spLocks noChangeArrowheads="1"/>
          </p:cNvSpPr>
          <p:nvPr/>
        </p:nvSpPr>
        <p:spPr bwMode="auto">
          <a:xfrm>
            <a:off x="2070100" y="1981200"/>
            <a:ext cx="1672253" cy="400110"/>
          </a:xfrm>
          <a:prstGeom prst="rect">
            <a:avLst/>
          </a:prstGeom>
          <a:noFill/>
          <a:ln w="9525">
            <a:noFill/>
            <a:miter lim="800000"/>
            <a:headEnd/>
            <a:tailEnd/>
          </a:ln>
        </p:spPr>
        <p:txBody>
          <a:bodyPr wrap="none">
            <a:spAutoFit/>
          </a:bodyPr>
          <a:lstStyle/>
          <a:p>
            <a:r>
              <a:rPr lang="en-US" smtClean="0">
                <a:solidFill>
                  <a:srgbClr val="000000"/>
                </a:solidFill>
                <a:latin typeface="Symbol" panose="05050102010706020507" pitchFamily="18" charset="2"/>
              </a:rPr>
              <a:t>g/2p</a:t>
            </a:r>
            <a:r>
              <a:rPr lang="en-US" smtClean="0">
                <a:solidFill>
                  <a:srgbClr val="000000"/>
                </a:solidFill>
                <a:latin typeface="Calibri" panose="020F0502020204030204" pitchFamily="34" charset="0"/>
              </a:rPr>
              <a:t> = 20 MHz</a:t>
            </a:r>
          </a:p>
        </p:txBody>
      </p:sp>
      <p:sp>
        <p:nvSpPr>
          <p:cNvPr id="98" name="Title 20"/>
          <p:cNvSpPr txBox="1">
            <a:spLocks/>
          </p:cNvSpPr>
          <p:nvPr/>
        </p:nvSpPr>
        <p:spPr bwMode="auto">
          <a:xfrm>
            <a:off x="685800" y="256899"/>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kern="0" dirty="0" smtClean="0">
                <a:solidFill>
                  <a:srgbClr val="000000"/>
                </a:solidFill>
                <a:latin typeface="Calibri" panose="020F0502020204030204" pitchFamily="34" charset="0"/>
              </a:rPr>
              <a:t> </a:t>
            </a:r>
            <a:r>
              <a:rPr lang="en-US" sz="4400" kern="0" baseline="30000" dirty="0" smtClean="0">
                <a:solidFill>
                  <a:srgbClr val="000000"/>
                </a:solidFill>
                <a:latin typeface="Calibri" panose="020F0502020204030204" pitchFamily="34" charset="0"/>
              </a:rPr>
              <a:t>171</a:t>
            </a:r>
            <a:r>
              <a:rPr lang="en-US" sz="4400" kern="0" dirty="0" smtClean="0">
                <a:solidFill>
                  <a:srgbClr val="000000"/>
                </a:solidFill>
                <a:latin typeface="Calibri" panose="020F0502020204030204" pitchFamily="34" charset="0"/>
              </a:rPr>
              <a:t>Yb</a:t>
            </a:r>
            <a:r>
              <a:rPr lang="en-US" sz="4400" kern="0" baseline="30000" smtClean="0">
                <a:solidFill>
                  <a:srgbClr val="000000"/>
                </a:solidFill>
                <a:latin typeface="Calibri" panose="020F0502020204030204" pitchFamily="34" charset="0"/>
              </a:rPr>
              <a:t>+</a:t>
            </a:r>
            <a:r>
              <a:rPr lang="en-US" sz="4400" kern="0" smtClean="0">
                <a:solidFill>
                  <a:srgbClr val="000000"/>
                </a:solidFill>
                <a:latin typeface="Calibri" panose="020F0502020204030204" pitchFamily="34" charset="0"/>
              </a:rPr>
              <a:t> qubit </a:t>
            </a:r>
            <a:r>
              <a:rPr lang="en-US" sz="4400" kern="0" dirty="0" smtClean="0">
                <a:solidFill>
                  <a:srgbClr val="000000"/>
                </a:solidFill>
                <a:latin typeface="Calibri" panose="020F0502020204030204" pitchFamily="34" charset="0"/>
              </a:rPr>
              <a:t>detection</a:t>
            </a:r>
            <a:endParaRPr lang="en-US" sz="4400" kern="0" dirty="0">
              <a:solidFill>
                <a:srgbClr val="000000"/>
              </a:solidFill>
              <a:latin typeface="Calibri" panose="020F0502020204030204" pitchFamily="34" charset="0"/>
            </a:endParaRPr>
          </a:p>
        </p:txBody>
      </p:sp>
      <p:grpSp>
        <p:nvGrpSpPr>
          <p:cNvPr id="3" name="Group 2"/>
          <p:cNvGrpSpPr/>
          <p:nvPr/>
        </p:nvGrpSpPr>
        <p:grpSpPr>
          <a:xfrm>
            <a:off x="5537200" y="1666875"/>
            <a:ext cx="3425825" cy="2603500"/>
            <a:chOff x="5537200" y="1666875"/>
            <a:chExt cx="3425825" cy="2603500"/>
          </a:xfrm>
        </p:grpSpPr>
        <p:grpSp>
          <p:nvGrpSpPr>
            <p:cNvPr id="91" name="Group 90"/>
            <p:cNvGrpSpPr>
              <a:grpSpLocks/>
            </p:cNvGrpSpPr>
            <p:nvPr/>
          </p:nvGrpSpPr>
          <p:grpSpPr bwMode="auto">
            <a:xfrm>
              <a:off x="5537200" y="1666875"/>
              <a:ext cx="3425825" cy="2603500"/>
              <a:chOff x="5537200" y="1666875"/>
              <a:chExt cx="3425826" cy="2603500"/>
            </a:xfrm>
          </p:grpSpPr>
          <p:grpSp>
            <p:nvGrpSpPr>
              <p:cNvPr id="97" name="Group 164"/>
              <p:cNvGrpSpPr>
                <a:grpSpLocks/>
              </p:cNvGrpSpPr>
              <p:nvPr/>
            </p:nvGrpSpPr>
            <p:grpSpPr bwMode="auto">
              <a:xfrm>
                <a:off x="5537200" y="1666875"/>
                <a:ext cx="3425826" cy="2603500"/>
                <a:chOff x="3488" y="1050"/>
                <a:chExt cx="2158" cy="1640"/>
              </a:xfrm>
            </p:grpSpPr>
            <p:sp>
              <p:nvSpPr>
                <p:cNvPr id="101" name="Line 63"/>
                <p:cNvSpPr>
                  <a:spLocks noChangeShapeType="1"/>
                </p:cNvSpPr>
                <p:nvPr/>
              </p:nvSpPr>
              <p:spPr bwMode="auto">
                <a:xfrm>
                  <a:off x="3815" y="2330"/>
                  <a:ext cx="1762" cy="0"/>
                </a:xfrm>
                <a:prstGeom prst="line">
                  <a:avLst/>
                </a:prstGeom>
                <a:noFill/>
                <a:ln w="9525">
                  <a:noFill/>
                  <a:round/>
                  <a:headEnd/>
                  <a:tailEnd/>
                </a:ln>
              </p:spPr>
              <p:txBody>
                <a:bodyPr/>
                <a:lstStyle/>
                <a:p>
                  <a:endParaRPr lang="en-US">
                    <a:solidFill>
                      <a:srgbClr val="000000"/>
                    </a:solidFill>
                    <a:latin typeface="Calibri" panose="020F0502020204030204" pitchFamily="34" charset="0"/>
                  </a:endParaRPr>
                </a:p>
              </p:txBody>
            </p:sp>
            <p:sp>
              <p:nvSpPr>
                <p:cNvPr id="102" name="Freeform 64"/>
                <p:cNvSpPr>
                  <a:spLocks/>
                </p:cNvSpPr>
                <p:nvPr/>
              </p:nvSpPr>
              <p:spPr bwMode="auto">
                <a:xfrm flipV="1">
                  <a:off x="3848" y="2329"/>
                  <a:ext cx="68" cy="1"/>
                </a:xfrm>
                <a:custGeom>
                  <a:avLst/>
                  <a:gdLst>
                    <a:gd name="T0" fmla="*/ 0 w 192"/>
                    <a:gd name="T1" fmla="*/ 0 h 23"/>
                    <a:gd name="T2" fmla="*/ 0 w 192"/>
                    <a:gd name="T3" fmla="*/ 0 h 23"/>
                    <a:gd name="T4" fmla="*/ 0 w 192"/>
                    <a:gd name="T5" fmla="*/ 0 h 23"/>
                    <a:gd name="T6" fmla="*/ 0 w 192"/>
                    <a:gd name="T7" fmla="*/ 0 h 23"/>
                    <a:gd name="T8" fmla="*/ 0 60000 65536"/>
                    <a:gd name="T9" fmla="*/ 0 60000 65536"/>
                    <a:gd name="T10" fmla="*/ 0 60000 65536"/>
                    <a:gd name="T11" fmla="*/ 0 60000 65536"/>
                    <a:gd name="T12" fmla="*/ 0 w 192"/>
                    <a:gd name="T13" fmla="*/ 0 h 23"/>
                    <a:gd name="T14" fmla="*/ 192 w 192"/>
                    <a:gd name="T15" fmla="*/ 23 h 23"/>
                  </a:gdLst>
                  <a:ahLst/>
                  <a:cxnLst>
                    <a:cxn ang="T8">
                      <a:pos x="T0" y="T1"/>
                    </a:cxn>
                    <a:cxn ang="T9">
                      <a:pos x="T2" y="T3"/>
                    </a:cxn>
                    <a:cxn ang="T10">
                      <a:pos x="T4" y="T5"/>
                    </a:cxn>
                    <a:cxn ang="T11">
                      <a:pos x="T6" y="T7"/>
                    </a:cxn>
                  </a:cxnLst>
                  <a:rect l="T12" t="T13" r="T14" b="T15"/>
                  <a:pathLst>
                    <a:path w="192" h="23">
                      <a:moveTo>
                        <a:pt x="192" y="0"/>
                      </a:moveTo>
                      <a:lnTo>
                        <a:pt x="192" y="23"/>
                      </a:lnTo>
                      <a:lnTo>
                        <a:pt x="0" y="23"/>
                      </a:lnTo>
                      <a:lnTo>
                        <a:pt x="0" y="0"/>
                      </a:lnTo>
                    </a:path>
                  </a:pathLst>
                </a:custGeom>
                <a:noFill/>
                <a:ln w="6350">
                  <a:noFill/>
                  <a:round/>
                  <a:headEnd/>
                  <a:tailEnd/>
                </a:ln>
              </p:spPr>
              <p:txBody>
                <a:bodyPr/>
                <a:lstStyle/>
                <a:p>
                  <a:endParaRPr lang="en-US">
                    <a:solidFill>
                      <a:srgbClr val="000000"/>
                    </a:solidFill>
                    <a:latin typeface="Calibri" panose="020F0502020204030204" pitchFamily="34" charset="0"/>
                  </a:endParaRPr>
                </a:p>
              </p:txBody>
            </p:sp>
            <p:sp>
              <p:nvSpPr>
                <p:cNvPr id="103" name="Text Box 74"/>
                <p:cNvSpPr txBox="1">
                  <a:spLocks noChangeArrowheads="1"/>
                </p:cNvSpPr>
                <p:nvPr/>
              </p:nvSpPr>
              <p:spPr bwMode="auto">
                <a:xfrm>
                  <a:off x="3820" y="2496"/>
                  <a:ext cx="1487" cy="194"/>
                </a:xfrm>
                <a:prstGeom prst="rect">
                  <a:avLst/>
                </a:prstGeom>
                <a:noFill/>
                <a:ln w="9525">
                  <a:noFill/>
                  <a:miter lim="800000"/>
                  <a:headEnd/>
                  <a:tailEnd/>
                </a:ln>
              </p:spPr>
              <p:txBody>
                <a:bodyPr wrap="none">
                  <a:spAutoFit/>
                </a:bodyPr>
                <a:lstStyle/>
                <a:p>
                  <a:r>
                    <a:rPr lang="en-US" sz="1400">
                      <a:solidFill>
                        <a:srgbClr val="000000"/>
                      </a:solidFill>
                      <a:latin typeface="Calibri" panose="020F0502020204030204" pitchFamily="34" charset="0"/>
                    </a:rPr>
                    <a:t># </a:t>
                  </a:r>
                  <a:r>
                    <a:rPr lang="en-US" sz="1400">
                      <a:solidFill>
                        <a:srgbClr val="000000"/>
                      </a:solidFill>
                      <a:latin typeface="Calibri" panose="020F0502020204030204" pitchFamily="34" charset="0"/>
                      <a:cs typeface="Arial" charset="0"/>
                    </a:rPr>
                    <a:t>photons collected in 800 </a:t>
                  </a:r>
                  <a:r>
                    <a:rPr lang="en-US" sz="1400">
                      <a:solidFill>
                        <a:srgbClr val="000000"/>
                      </a:solidFill>
                      <a:latin typeface="Calibri" panose="020F0502020204030204" pitchFamily="34" charset="0"/>
                    </a:rPr>
                    <a:t>m</a:t>
                  </a:r>
                  <a:r>
                    <a:rPr lang="en-US" sz="1400">
                      <a:solidFill>
                        <a:srgbClr val="000000"/>
                      </a:solidFill>
                      <a:latin typeface="Calibri" panose="020F0502020204030204" pitchFamily="34" charset="0"/>
                      <a:cs typeface="Arial" charset="0"/>
                    </a:rPr>
                    <a:t>s</a:t>
                  </a:r>
                </a:p>
              </p:txBody>
            </p:sp>
            <p:sp>
              <p:nvSpPr>
                <p:cNvPr id="104" name="Rectangle 75"/>
                <p:cNvSpPr>
                  <a:spLocks noChangeArrowheads="1"/>
                </p:cNvSpPr>
                <p:nvPr/>
              </p:nvSpPr>
              <p:spPr bwMode="auto">
                <a:xfrm>
                  <a:off x="3848" y="2329"/>
                  <a:ext cx="68" cy="1"/>
                </a:xfrm>
                <a:prstGeom prst="rect">
                  <a:avLst/>
                </a:prstGeom>
                <a:solidFill>
                  <a:srgbClr val="FF0000"/>
                </a:solidFill>
                <a:ln w="9525">
                  <a:noFill/>
                  <a:miter lim="800000"/>
                  <a:headEnd/>
                  <a:tailEnd/>
                </a:ln>
              </p:spPr>
              <p:txBody>
                <a:bodyPr/>
                <a:lstStyle/>
                <a:p>
                  <a:endParaRPr lang="en-US">
                    <a:solidFill>
                      <a:srgbClr val="000000"/>
                    </a:solidFill>
                    <a:latin typeface="Calibri" panose="020F0502020204030204" pitchFamily="34" charset="0"/>
                  </a:endParaRPr>
                </a:p>
              </p:txBody>
            </p:sp>
            <p:grpSp>
              <p:nvGrpSpPr>
                <p:cNvPr id="105" name="Group 154"/>
                <p:cNvGrpSpPr>
                  <a:grpSpLocks/>
                </p:cNvGrpSpPr>
                <p:nvPr/>
              </p:nvGrpSpPr>
              <p:grpSpPr bwMode="auto">
                <a:xfrm>
                  <a:off x="3916" y="2232"/>
                  <a:ext cx="1660" cy="98"/>
                  <a:chOff x="3788" y="2232"/>
                  <a:chExt cx="1660" cy="98"/>
                </a:xfrm>
              </p:grpSpPr>
              <p:sp>
                <p:nvSpPr>
                  <p:cNvPr id="142" name="Freeform 65"/>
                  <p:cNvSpPr>
                    <a:spLocks/>
                  </p:cNvSpPr>
                  <p:nvPr/>
                </p:nvSpPr>
                <p:spPr bwMode="auto">
                  <a:xfrm flipV="1">
                    <a:off x="3788" y="2330"/>
                    <a:ext cx="68" cy="0"/>
                  </a:xfrm>
                  <a:custGeom>
                    <a:avLst/>
                    <a:gdLst>
                      <a:gd name="T0" fmla="*/ 0 w 192"/>
                      <a:gd name="T1" fmla="*/ 0 h 5"/>
                      <a:gd name="T2" fmla="*/ 0 w 192"/>
                      <a:gd name="T3" fmla="*/ 0 h 5"/>
                      <a:gd name="T4" fmla="*/ 0 w 192"/>
                      <a:gd name="T5" fmla="*/ 0 h 5"/>
                      <a:gd name="T6" fmla="*/ 0 w 192"/>
                      <a:gd name="T7" fmla="*/ 0 h 5"/>
                      <a:gd name="T8" fmla="*/ 0 60000 65536"/>
                      <a:gd name="T9" fmla="*/ 0 60000 65536"/>
                      <a:gd name="T10" fmla="*/ 0 60000 65536"/>
                      <a:gd name="T11" fmla="*/ 0 60000 65536"/>
                      <a:gd name="T12" fmla="*/ 0 w 192"/>
                      <a:gd name="T13" fmla="*/ 0 h 5"/>
                      <a:gd name="T14" fmla="*/ 192 w 192"/>
                      <a:gd name="T15" fmla="*/ 0 h 5"/>
                    </a:gdLst>
                    <a:ahLst/>
                    <a:cxnLst>
                      <a:cxn ang="T8">
                        <a:pos x="T0" y="T1"/>
                      </a:cxn>
                      <a:cxn ang="T9">
                        <a:pos x="T2" y="T3"/>
                      </a:cxn>
                      <a:cxn ang="T10">
                        <a:pos x="T4" y="T5"/>
                      </a:cxn>
                      <a:cxn ang="T11">
                        <a:pos x="T6" y="T7"/>
                      </a:cxn>
                    </a:cxnLst>
                    <a:rect l="T12" t="T13" r="T14" b="T15"/>
                    <a:pathLst>
                      <a:path w="192" h="5">
                        <a:moveTo>
                          <a:pt x="192" y="0"/>
                        </a:moveTo>
                        <a:lnTo>
                          <a:pt x="192" y="5"/>
                        </a:lnTo>
                        <a:lnTo>
                          <a:pt x="0" y="5"/>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3" name="Freeform 66"/>
                  <p:cNvSpPr>
                    <a:spLocks/>
                  </p:cNvSpPr>
                  <p:nvPr/>
                </p:nvSpPr>
                <p:spPr bwMode="auto">
                  <a:xfrm flipV="1">
                    <a:off x="3856" y="2329"/>
                    <a:ext cx="68" cy="1"/>
                  </a:xfrm>
                  <a:custGeom>
                    <a:avLst/>
                    <a:gdLst>
                      <a:gd name="T0" fmla="*/ 0 w 193"/>
                      <a:gd name="T1" fmla="*/ 0 h 32"/>
                      <a:gd name="T2" fmla="*/ 0 w 193"/>
                      <a:gd name="T3" fmla="*/ 0 h 32"/>
                      <a:gd name="T4" fmla="*/ 0 w 193"/>
                      <a:gd name="T5" fmla="*/ 0 h 32"/>
                      <a:gd name="T6" fmla="*/ 0 w 193"/>
                      <a:gd name="T7" fmla="*/ 0 h 32"/>
                      <a:gd name="T8" fmla="*/ 0 60000 65536"/>
                      <a:gd name="T9" fmla="*/ 0 60000 65536"/>
                      <a:gd name="T10" fmla="*/ 0 60000 65536"/>
                      <a:gd name="T11" fmla="*/ 0 60000 65536"/>
                      <a:gd name="T12" fmla="*/ 0 w 193"/>
                      <a:gd name="T13" fmla="*/ 0 h 32"/>
                      <a:gd name="T14" fmla="*/ 193 w 193"/>
                      <a:gd name="T15" fmla="*/ 32 h 32"/>
                    </a:gdLst>
                    <a:ahLst/>
                    <a:cxnLst>
                      <a:cxn ang="T8">
                        <a:pos x="T0" y="T1"/>
                      </a:cxn>
                      <a:cxn ang="T9">
                        <a:pos x="T2" y="T3"/>
                      </a:cxn>
                      <a:cxn ang="T10">
                        <a:pos x="T4" y="T5"/>
                      </a:cxn>
                      <a:cxn ang="T11">
                        <a:pos x="T6" y="T7"/>
                      </a:cxn>
                    </a:cxnLst>
                    <a:rect l="T12" t="T13" r="T14" b="T15"/>
                    <a:pathLst>
                      <a:path w="193" h="32">
                        <a:moveTo>
                          <a:pt x="193" y="0"/>
                        </a:moveTo>
                        <a:lnTo>
                          <a:pt x="193" y="32"/>
                        </a:lnTo>
                        <a:lnTo>
                          <a:pt x="0" y="32"/>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4" name="Freeform 67"/>
                  <p:cNvSpPr>
                    <a:spLocks/>
                  </p:cNvSpPr>
                  <p:nvPr/>
                </p:nvSpPr>
                <p:spPr bwMode="auto">
                  <a:xfrm flipV="1">
                    <a:off x="3924" y="2327"/>
                    <a:ext cx="68" cy="3"/>
                  </a:xfrm>
                  <a:custGeom>
                    <a:avLst/>
                    <a:gdLst>
                      <a:gd name="T0" fmla="*/ 0 w 192"/>
                      <a:gd name="T1" fmla="*/ 0 h 69"/>
                      <a:gd name="T2" fmla="*/ 0 w 192"/>
                      <a:gd name="T3" fmla="*/ 0 h 69"/>
                      <a:gd name="T4" fmla="*/ 0 w 192"/>
                      <a:gd name="T5" fmla="*/ 0 h 69"/>
                      <a:gd name="T6" fmla="*/ 0 w 192"/>
                      <a:gd name="T7" fmla="*/ 0 h 69"/>
                      <a:gd name="T8" fmla="*/ 0 60000 65536"/>
                      <a:gd name="T9" fmla="*/ 0 60000 65536"/>
                      <a:gd name="T10" fmla="*/ 0 60000 65536"/>
                      <a:gd name="T11" fmla="*/ 0 60000 65536"/>
                      <a:gd name="T12" fmla="*/ 0 w 192"/>
                      <a:gd name="T13" fmla="*/ 0 h 69"/>
                      <a:gd name="T14" fmla="*/ 192 w 192"/>
                      <a:gd name="T15" fmla="*/ 69 h 69"/>
                    </a:gdLst>
                    <a:ahLst/>
                    <a:cxnLst>
                      <a:cxn ang="T8">
                        <a:pos x="T0" y="T1"/>
                      </a:cxn>
                      <a:cxn ang="T9">
                        <a:pos x="T2" y="T3"/>
                      </a:cxn>
                      <a:cxn ang="T10">
                        <a:pos x="T4" y="T5"/>
                      </a:cxn>
                      <a:cxn ang="T11">
                        <a:pos x="T6" y="T7"/>
                      </a:cxn>
                    </a:cxnLst>
                    <a:rect l="T12" t="T13" r="T14" b="T15"/>
                    <a:pathLst>
                      <a:path w="192" h="69">
                        <a:moveTo>
                          <a:pt x="192" y="0"/>
                        </a:moveTo>
                        <a:lnTo>
                          <a:pt x="192" y="69"/>
                        </a:lnTo>
                        <a:lnTo>
                          <a:pt x="0" y="69"/>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5" name="Freeform 68"/>
                  <p:cNvSpPr>
                    <a:spLocks/>
                  </p:cNvSpPr>
                  <p:nvPr/>
                </p:nvSpPr>
                <p:spPr bwMode="auto">
                  <a:xfrm flipV="1">
                    <a:off x="5144" y="2327"/>
                    <a:ext cx="68" cy="3"/>
                  </a:xfrm>
                  <a:custGeom>
                    <a:avLst/>
                    <a:gdLst>
                      <a:gd name="T0" fmla="*/ 0 w 192"/>
                      <a:gd name="T1" fmla="*/ 0 h 92"/>
                      <a:gd name="T2" fmla="*/ 0 w 192"/>
                      <a:gd name="T3" fmla="*/ 0 h 92"/>
                      <a:gd name="T4" fmla="*/ 0 w 192"/>
                      <a:gd name="T5" fmla="*/ 0 h 92"/>
                      <a:gd name="T6" fmla="*/ 0 w 192"/>
                      <a:gd name="T7" fmla="*/ 0 h 92"/>
                      <a:gd name="T8" fmla="*/ 0 60000 65536"/>
                      <a:gd name="T9" fmla="*/ 0 60000 65536"/>
                      <a:gd name="T10" fmla="*/ 0 60000 65536"/>
                      <a:gd name="T11" fmla="*/ 0 60000 65536"/>
                      <a:gd name="T12" fmla="*/ 0 w 192"/>
                      <a:gd name="T13" fmla="*/ 0 h 92"/>
                      <a:gd name="T14" fmla="*/ 192 w 192"/>
                      <a:gd name="T15" fmla="*/ 92 h 92"/>
                    </a:gdLst>
                    <a:ahLst/>
                    <a:cxnLst>
                      <a:cxn ang="T8">
                        <a:pos x="T0" y="T1"/>
                      </a:cxn>
                      <a:cxn ang="T9">
                        <a:pos x="T2" y="T3"/>
                      </a:cxn>
                      <a:cxn ang="T10">
                        <a:pos x="T4" y="T5"/>
                      </a:cxn>
                      <a:cxn ang="T11">
                        <a:pos x="T6" y="T7"/>
                      </a:cxn>
                    </a:cxnLst>
                    <a:rect l="T12" t="T13" r="T14" b="T15"/>
                    <a:pathLst>
                      <a:path w="192" h="92">
                        <a:moveTo>
                          <a:pt x="192" y="0"/>
                        </a:moveTo>
                        <a:lnTo>
                          <a:pt x="192" y="92"/>
                        </a:lnTo>
                        <a:lnTo>
                          <a:pt x="0" y="92"/>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6" name="Freeform 69"/>
                  <p:cNvSpPr>
                    <a:spLocks/>
                  </p:cNvSpPr>
                  <p:nvPr/>
                </p:nvSpPr>
                <p:spPr bwMode="auto">
                  <a:xfrm flipV="1">
                    <a:off x="5212" y="2329"/>
                    <a:ext cx="68" cy="1"/>
                  </a:xfrm>
                  <a:custGeom>
                    <a:avLst/>
                    <a:gdLst>
                      <a:gd name="T0" fmla="*/ 0 w 193"/>
                      <a:gd name="T1" fmla="*/ 0 h 32"/>
                      <a:gd name="T2" fmla="*/ 0 w 193"/>
                      <a:gd name="T3" fmla="*/ 0 h 32"/>
                      <a:gd name="T4" fmla="*/ 0 w 193"/>
                      <a:gd name="T5" fmla="*/ 0 h 32"/>
                      <a:gd name="T6" fmla="*/ 0 w 193"/>
                      <a:gd name="T7" fmla="*/ 0 h 32"/>
                      <a:gd name="T8" fmla="*/ 0 60000 65536"/>
                      <a:gd name="T9" fmla="*/ 0 60000 65536"/>
                      <a:gd name="T10" fmla="*/ 0 60000 65536"/>
                      <a:gd name="T11" fmla="*/ 0 60000 65536"/>
                      <a:gd name="T12" fmla="*/ 0 w 193"/>
                      <a:gd name="T13" fmla="*/ 0 h 32"/>
                      <a:gd name="T14" fmla="*/ 193 w 193"/>
                      <a:gd name="T15" fmla="*/ 32 h 32"/>
                    </a:gdLst>
                    <a:ahLst/>
                    <a:cxnLst>
                      <a:cxn ang="T8">
                        <a:pos x="T0" y="T1"/>
                      </a:cxn>
                      <a:cxn ang="T9">
                        <a:pos x="T2" y="T3"/>
                      </a:cxn>
                      <a:cxn ang="T10">
                        <a:pos x="T4" y="T5"/>
                      </a:cxn>
                      <a:cxn ang="T11">
                        <a:pos x="T6" y="T7"/>
                      </a:cxn>
                    </a:cxnLst>
                    <a:rect l="T12" t="T13" r="T14" b="T15"/>
                    <a:pathLst>
                      <a:path w="193" h="32">
                        <a:moveTo>
                          <a:pt x="193" y="0"/>
                        </a:moveTo>
                        <a:lnTo>
                          <a:pt x="193" y="32"/>
                        </a:lnTo>
                        <a:lnTo>
                          <a:pt x="0" y="32"/>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7" name="Freeform 70"/>
                  <p:cNvSpPr>
                    <a:spLocks/>
                  </p:cNvSpPr>
                  <p:nvPr/>
                </p:nvSpPr>
                <p:spPr bwMode="auto">
                  <a:xfrm flipV="1">
                    <a:off x="5280" y="2329"/>
                    <a:ext cx="68" cy="1"/>
                  </a:xfrm>
                  <a:custGeom>
                    <a:avLst/>
                    <a:gdLst>
                      <a:gd name="T0" fmla="*/ 0 w 192"/>
                      <a:gd name="T1" fmla="*/ 0 h 32"/>
                      <a:gd name="T2" fmla="*/ 0 w 192"/>
                      <a:gd name="T3" fmla="*/ 0 h 32"/>
                      <a:gd name="T4" fmla="*/ 0 w 192"/>
                      <a:gd name="T5" fmla="*/ 0 h 32"/>
                      <a:gd name="T6" fmla="*/ 0 w 192"/>
                      <a:gd name="T7" fmla="*/ 0 h 32"/>
                      <a:gd name="T8" fmla="*/ 0 60000 65536"/>
                      <a:gd name="T9" fmla="*/ 0 60000 65536"/>
                      <a:gd name="T10" fmla="*/ 0 60000 65536"/>
                      <a:gd name="T11" fmla="*/ 0 60000 65536"/>
                      <a:gd name="T12" fmla="*/ 0 w 192"/>
                      <a:gd name="T13" fmla="*/ 0 h 32"/>
                      <a:gd name="T14" fmla="*/ 192 w 192"/>
                      <a:gd name="T15" fmla="*/ 32 h 32"/>
                    </a:gdLst>
                    <a:ahLst/>
                    <a:cxnLst>
                      <a:cxn ang="T8">
                        <a:pos x="T0" y="T1"/>
                      </a:cxn>
                      <a:cxn ang="T9">
                        <a:pos x="T2" y="T3"/>
                      </a:cxn>
                      <a:cxn ang="T10">
                        <a:pos x="T4" y="T5"/>
                      </a:cxn>
                      <a:cxn ang="T11">
                        <a:pos x="T6" y="T7"/>
                      </a:cxn>
                    </a:cxnLst>
                    <a:rect l="T12" t="T13" r="T14" b="T15"/>
                    <a:pathLst>
                      <a:path w="192" h="32">
                        <a:moveTo>
                          <a:pt x="192" y="0"/>
                        </a:moveTo>
                        <a:lnTo>
                          <a:pt x="192" y="32"/>
                        </a:lnTo>
                        <a:lnTo>
                          <a:pt x="0" y="32"/>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8" name="Freeform 71"/>
                  <p:cNvSpPr>
                    <a:spLocks/>
                  </p:cNvSpPr>
                  <p:nvPr/>
                </p:nvSpPr>
                <p:spPr bwMode="auto">
                  <a:xfrm flipV="1">
                    <a:off x="5348" y="2329"/>
                    <a:ext cx="68" cy="1"/>
                  </a:xfrm>
                  <a:custGeom>
                    <a:avLst/>
                    <a:gdLst>
                      <a:gd name="T0" fmla="*/ 0 w 192"/>
                      <a:gd name="T1" fmla="*/ 0 h 14"/>
                      <a:gd name="T2" fmla="*/ 0 w 192"/>
                      <a:gd name="T3" fmla="*/ 0 h 14"/>
                      <a:gd name="T4" fmla="*/ 0 w 192"/>
                      <a:gd name="T5" fmla="*/ 0 h 14"/>
                      <a:gd name="T6" fmla="*/ 0 w 192"/>
                      <a:gd name="T7" fmla="*/ 0 h 14"/>
                      <a:gd name="T8" fmla="*/ 0 60000 65536"/>
                      <a:gd name="T9" fmla="*/ 0 60000 65536"/>
                      <a:gd name="T10" fmla="*/ 0 60000 65536"/>
                      <a:gd name="T11" fmla="*/ 0 60000 65536"/>
                      <a:gd name="T12" fmla="*/ 0 w 192"/>
                      <a:gd name="T13" fmla="*/ 0 h 14"/>
                      <a:gd name="T14" fmla="*/ 192 w 192"/>
                      <a:gd name="T15" fmla="*/ 14 h 14"/>
                    </a:gdLst>
                    <a:ahLst/>
                    <a:cxnLst>
                      <a:cxn ang="T8">
                        <a:pos x="T0" y="T1"/>
                      </a:cxn>
                      <a:cxn ang="T9">
                        <a:pos x="T2" y="T3"/>
                      </a:cxn>
                      <a:cxn ang="T10">
                        <a:pos x="T4" y="T5"/>
                      </a:cxn>
                      <a:cxn ang="T11">
                        <a:pos x="T6" y="T7"/>
                      </a:cxn>
                    </a:cxnLst>
                    <a:rect l="T12" t="T13" r="T14" b="T15"/>
                    <a:pathLst>
                      <a:path w="192" h="14">
                        <a:moveTo>
                          <a:pt x="192" y="0"/>
                        </a:moveTo>
                        <a:lnTo>
                          <a:pt x="192" y="14"/>
                        </a:lnTo>
                        <a:lnTo>
                          <a:pt x="0" y="14"/>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49" name="Freeform 72"/>
                  <p:cNvSpPr>
                    <a:spLocks/>
                  </p:cNvSpPr>
                  <p:nvPr/>
                </p:nvSpPr>
                <p:spPr bwMode="auto">
                  <a:xfrm flipV="1">
                    <a:off x="5416" y="2330"/>
                    <a:ext cx="32" cy="0"/>
                  </a:xfrm>
                  <a:custGeom>
                    <a:avLst/>
                    <a:gdLst>
                      <a:gd name="T0" fmla="*/ 0 w 91"/>
                      <a:gd name="T1" fmla="*/ 0 h 5"/>
                      <a:gd name="T2" fmla="*/ 0 w 91"/>
                      <a:gd name="T3" fmla="*/ 0 h 5"/>
                      <a:gd name="T4" fmla="*/ 0 w 91"/>
                      <a:gd name="T5" fmla="*/ 0 h 5"/>
                      <a:gd name="T6" fmla="*/ 0 60000 65536"/>
                      <a:gd name="T7" fmla="*/ 0 60000 65536"/>
                      <a:gd name="T8" fmla="*/ 0 60000 65536"/>
                      <a:gd name="T9" fmla="*/ 0 w 91"/>
                      <a:gd name="T10" fmla="*/ 0 h 5"/>
                      <a:gd name="T11" fmla="*/ 91 w 91"/>
                      <a:gd name="T12" fmla="*/ 0 h 5"/>
                    </a:gdLst>
                    <a:ahLst/>
                    <a:cxnLst>
                      <a:cxn ang="T6">
                        <a:pos x="T0" y="T1"/>
                      </a:cxn>
                      <a:cxn ang="T7">
                        <a:pos x="T2" y="T3"/>
                      </a:cxn>
                      <a:cxn ang="T8">
                        <a:pos x="T4" y="T5"/>
                      </a:cxn>
                    </a:cxnLst>
                    <a:rect l="T9" t="T10" r="T11" b="T12"/>
                    <a:pathLst>
                      <a:path w="91" h="5">
                        <a:moveTo>
                          <a:pt x="91" y="5"/>
                        </a:moveTo>
                        <a:lnTo>
                          <a:pt x="0" y="5"/>
                        </a:lnTo>
                        <a:lnTo>
                          <a:pt x="0" y="0"/>
                        </a:lnTo>
                      </a:path>
                    </a:pathLst>
                  </a:custGeom>
                  <a:solidFill>
                    <a:schemeClr val="accent2"/>
                  </a:solidFill>
                  <a:ln w="6350">
                    <a:noFill/>
                    <a:round/>
                    <a:headEnd/>
                    <a:tailEnd/>
                  </a:ln>
                </p:spPr>
                <p:txBody>
                  <a:bodyPr/>
                  <a:lstStyle/>
                  <a:p>
                    <a:endParaRPr lang="en-US">
                      <a:solidFill>
                        <a:srgbClr val="000000"/>
                      </a:solidFill>
                      <a:latin typeface="Calibri" panose="020F0502020204030204" pitchFamily="34" charset="0"/>
                    </a:endParaRPr>
                  </a:p>
                </p:txBody>
              </p:sp>
              <p:sp>
                <p:nvSpPr>
                  <p:cNvPr id="150" name="Rectangle 76"/>
                  <p:cNvSpPr>
                    <a:spLocks noChangeArrowheads="1"/>
                  </p:cNvSpPr>
                  <p:nvPr/>
                </p:nvSpPr>
                <p:spPr bwMode="auto">
                  <a:xfrm>
                    <a:off x="3856" y="2329"/>
                    <a:ext cx="68" cy="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1" name="Rectangle 77"/>
                  <p:cNvSpPr>
                    <a:spLocks noChangeArrowheads="1"/>
                  </p:cNvSpPr>
                  <p:nvPr/>
                </p:nvSpPr>
                <p:spPr bwMode="auto">
                  <a:xfrm>
                    <a:off x="3924" y="2327"/>
                    <a:ext cx="68" cy="3"/>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2" name="Rectangle 78"/>
                  <p:cNvSpPr>
                    <a:spLocks noChangeArrowheads="1"/>
                  </p:cNvSpPr>
                  <p:nvPr/>
                </p:nvSpPr>
                <p:spPr bwMode="auto">
                  <a:xfrm>
                    <a:off x="3992" y="2323"/>
                    <a:ext cx="67" cy="7"/>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3" name="Freeform 79"/>
                  <p:cNvSpPr>
                    <a:spLocks/>
                  </p:cNvSpPr>
                  <p:nvPr/>
                </p:nvSpPr>
                <p:spPr bwMode="auto">
                  <a:xfrm flipV="1">
                    <a:off x="3992" y="2323"/>
                    <a:ext cx="67" cy="7"/>
                  </a:xfrm>
                  <a:custGeom>
                    <a:avLst/>
                    <a:gdLst>
                      <a:gd name="T0" fmla="*/ 0 w 192"/>
                      <a:gd name="T1" fmla="*/ 0 h 198"/>
                      <a:gd name="T2" fmla="*/ 0 w 192"/>
                      <a:gd name="T3" fmla="*/ 0 h 198"/>
                      <a:gd name="T4" fmla="*/ 0 w 192"/>
                      <a:gd name="T5" fmla="*/ 0 h 198"/>
                      <a:gd name="T6" fmla="*/ 0 w 192"/>
                      <a:gd name="T7" fmla="*/ 0 h 198"/>
                      <a:gd name="T8" fmla="*/ 0 60000 65536"/>
                      <a:gd name="T9" fmla="*/ 0 60000 65536"/>
                      <a:gd name="T10" fmla="*/ 0 60000 65536"/>
                      <a:gd name="T11" fmla="*/ 0 60000 65536"/>
                      <a:gd name="T12" fmla="*/ 0 w 192"/>
                      <a:gd name="T13" fmla="*/ 0 h 198"/>
                      <a:gd name="T14" fmla="*/ 192 w 192"/>
                      <a:gd name="T15" fmla="*/ 198 h 198"/>
                    </a:gdLst>
                    <a:ahLst/>
                    <a:cxnLst>
                      <a:cxn ang="T8">
                        <a:pos x="T0" y="T1"/>
                      </a:cxn>
                      <a:cxn ang="T9">
                        <a:pos x="T2" y="T3"/>
                      </a:cxn>
                      <a:cxn ang="T10">
                        <a:pos x="T4" y="T5"/>
                      </a:cxn>
                      <a:cxn ang="T11">
                        <a:pos x="T6" y="T7"/>
                      </a:cxn>
                    </a:cxnLst>
                    <a:rect l="T12" t="T13" r="T14" b="T15"/>
                    <a:pathLst>
                      <a:path w="192" h="198">
                        <a:moveTo>
                          <a:pt x="192" y="0"/>
                        </a:moveTo>
                        <a:lnTo>
                          <a:pt x="192" y="198"/>
                        </a:lnTo>
                        <a:lnTo>
                          <a:pt x="0" y="198"/>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54" name="Rectangle 80"/>
                  <p:cNvSpPr>
                    <a:spLocks noChangeArrowheads="1"/>
                  </p:cNvSpPr>
                  <p:nvPr/>
                </p:nvSpPr>
                <p:spPr bwMode="auto">
                  <a:xfrm>
                    <a:off x="4059" y="2312"/>
                    <a:ext cx="69" cy="18"/>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5" name="Freeform 81"/>
                  <p:cNvSpPr>
                    <a:spLocks/>
                  </p:cNvSpPr>
                  <p:nvPr/>
                </p:nvSpPr>
                <p:spPr bwMode="auto">
                  <a:xfrm flipV="1">
                    <a:off x="4059" y="2312"/>
                    <a:ext cx="69" cy="18"/>
                  </a:xfrm>
                  <a:custGeom>
                    <a:avLst/>
                    <a:gdLst>
                      <a:gd name="T0" fmla="*/ 0 w 193"/>
                      <a:gd name="T1" fmla="*/ 0 h 530"/>
                      <a:gd name="T2" fmla="*/ 0 w 193"/>
                      <a:gd name="T3" fmla="*/ 0 h 530"/>
                      <a:gd name="T4" fmla="*/ 0 w 193"/>
                      <a:gd name="T5" fmla="*/ 0 h 530"/>
                      <a:gd name="T6" fmla="*/ 0 w 193"/>
                      <a:gd name="T7" fmla="*/ 0 h 530"/>
                      <a:gd name="T8" fmla="*/ 0 60000 65536"/>
                      <a:gd name="T9" fmla="*/ 0 60000 65536"/>
                      <a:gd name="T10" fmla="*/ 0 60000 65536"/>
                      <a:gd name="T11" fmla="*/ 0 60000 65536"/>
                      <a:gd name="T12" fmla="*/ 0 w 193"/>
                      <a:gd name="T13" fmla="*/ 0 h 530"/>
                      <a:gd name="T14" fmla="*/ 193 w 193"/>
                      <a:gd name="T15" fmla="*/ 530 h 530"/>
                    </a:gdLst>
                    <a:ahLst/>
                    <a:cxnLst>
                      <a:cxn ang="T8">
                        <a:pos x="T0" y="T1"/>
                      </a:cxn>
                      <a:cxn ang="T9">
                        <a:pos x="T2" y="T3"/>
                      </a:cxn>
                      <a:cxn ang="T10">
                        <a:pos x="T4" y="T5"/>
                      </a:cxn>
                      <a:cxn ang="T11">
                        <a:pos x="T6" y="T7"/>
                      </a:cxn>
                    </a:cxnLst>
                    <a:rect l="T12" t="T13" r="T14" b="T15"/>
                    <a:pathLst>
                      <a:path w="193" h="530">
                        <a:moveTo>
                          <a:pt x="193" y="0"/>
                        </a:moveTo>
                        <a:lnTo>
                          <a:pt x="193" y="530"/>
                        </a:lnTo>
                        <a:lnTo>
                          <a:pt x="0" y="530"/>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56" name="Rectangle 82"/>
                  <p:cNvSpPr>
                    <a:spLocks noChangeArrowheads="1"/>
                  </p:cNvSpPr>
                  <p:nvPr/>
                </p:nvSpPr>
                <p:spPr bwMode="auto">
                  <a:xfrm>
                    <a:off x="4128" y="2298"/>
                    <a:ext cx="67" cy="32"/>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7" name="Freeform 83"/>
                  <p:cNvSpPr>
                    <a:spLocks/>
                  </p:cNvSpPr>
                  <p:nvPr/>
                </p:nvSpPr>
                <p:spPr bwMode="auto">
                  <a:xfrm flipV="1">
                    <a:off x="4128" y="2298"/>
                    <a:ext cx="67" cy="32"/>
                  </a:xfrm>
                  <a:custGeom>
                    <a:avLst/>
                    <a:gdLst>
                      <a:gd name="T0" fmla="*/ 0 w 192"/>
                      <a:gd name="T1" fmla="*/ 0 h 959"/>
                      <a:gd name="T2" fmla="*/ 0 w 192"/>
                      <a:gd name="T3" fmla="*/ 0 h 959"/>
                      <a:gd name="T4" fmla="*/ 0 w 192"/>
                      <a:gd name="T5" fmla="*/ 0 h 959"/>
                      <a:gd name="T6" fmla="*/ 0 w 192"/>
                      <a:gd name="T7" fmla="*/ 0 h 959"/>
                      <a:gd name="T8" fmla="*/ 0 60000 65536"/>
                      <a:gd name="T9" fmla="*/ 0 60000 65536"/>
                      <a:gd name="T10" fmla="*/ 0 60000 65536"/>
                      <a:gd name="T11" fmla="*/ 0 60000 65536"/>
                      <a:gd name="T12" fmla="*/ 0 w 192"/>
                      <a:gd name="T13" fmla="*/ 0 h 959"/>
                      <a:gd name="T14" fmla="*/ 192 w 192"/>
                      <a:gd name="T15" fmla="*/ 959 h 959"/>
                    </a:gdLst>
                    <a:ahLst/>
                    <a:cxnLst>
                      <a:cxn ang="T8">
                        <a:pos x="T0" y="T1"/>
                      </a:cxn>
                      <a:cxn ang="T9">
                        <a:pos x="T2" y="T3"/>
                      </a:cxn>
                      <a:cxn ang="T10">
                        <a:pos x="T4" y="T5"/>
                      </a:cxn>
                      <a:cxn ang="T11">
                        <a:pos x="T6" y="T7"/>
                      </a:cxn>
                    </a:cxnLst>
                    <a:rect l="T12" t="T13" r="T14" b="T15"/>
                    <a:pathLst>
                      <a:path w="192" h="959">
                        <a:moveTo>
                          <a:pt x="192" y="0"/>
                        </a:moveTo>
                        <a:lnTo>
                          <a:pt x="192" y="959"/>
                        </a:lnTo>
                        <a:lnTo>
                          <a:pt x="0" y="959"/>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58" name="Rectangle 84"/>
                  <p:cNvSpPr>
                    <a:spLocks noChangeArrowheads="1"/>
                  </p:cNvSpPr>
                  <p:nvPr/>
                </p:nvSpPr>
                <p:spPr bwMode="auto">
                  <a:xfrm>
                    <a:off x="4195" y="2283"/>
                    <a:ext cx="68" cy="47"/>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59" name="Freeform 85"/>
                  <p:cNvSpPr>
                    <a:spLocks/>
                  </p:cNvSpPr>
                  <p:nvPr/>
                </p:nvSpPr>
                <p:spPr bwMode="auto">
                  <a:xfrm flipV="1">
                    <a:off x="4195" y="2283"/>
                    <a:ext cx="68" cy="47"/>
                  </a:xfrm>
                  <a:custGeom>
                    <a:avLst/>
                    <a:gdLst>
                      <a:gd name="T0" fmla="*/ 0 w 192"/>
                      <a:gd name="T1" fmla="*/ 0 h 1387"/>
                      <a:gd name="T2" fmla="*/ 0 w 192"/>
                      <a:gd name="T3" fmla="*/ 0 h 1387"/>
                      <a:gd name="T4" fmla="*/ 0 w 192"/>
                      <a:gd name="T5" fmla="*/ 0 h 1387"/>
                      <a:gd name="T6" fmla="*/ 0 w 192"/>
                      <a:gd name="T7" fmla="*/ 0 h 1387"/>
                      <a:gd name="T8" fmla="*/ 0 60000 65536"/>
                      <a:gd name="T9" fmla="*/ 0 60000 65536"/>
                      <a:gd name="T10" fmla="*/ 0 60000 65536"/>
                      <a:gd name="T11" fmla="*/ 0 60000 65536"/>
                      <a:gd name="T12" fmla="*/ 0 w 192"/>
                      <a:gd name="T13" fmla="*/ 0 h 1387"/>
                      <a:gd name="T14" fmla="*/ 192 w 192"/>
                      <a:gd name="T15" fmla="*/ 1387 h 1387"/>
                    </a:gdLst>
                    <a:ahLst/>
                    <a:cxnLst>
                      <a:cxn ang="T8">
                        <a:pos x="T0" y="T1"/>
                      </a:cxn>
                      <a:cxn ang="T9">
                        <a:pos x="T2" y="T3"/>
                      </a:cxn>
                      <a:cxn ang="T10">
                        <a:pos x="T4" y="T5"/>
                      </a:cxn>
                      <a:cxn ang="T11">
                        <a:pos x="T6" y="T7"/>
                      </a:cxn>
                    </a:cxnLst>
                    <a:rect l="T12" t="T13" r="T14" b="T15"/>
                    <a:pathLst>
                      <a:path w="192" h="1387">
                        <a:moveTo>
                          <a:pt x="192" y="0"/>
                        </a:moveTo>
                        <a:lnTo>
                          <a:pt x="192" y="1387"/>
                        </a:lnTo>
                        <a:lnTo>
                          <a:pt x="0" y="1387"/>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60" name="Rectangle 86"/>
                  <p:cNvSpPr>
                    <a:spLocks noChangeArrowheads="1"/>
                  </p:cNvSpPr>
                  <p:nvPr/>
                </p:nvSpPr>
                <p:spPr bwMode="auto">
                  <a:xfrm>
                    <a:off x="4263" y="2267"/>
                    <a:ext cx="67" cy="63"/>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1" name="Freeform 87"/>
                  <p:cNvSpPr>
                    <a:spLocks/>
                  </p:cNvSpPr>
                  <p:nvPr/>
                </p:nvSpPr>
                <p:spPr bwMode="auto">
                  <a:xfrm flipV="1">
                    <a:off x="4263" y="2267"/>
                    <a:ext cx="67" cy="63"/>
                  </a:xfrm>
                  <a:custGeom>
                    <a:avLst/>
                    <a:gdLst>
                      <a:gd name="T0" fmla="*/ 0 w 192"/>
                      <a:gd name="T1" fmla="*/ 0 h 1894"/>
                      <a:gd name="T2" fmla="*/ 0 w 192"/>
                      <a:gd name="T3" fmla="*/ 0 h 1894"/>
                      <a:gd name="T4" fmla="*/ 0 w 192"/>
                      <a:gd name="T5" fmla="*/ 0 h 1894"/>
                      <a:gd name="T6" fmla="*/ 0 w 192"/>
                      <a:gd name="T7" fmla="*/ 0 h 1894"/>
                      <a:gd name="T8" fmla="*/ 0 60000 65536"/>
                      <a:gd name="T9" fmla="*/ 0 60000 65536"/>
                      <a:gd name="T10" fmla="*/ 0 60000 65536"/>
                      <a:gd name="T11" fmla="*/ 0 60000 65536"/>
                      <a:gd name="T12" fmla="*/ 0 w 192"/>
                      <a:gd name="T13" fmla="*/ 0 h 1894"/>
                      <a:gd name="T14" fmla="*/ 192 w 192"/>
                      <a:gd name="T15" fmla="*/ 1894 h 1894"/>
                    </a:gdLst>
                    <a:ahLst/>
                    <a:cxnLst>
                      <a:cxn ang="T8">
                        <a:pos x="T0" y="T1"/>
                      </a:cxn>
                      <a:cxn ang="T9">
                        <a:pos x="T2" y="T3"/>
                      </a:cxn>
                      <a:cxn ang="T10">
                        <a:pos x="T4" y="T5"/>
                      </a:cxn>
                      <a:cxn ang="T11">
                        <a:pos x="T6" y="T7"/>
                      </a:cxn>
                    </a:cxnLst>
                    <a:rect l="T12" t="T13" r="T14" b="T15"/>
                    <a:pathLst>
                      <a:path w="192" h="1894">
                        <a:moveTo>
                          <a:pt x="192" y="0"/>
                        </a:moveTo>
                        <a:lnTo>
                          <a:pt x="192" y="1894"/>
                        </a:lnTo>
                        <a:lnTo>
                          <a:pt x="0" y="1894"/>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62" name="Rectangle 88"/>
                  <p:cNvSpPr>
                    <a:spLocks noChangeArrowheads="1"/>
                  </p:cNvSpPr>
                  <p:nvPr/>
                </p:nvSpPr>
                <p:spPr bwMode="auto">
                  <a:xfrm>
                    <a:off x="4330" y="2243"/>
                    <a:ext cx="69" cy="87"/>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3" name="Freeform 89"/>
                  <p:cNvSpPr>
                    <a:spLocks/>
                  </p:cNvSpPr>
                  <p:nvPr/>
                </p:nvSpPr>
                <p:spPr bwMode="auto">
                  <a:xfrm flipV="1">
                    <a:off x="4330" y="2243"/>
                    <a:ext cx="69" cy="87"/>
                  </a:xfrm>
                  <a:custGeom>
                    <a:avLst/>
                    <a:gdLst>
                      <a:gd name="T0" fmla="*/ 0 w 193"/>
                      <a:gd name="T1" fmla="*/ 0 h 2585"/>
                      <a:gd name="T2" fmla="*/ 0 w 193"/>
                      <a:gd name="T3" fmla="*/ 0 h 2585"/>
                      <a:gd name="T4" fmla="*/ 0 w 193"/>
                      <a:gd name="T5" fmla="*/ 0 h 2585"/>
                      <a:gd name="T6" fmla="*/ 0 w 193"/>
                      <a:gd name="T7" fmla="*/ 0 h 2585"/>
                      <a:gd name="T8" fmla="*/ 0 60000 65536"/>
                      <a:gd name="T9" fmla="*/ 0 60000 65536"/>
                      <a:gd name="T10" fmla="*/ 0 60000 65536"/>
                      <a:gd name="T11" fmla="*/ 0 60000 65536"/>
                      <a:gd name="T12" fmla="*/ 0 w 193"/>
                      <a:gd name="T13" fmla="*/ 0 h 2585"/>
                      <a:gd name="T14" fmla="*/ 193 w 193"/>
                      <a:gd name="T15" fmla="*/ 2585 h 2585"/>
                    </a:gdLst>
                    <a:ahLst/>
                    <a:cxnLst>
                      <a:cxn ang="T8">
                        <a:pos x="T0" y="T1"/>
                      </a:cxn>
                      <a:cxn ang="T9">
                        <a:pos x="T2" y="T3"/>
                      </a:cxn>
                      <a:cxn ang="T10">
                        <a:pos x="T4" y="T5"/>
                      </a:cxn>
                      <a:cxn ang="T11">
                        <a:pos x="T6" y="T7"/>
                      </a:cxn>
                    </a:cxnLst>
                    <a:rect l="T12" t="T13" r="T14" b="T15"/>
                    <a:pathLst>
                      <a:path w="193" h="2585">
                        <a:moveTo>
                          <a:pt x="193" y="0"/>
                        </a:moveTo>
                        <a:lnTo>
                          <a:pt x="193" y="2585"/>
                        </a:lnTo>
                        <a:lnTo>
                          <a:pt x="0" y="2585"/>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64" name="Rectangle 90"/>
                  <p:cNvSpPr>
                    <a:spLocks noChangeArrowheads="1"/>
                  </p:cNvSpPr>
                  <p:nvPr/>
                </p:nvSpPr>
                <p:spPr bwMode="auto">
                  <a:xfrm>
                    <a:off x="4399" y="2232"/>
                    <a:ext cx="67" cy="98"/>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5" name="Freeform 91"/>
                  <p:cNvSpPr>
                    <a:spLocks/>
                  </p:cNvSpPr>
                  <p:nvPr/>
                </p:nvSpPr>
                <p:spPr bwMode="auto">
                  <a:xfrm flipV="1">
                    <a:off x="4399" y="2232"/>
                    <a:ext cx="67" cy="98"/>
                  </a:xfrm>
                  <a:custGeom>
                    <a:avLst/>
                    <a:gdLst>
                      <a:gd name="T0" fmla="*/ 0 w 192"/>
                      <a:gd name="T1" fmla="*/ 0 h 2931"/>
                      <a:gd name="T2" fmla="*/ 0 w 192"/>
                      <a:gd name="T3" fmla="*/ 0 h 2931"/>
                      <a:gd name="T4" fmla="*/ 0 w 192"/>
                      <a:gd name="T5" fmla="*/ 0 h 2931"/>
                      <a:gd name="T6" fmla="*/ 0 w 192"/>
                      <a:gd name="T7" fmla="*/ 0 h 2931"/>
                      <a:gd name="T8" fmla="*/ 0 60000 65536"/>
                      <a:gd name="T9" fmla="*/ 0 60000 65536"/>
                      <a:gd name="T10" fmla="*/ 0 60000 65536"/>
                      <a:gd name="T11" fmla="*/ 0 60000 65536"/>
                      <a:gd name="T12" fmla="*/ 0 w 192"/>
                      <a:gd name="T13" fmla="*/ 0 h 2931"/>
                      <a:gd name="T14" fmla="*/ 192 w 192"/>
                      <a:gd name="T15" fmla="*/ 2931 h 2931"/>
                    </a:gdLst>
                    <a:ahLst/>
                    <a:cxnLst>
                      <a:cxn ang="T8">
                        <a:pos x="T0" y="T1"/>
                      </a:cxn>
                      <a:cxn ang="T9">
                        <a:pos x="T2" y="T3"/>
                      </a:cxn>
                      <a:cxn ang="T10">
                        <a:pos x="T4" y="T5"/>
                      </a:cxn>
                      <a:cxn ang="T11">
                        <a:pos x="T6" y="T7"/>
                      </a:cxn>
                    </a:cxnLst>
                    <a:rect l="T12" t="T13" r="T14" b="T15"/>
                    <a:pathLst>
                      <a:path w="192" h="2931">
                        <a:moveTo>
                          <a:pt x="192" y="0"/>
                        </a:moveTo>
                        <a:lnTo>
                          <a:pt x="192" y="2931"/>
                        </a:lnTo>
                        <a:lnTo>
                          <a:pt x="0" y="2931"/>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66" name="Rectangle 92"/>
                  <p:cNvSpPr>
                    <a:spLocks noChangeArrowheads="1"/>
                  </p:cNvSpPr>
                  <p:nvPr/>
                </p:nvSpPr>
                <p:spPr bwMode="auto">
                  <a:xfrm>
                    <a:off x="4466" y="2234"/>
                    <a:ext cx="68" cy="96"/>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7" name="Freeform 93"/>
                  <p:cNvSpPr>
                    <a:spLocks/>
                  </p:cNvSpPr>
                  <p:nvPr/>
                </p:nvSpPr>
                <p:spPr bwMode="auto">
                  <a:xfrm flipV="1">
                    <a:off x="4466" y="2234"/>
                    <a:ext cx="68" cy="96"/>
                  </a:xfrm>
                  <a:custGeom>
                    <a:avLst/>
                    <a:gdLst>
                      <a:gd name="T0" fmla="*/ 0 w 192"/>
                      <a:gd name="T1" fmla="*/ 0 h 2866"/>
                      <a:gd name="T2" fmla="*/ 0 w 192"/>
                      <a:gd name="T3" fmla="*/ 0 h 2866"/>
                      <a:gd name="T4" fmla="*/ 0 w 192"/>
                      <a:gd name="T5" fmla="*/ 0 h 2866"/>
                      <a:gd name="T6" fmla="*/ 0 w 192"/>
                      <a:gd name="T7" fmla="*/ 0 h 2866"/>
                      <a:gd name="T8" fmla="*/ 0 60000 65536"/>
                      <a:gd name="T9" fmla="*/ 0 60000 65536"/>
                      <a:gd name="T10" fmla="*/ 0 60000 65536"/>
                      <a:gd name="T11" fmla="*/ 0 60000 65536"/>
                      <a:gd name="T12" fmla="*/ 0 w 192"/>
                      <a:gd name="T13" fmla="*/ 0 h 2866"/>
                      <a:gd name="T14" fmla="*/ 192 w 192"/>
                      <a:gd name="T15" fmla="*/ 2866 h 2866"/>
                    </a:gdLst>
                    <a:ahLst/>
                    <a:cxnLst>
                      <a:cxn ang="T8">
                        <a:pos x="T0" y="T1"/>
                      </a:cxn>
                      <a:cxn ang="T9">
                        <a:pos x="T2" y="T3"/>
                      </a:cxn>
                      <a:cxn ang="T10">
                        <a:pos x="T4" y="T5"/>
                      </a:cxn>
                      <a:cxn ang="T11">
                        <a:pos x="T6" y="T7"/>
                      </a:cxn>
                    </a:cxnLst>
                    <a:rect l="T12" t="T13" r="T14" b="T15"/>
                    <a:pathLst>
                      <a:path w="192" h="2866">
                        <a:moveTo>
                          <a:pt x="192" y="0"/>
                        </a:moveTo>
                        <a:lnTo>
                          <a:pt x="192" y="2866"/>
                        </a:lnTo>
                        <a:lnTo>
                          <a:pt x="0" y="2866"/>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68" name="Rectangle 94"/>
                  <p:cNvSpPr>
                    <a:spLocks noChangeArrowheads="1"/>
                  </p:cNvSpPr>
                  <p:nvPr/>
                </p:nvSpPr>
                <p:spPr bwMode="auto">
                  <a:xfrm>
                    <a:off x="4534" y="2237"/>
                    <a:ext cx="68" cy="93"/>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69" name="Freeform 95"/>
                  <p:cNvSpPr>
                    <a:spLocks/>
                  </p:cNvSpPr>
                  <p:nvPr/>
                </p:nvSpPr>
                <p:spPr bwMode="auto">
                  <a:xfrm flipV="1">
                    <a:off x="4534" y="2237"/>
                    <a:ext cx="68" cy="93"/>
                  </a:xfrm>
                  <a:custGeom>
                    <a:avLst/>
                    <a:gdLst>
                      <a:gd name="T0" fmla="*/ 0 w 193"/>
                      <a:gd name="T1" fmla="*/ 0 h 2779"/>
                      <a:gd name="T2" fmla="*/ 0 w 193"/>
                      <a:gd name="T3" fmla="*/ 0 h 2779"/>
                      <a:gd name="T4" fmla="*/ 0 w 193"/>
                      <a:gd name="T5" fmla="*/ 0 h 2779"/>
                      <a:gd name="T6" fmla="*/ 0 w 193"/>
                      <a:gd name="T7" fmla="*/ 0 h 2779"/>
                      <a:gd name="T8" fmla="*/ 0 60000 65536"/>
                      <a:gd name="T9" fmla="*/ 0 60000 65536"/>
                      <a:gd name="T10" fmla="*/ 0 60000 65536"/>
                      <a:gd name="T11" fmla="*/ 0 60000 65536"/>
                      <a:gd name="T12" fmla="*/ 0 w 193"/>
                      <a:gd name="T13" fmla="*/ 0 h 2779"/>
                      <a:gd name="T14" fmla="*/ 193 w 193"/>
                      <a:gd name="T15" fmla="*/ 2779 h 2779"/>
                    </a:gdLst>
                    <a:ahLst/>
                    <a:cxnLst>
                      <a:cxn ang="T8">
                        <a:pos x="T0" y="T1"/>
                      </a:cxn>
                      <a:cxn ang="T9">
                        <a:pos x="T2" y="T3"/>
                      </a:cxn>
                      <a:cxn ang="T10">
                        <a:pos x="T4" y="T5"/>
                      </a:cxn>
                      <a:cxn ang="T11">
                        <a:pos x="T6" y="T7"/>
                      </a:cxn>
                    </a:cxnLst>
                    <a:rect l="T12" t="T13" r="T14" b="T15"/>
                    <a:pathLst>
                      <a:path w="193" h="2779">
                        <a:moveTo>
                          <a:pt x="193" y="0"/>
                        </a:moveTo>
                        <a:lnTo>
                          <a:pt x="193" y="2779"/>
                        </a:lnTo>
                        <a:lnTo>
                          <a:pt x="0" y="2779"/>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70" name="Rectangle 96"/>
                  <p:cNvSpPr>
                    <a:spLocks noChangeArrowheads="1"/>
                  </p:cNvSpPr>
                  <p:nvPr/>
                </p:nvSpPr>
                <p:spPr bwMode="auto">
                  <a:xfrm>
                    <a:off x="4602" y="2249"/>
                    <a:ext cx="67" cy="8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1" name="Freeform 97"/>
                  <p:cNvSpPr>
                    <a:spLocks/>
                  </p:cNvSpPr>
                  <p:nvPr/>
                </p:nvSpPr>
                <p:spPr bwMode="auto">
                  <a:xfrm flipV="1">
                    <a:off x="4602" y="2249"/>
                    <a:ext cx="67" cy="81"/>
                  </a:xfrm>
                  <a:custGeom>
                    <a:avLst/>
                    <a:gdLst>
                      <a:gd name="T0" fmla="*/ 0 w 192"/>
                      <a:gd name="T1" fmla="*/ 0 h 2419"/>
                      <a:gd name="T2" fmla="*/ 0 w 192"/>
                      <a:gd name="T3" fmla="*/ 0 h 2419"/>
                      <a:gd name="T4" fmla="*/ 0 w 192"/>
                      <a:gd name="T5" fmla="*/ 0 h 2419"/>
                      <a:gd name="T6" fmla="*/ 0 w 192"/>
                      <a:gd name="T7" fmla="*/ 0 h 2419"/>
                      <a:gd name="T8" fmla="*/ 0 60000 65536"/>
                      <a:gd name="T9" fmla="*/ 0 60000 65536"/>
                      <a:gd name="T10" fmla="*/ 0 60000 65536"/>
                      <a:gd name="T11" fmla="*/ 0 60000 65536"/>
                      <a:gd name="T12" fmla="*/ 0 w 192"/>
                      <a:gd name="T13" fmla="*/ 0 h 2419"/>
                      <a:gd name="T14" fmla="*/ 192 w 192"/>
                      <a:gd name="T15" fmla="*/ 2419 h 2419"/>
                    </a:gdLst>
                    <a:ahLst/>
                    <a:cxnLst>
                      <a:cxn ang="T8">
                        <a:pos x="T0" y="T1"/>
                      </a:cxn>
                      <a:cxn ang="T9">
                        <a:pos x="T2" y="T3"/>
                      </a:cxn>
                      <a:cxn ang="T10">
                        <a:pos x="T4" y="T5"/>
                      </a:cxn>
                      <a:cxn ang="T11">
                        <a:pos x="T6" y="T7"/>
                      </a:cxn>
                    </a:cxnLst>
                    <a:rect l="T12" t="T13" r="T14" b="T15"/>
                    <a:pathLst>
                      <a:path w="192" h="2419">
                        <a:moveTo>
                          <a:pt x="192" y="0"/>
                        </a:moveTo>
                        <a:lnTo>
                          <a:pt x="192" y="2419"/>
                        </a:lnTo>
                        <a:lnTo>
                          <a:pt x="0" y="2419"/>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72" name="Rectangle 98"/>
                  <p:cNvSpPr>
                    <a:spLocks noChangeArrowheads="1"/>
                  </p:cNvSpPr>
                  <p:nvPr/>
                </p:nvSpPr>
                <p:spPr bwMode="auto">
                  <a:xfrm>
                    <a:off x="4669" y="2263"/>
                    <a:ext cx="68" cy="67"/>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3" name="Freeform 99"/>
                  <p:cNvSpPr>
                    <a:spLocks/>
                  </p:cNvSpPr>
                  <p:nvPr/>
                </p:nvSpPr>
                <p:spPr bwMode="auto">
                  <a:xfrm flipV="1">
                    <a:off x="4669" y="2263"/>
                    <a:ext cx="68" cy="67"/>
                  </a:xfrm>
                  <a:custGeom>
                    <a:avLst/>
                    <a:gdLst>
                      <a:gd name="T0" fmla="*/ 0 w 192"/>
                      <a:gd name="T1" fmla="*/ 0 h 2014"/>
                      <a:gd name="T2" fmla="*/ 0 w 192"/>
                      <a:gd name="T3" fmla="*/ 0 h 2014"/>
                      <a:gd name="T4" fmla="*/ 0 w 192"/>
                      <a:gd name="T5" fmla="*/ 0 h 2014"/>
                      <a:gd name="T6" fmla="*/ 0 w 192"/>
                      <a:gd name="T7" fmla="*/ 0 h 2014"/>
                      <a:gd name="T8" fmla="*/ 0 60000 65536"/>
                      <a:gd name="T9" fmla="*/ 0 60000 65536"/>
                      <a:gd name="T10" fmla="*/ 0 60000 65536"/>
                      <a:gd name="T11" fmla="*/ 0 60000 65536"/>
                      <a:gd name="T12" fmla="*/ 0 w 192"/>
                      <a:gd name="T13" fmla="*/ 0 h 2014"/>
                      <a:gd name="T14" fmla="*/ 192 w 192"/>
                      <a:gd name="T15" fmla="*/ 2014 h 2014"/>
                    </a:gdLst>
                    <a:ahLst/>
                    <a:cxnLst>
                      <a:cxn ang="T8">
                        <a:pos x="T0" y="T1"/>
                      </a:cxn>
                      <a:cxn ang="T9">
                        <a:pos x="T2" y="T3"/>
                      </a:cxn>
                      <a:cxn ang="T10">
                        <a:pos x="T4" y="T5"/>
                      </a:cxn>
                      <a:cxn ang="T11">
                        <a:pos x="T6" y="T7"/>
                      </a:cxn>
                    </a:cxnLst>
                    <a:rect l="T12" t="T13" r="T14" b="T15"/>
                    <a:pathLst>
                      <a:path w="192" h="2014">
                        <a:moveTo>
                          <a:pt x="192" y="0"/>
                        </a:moveTo>
                        <a:lnTo>
                          <a:pt x="192" y="2014"/>
                        </a:lnTo>
                        <a:lnTo>
                          <a:pt x="0" y="2014"/>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74" name="Rectangle 100"/>
                  <p:cNvSpPr>
                    <a:spLocks noChangeArrowheads="1"/>
                  </p:cNvSpPr>
                  <p:nvPr/>
                </p:nvSpPr>
                <p:spPr bwMode="auto">
                  <a:xfrm>
                    <a:off x="4737" y="2280"/>
                    <a:ext cx="68" cy="50"/>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5" name="Freeform 101"/>
                  <p:cNvSpPr>
                    <a:spLocks/>
                  </p:cNvSpPr>
                  <p:nvPr/>
                </p:nvSpPr>
                <p:spPr bwMode="auto">
                  <a:xfrm flipV="1">
                    <a:off x="4737" y="2280"/>
                    <a:ext cx="68" cy="50"/>
                  </a:xfrm>
                  <a:custGeom>
                    <a:avLst/>
                    <a:gdLst>
                      <a:gd name="T0" fmla="*/ 0 w 193"/>
                      <a:gd name="T1" fmla="*/ 0 h 1493"/>
                      <a:gd name="T2" fmla="*/ 0 w 193"/>
                      <a:gd name="T3" fmla="*/ 0 h 1493"/>
                      <a:gd name="T4" fmla="*/ 0 w 193"/>
                      <a:gd name="T5" fmla="*/ 0 h 1493"/>
                      <a:gd name="T6" fmla="*/ 0 w 193"/>
                      <a:gd name="T7" fmla="*/ 0 h 1493"/>
                      <a:gd name="T8" fmla="*/ 0 60000 65536"/>
                      <a:gd name="T9" fmla="*/ 0 60000 65536"/>
                      <a:gd name="T10" fmla="*/ 0 60000 65536"/>
                      <a:gd name="T11" fmla="*/ 0 60000 65536"/>
                      <a:gd name="T12" fmla="*/ 0 w 193"/>
                      <a:gd name="T13" fmla="*/ 0 h 1493"/>
                      <a:gd name="T14" fmla="*/ 193 w 193"/>
                      <a:gd name="T15" fmla="*/ 1493 h 1493"/>
                    </a:gdLst>
                    <a:ahLst/>
                    <a:cxnLst>
                      <a:cxn ang="T8">
                        <a:pos x="T0" y="T1"/>
                      </a:cxn>
                      <a:cxn ang="T9">
                        <a:pos x="T2" y="T3"/>
                      </a:cxn>
                      <a:cxn ang="T10">
                        <a:pos x="T4" y="T5"/>
                      </a:cxn>
                      <a:cxn ang="T11">
                        <a:pos x="T6" y="T7"/>
                      </a:cxn>
                    </a:cxnLst>
                    <a:rect l="T12" t="T13" r="T14" b="T15"/>
                    <a:pathLst>
                      <a:path w="193" h="1493">
                        <a:moveTo>
                          <a:pt x="193" y="0"/>
                        </a:moveTo>
                        <a:lnTo>
                          <a:pt x="193" y="1493"/>
                        </a:lnTo>
                        <a:lnTo>
                          <a:pt x="0" y="1493"/>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76" name="Rectangle 102"/>
                  <p:cNvSpPr>
                    <a:spLocks noChangeArrowheads="1"/>
                  </p:cNvSpPr>
                  <p:nvPr/>
                </p:nvSpPr>
                <p:spPr bwMode="auto">
                  <a:xfrm>
                    <a:off x="4805" y="2292"/>
                    <a:ext cx="68" cy="38"/>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7" name="Freeform 103"/>
                  <p:cNvSpPr>
                    <a:spLocks/>
                  </p:cNvSpPr>
                  <p:nvPr/>
                </p:nvSpPr>
                <p:spPr bwMode="auto">
                  <a:xfrm flipV="1">
                    <a:off x="4805" y="2292"/>
                    <a:ext cx="68" cy="38"/>
                  </a:xfrm>
                  <a:custGeom>
                    <a:avLst/>
                    <a:gdLst>
                      <a:gd name="T0" fmla="*/ 0 w 192"/>
                      <a:gd name="T1" fmla="*/ 0 h 1120"/>
                      <a:gd name="T2" fmla="*/ 0 w 192"/>
                      <a:gd name="T3" fmla="*/ 0 h 1120"/>
                      <a:gd name="T4" fmla="*/ 0 w 192"/>
                      <a:gd name="T5" fmla="*/ 0 h 1120"/>
                      <a:gd name="T6" fmla="*/ 0 w 192"/>
                      <a:gd name="T7" fmla="*/ 0 h 1120"/>
                      <a:gd name="T8" fmla="*/ 0 60000 65536"/>
                      <a:gd name="T9" fmla="*/ 0 60000 65536"/>
                      <a:gd name="T10" fmla="*/ 0 60000 65536"/>
                      <a:gd name="T11" fmla="*/ 0 60000 65536"/>
                      <a:gd name="T12" fmla="*/ 0 w 192"/>
                      <a:gd name="T13" fmla="*/ 0 h 1120"/>
                      <a:gd name="T14" fmla="*/ 192 w 192"/>
                      <a:gd name="T15" fmla="*/ 1120 h 1120"/>
                    </a:gdLst>
                    <a:ahLst/>
                    <a:cxnLst>
                      <a:cxn ang="T8">
                        <a:pos x="T0" y="T1"/>
                      </a:cxn>
                      <a:cxn ang="T9">
                        <a:pos x="T2" y="T3"/>
                      </a:cxn>
                      <a:cxn ang="T10">
                        <a:pos x="T4" y="T5"/>
                      </a:cxn>
                      <a:cxn ang="T11">
                        <a:pos x="T6" y="T7"/>
                      </a:cxn>
                    </a:cxnLst>
                    <a:rect l="T12" t="T13" r="T14" b="T15"/>
                    <a:pathLst>
                      <a:path w="192" h="1120">
                        <a:moveTo>
                          <a:pt x="192" y="0"/>
                        </a:moveTo>
                        <a:lnTo>
                          <a:pt x="192" y="1120"/>
                        </a:lnTo>
                        <a:lnTo>
                          <a:pt x="0" y="1120"/>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78" name="Rectangle 104"/>
                  <p:cNvSpPr>
                    <a:spLocks noChangeArrowheads="1"/>
                  </p:cNvSpPr>
                  <p:nvPr/>
                </p:nvSpPr>
                <p:spPr bwMode="auto">
                  <a:xfrm>
                    <a:off x="4873" y="2303"/>
                    <a:ext cx="68" cy="27"/>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79" name="Freeform 105"/>
                  <p:cNvSpPr>
                    <a:spLocks/>
                  </p:cNvSpPr>
                  <p:nvPr/>
                </p:nvSpPr>
                <p:spPr bwMode="auto">
                  <a:xfrm flipV="1">
                    <a:off x="4873" y="2303"/>
                    <a:ext cx="68" cy="27"/>
                  </a:xfrm>
                  <a:custGeom>
                    <a:avLst/>
                    <a:gdLst>
                      <a:gd name="T0" fmla="*/ 0 w 192"/>
                      <a:gd name="T1" fmla="*/ 0 h 793"/>
                      <a:gd name="T2" fmla="*/ 0 w 192"/>
                      <a:gd name="T3" fmla="*/ 0 h 793"/>
                      <a:gd name="T4" fmla="*/ 0 w 192"/>
                      <a:gd name="T5" fmla="*/ 0 h 793"/>
                      <a:gd name="T6" fmla="*/ 0 w 192"/>
                      <a:gd name="T7" fmla="*/ 0 h 793"/>
                      <a:gd name="T8" fmla="*/ 0 60000 65536"/>
                      <a:gd name="T9" fmla="*/ 0 60000 65536"/>
                      <a:gd name="T10" fmla="*/ 0 60000 65536"/>
                      <a:gd name="T11" fmla="*/ 0 60000 65536"/>
                      <a:gd name="T12" fmla="*/ 0 w 192"/>
                      <a:gd name="T13" fmla="*/ 0 h 793"/>
                      <a:gd name="T14" fmla="*/ 192 w 192"/>
                      <a:gd name="T15" fmla="*/ 793 h 793"/>
                    </a:gdLst>
                    <a:ahLst/>
                    <a:cxnLst>
                      <a:cxn ang="T8">
                        <a:pos x="T0" y="T1"/>
                      </a:cxn>
                      <a:cxn ang="T9">
                        <a:pos x="T2" y="T3"/>
                      </a:cxn>
                      <a:cxn ang="T10">
                        <a:pos x="T4" y="T5"/>
                      </a:cxn>
                      <a:cxn ang="T11">
                        <a:pos x="T6" y="T7"/>
                      </a:cxn>
                    </a:cxnLst>
                    <a:rect l="T12" t="T13" r="T14" b="T15"/>
                    <a:pathLst>
                      <a:path w="192" h="793">
                        <a:moveTo>
                          <a:pt x="192" y="0"/>
                        </a:moveTo>
                        <a:lnTo>
                          <a:pt x="192" y="793"/>
                        </a:lnTo>
                        <a:lnTo>
                          <a:pt x="0" y="793"/>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80" name="Rectangle 106"/>
                  <p:cNvSpPr>
                    <a:spLocks noChangeArrowheads="1"/>
                  </p:cNvSpPr>
                  <p:nvPr/>
                </p:nvSpPr>
                <p:spPr bwMode="auto">
                  <a:xfrm>
                    <a:off x="4941" y="2314"/>
                    <a:ext cx="68" cy="16"/>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1" name="Freeform 107"/>
                  <p:cNvSpPr>
                    <a:spLocks/>
                  </p:cNvSpPr>
                  <p:nvPr/>
                </p:nvSpPr>
                <p:spPr bwMode="auto">
                  <a:xfrm flipV="1">
                    <a:off x="4941" y="2314"/>
                    <a:ext cx="68" cy="16"/>
                  </a:xfrm>
                  <a:custGeom>
                    <a:avLst/>
                    <a:gdLst>
                      <a:gd name="T0" fmla="*/ 0 w 193"/>
                      <a:gd name="T1" fmla="*/ 0 h 470"/>
                      <a:gd name="T2" fmla="*/ 0 w 193"/>
                      <a:gd name="T3" fmla="*/ 0 h 470"/>
                      <a:gd name="T4" fmla="*/ 0 w 193"/>
                      <a:gd name="T5" fmla="*/ 0 h 470"/>
                      <a:gd name="T6" fmla="*/ 0 w 193"/>
                      <a:gd name="T7" fmla="*/ 0 h 470"/>
                      <a:gd name="T8" fmla="*/ 0 60000 65536"/>
                      <a:gd name="T9" fmla="*/ 0 60000 65536"/>
                      <a:gd name="T10" fmla="*/ 0 60000 65536"/>
                      <a:gd name="T11" fmla="*/ 0 60000 65536"/>
                      <a:gd name="T12" fmla="*/ 0 w 193"/>
                      <a:gd name="T13" fmla="*/ 0 h 470"/>
                      <a:gd name="T14" fmla="*/ 193 w 193"/>
                      <a:gd name="T15" fmla="*/ 470 h 470"/>
                    </a:gdLst>
                    <a:ahLst/>
                    <a:cxnLst>
                      <a:cxn ang="T8">
                        <a:pos x="T0" y="T1"/>
                      </a:cxn>
                      <a:cxn ang="T9">
                        <a:pos x="T2" y="T3"/>
                      </a:cxn>
                      <a:cxn ang="T10">
                        <a:pos x="T4" y="T5"/>
                      </a:cxn>
                      <a:cxn ang="T11">
                        <a:pos x="T6" y="T7"/>
                      </a:cxn>
                    </a:cxnLst>
                    <a:rect l="T12" t="T13" r="T14" b="T15"/>
                    <a:pathLst>
                      <a:path w="193" h="470">
                        <a:moveTo>
                          <a:pt x="193" y="0"/>
                        </a:moveTo>
                        <a:lnTo>
                          <a:pt x="193" y="470"/>
                        </a:lnTo>
                        <a:lnTo>
                          <a:pt x="0" y="470"/>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82" name="Rectangle 108"/>
                  <p:cNvSpPr>
                    <a:spLocks noChangeArrowheads="1"/>
                  </p:cNvSpPr>
                  <p:nvPr/>
                </p:nvSpPr>
                <p:spPr bwMode="auto">
                  <a:xfrm>
                    <a:off x="5009" y="2319"/>
                    <a:ext cx="68" cy="1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3" name="Freeform 109"/>
                  <p:cNvSpPr>
                    <a:spLocks/>
                  </p:cNvSpPr>
                  <p:nvPr/>
                </p:nvSpPr>
                <p:spPr bwMode="auto">
                  <a:xfrm flipV="1">
                    <a:off x="5009" y="2319"/>
                    <a:ext cx="68" cy="11"/>
                  </a:xfrm>
                  <a:custGeom>
                    <a:avLst/>
                    <a:gdLst>
                      <a:gd name="T0" fmla="*/ 0 w 192"/>
                      <a:gd name="T1" fmla="*/ 0 h 327"/>
                      <a:gd name="T2" fmla="*/ 0 w 192"/>
                      <a:gd name="T3" fmla="*/ 0 h 327"/>
                      <a:gd name="T4" fmla="*/ 0 w 192"/>
                      <a:gd name="T5" fmla="*/ 0 h 327"/>
                      <a:gd name="T6" fmla="*/ 0 w 192"/>
                      <a:gd name="T7" fmla="*/ 0 h 327"/>
                      <a:gd name="T8" fmla="*/ 0 60000 65536"/>
                      <a:gd name="T9" fmla="*/ 0 60000 65536"/>
                      <a:gd name="T10" fmla="*/ 0 60000 65536"/>
                      <a:gd name="T11" fmla="*/ 0 60000 65536"/>
                      <a:gd name="T12" fmla="*/ 0 w 192"/>
                      <a:gd name="T13" fmla="*/ 0 h 327"/>
                      <a:gd name="T14" fmla="*/ 192 w 192"/>
                      <a:gd name="T15" fmla="*/ 327 h 327"/>
                    </a:gdLst>
                    <a:ahLst/>
                    <a:cxnLst>
                      <a:cxn ang="T8">
                        <a:pos x="T0" y="T1"/>
                      </a:cxn>
                      <a:cxn ang="T9">
                        <a:pos x="T2" y="T3"/>
                      </a:cxn>
                      <a:cxn ang="T10">
                        <a:pos x="T4" y="T5"/>
                      </a:cxn>
                      <a:cxn ang="T11">
                        <a:pos x="T6" y="T7"/>
                      </a:cxn>
                    </a:cxnLst>
                    <a:rect l="T12" t="T13" r="T14" b="T15"/>
                    <a:pathLst>
                      <a:path w="192" h="327">
                        <a:moveTo>
                          <a:pt x="192" y="0"/>
                        </a:moveTo>
                        <a:lnTo>
                          <a:pt x="192" y="327"/>
                        </a:lnTo>
                        <a:lnTo>
                          <a:pt x="0" y="327"/>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84" name="Rectangle 110"/>
                  <p:cNvSpPr>
                    <a:spLocks noChangeArrowheads="1"/>
                  </p:cNvSpPr>
                  <p:nvPr/>
                </p:nvSpPr>
                <p:spPr bwMode="auto">
                  <a:xfrm>
                    <a:off x="5077" y="2324"/>
                    <a:ext cx="67" cy="6"/>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5" name="Freeform 111"/>
                  <p:cNvSpPr>
                    <a:spLocks/>
                  </p:cNvSpPr>
                  <p:nvPr/>
                </p:nvSpPr>
                <p:spPr bwMode="auto">
                  <a:xfrm flipV="1">
                    <a:off x="5077" y="2324"/>
                    <a:ext cx="67" cy="6"/>
                  </a:xfrm>
                  <a:custGeom>
                    <a:avLst/>
                    <a:gdLst>
                      <a:gd name="T0" fmla="*/ 0 w 192"/>
                      <a:gd name="T1" fmla="*/ 0 h 161"/>
                      <a:gd name="T2" fmla="*/ 0 w 192"/>
                      <a:gd name="T3" fmla="*/ 0 h 161"/>
                      <a:gd name="T4" fmla="*/ 0 w 192"/>
                      <a:gd name="T5" fmla="*/ 0 h 161"/>
                      <a:gd name="T6" fmla="*/ 0 w 192"/>
                      <a:gd name="T7" fmla="*/ 0 h 161"/>
                      <a:gd name="T8" fmla="*/ 0 60000 65536"/>
                      <a:gd name="T9" fmla="*/ 0 60000 65536"/>
                      <a:gd name="T10" fmla="*/ 0 60000 65536"/>
                      <a:gd name="T11" fmla="*/ 0 60000 65536"/>
                      <a:gd name="T12" fmla="*/ 0 w 192"/>
                      <a:gd name="T13" fmla="*/ 0 h 161"/>
                      <a:gd name="T14" fmla="*/ 192 w 192"/>
                      <a:gd name="T15" fmla="*/ 161 h 161"/>
                    </a:gdLst>
                    <a:ahLst/>
                    <a:cxnLst>
                      <a:cxn ang="T8">
                        <a:pos x="T0" y="T1"/>
                      </a:cxn>
                      <a:cxn ang="T9">
                        <a:pos x="T2" y="T3"/>
                      </a:cxn>
                      <a:cxn ang="T10">
                        <a:pos x="T4" y="T5"/>
                      </a:cxn>
                      <a:cxn ang="T11">
                        <a:pos x="T6" y="T7"/>
                      </a:cxn>
                    </a:cxnLst>
                    <a:rect l="T12" t="T13" r="T14" b="T15"/>
                    <a:pathLst>
                      <a:path w="192" h="161">
                        <a:moveTo>
                          <a:pt x="192" y="0"/>
                        </a:moveTo>
                        <a:lnTo>
                          <a:pt x="192" y="161"/>
                        </a:lnTo>
                        <a:lnTo>
                          <a:pt x="0" y="161"/>
                        </a:lnTo>
                        <a:lnTo>
                          <a:pt x="0" y="0"/>
                        </a:lnTo>
                      </a:path>
                    </a:pathLst>
                  </a:custGeom>
                  <a:solidFill>
                    <a:srgbClr val="FF0000"/>
                  </a:solidFill>
                  <a:ln w="6350">
                    <a:noFill/>
                    <a:round/>
                    <a:headEnd/>
                    <a:tailEnd/>
                  </a:ln>
                </p:spPr>
                <p:txBody>
                  <a:bodyPr/>
                  <a:lstStyle/>
                  <a:p>
                    <a:endParaRPr lang="en-US">
                      <a:solidFill>
                        <a:srgbClr val="000000"/>
                      </a:solidFill>
                      <a:latin typeface="Calibri" panose="020F0502020204030204" pitchFamily="34" charset="0"/>
                    </a:endParaRPr>
                  </a:p>
                </p:txBody>
              </p:sp>
              <p:sp>
                <p:nvSpPr>
                  <p:cNvPr id="186" name="Rectangle 112"/>
                  <p:cNvSpPr>
                    <a:spLocks noChangeArrowheads="1"/>
                  </p:cNvSpPr>
                  <p:nvPr/>
                </p:nvSpPr>
                <p:spPr bwMode="auto">
                  <a:xfrm>
                    <a:off x="5144" y="2327"/>
                    <a:ext cx="68" cy="3"/>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7" name="Rectangle 113"/>
                  <p:cNvSpPr>
                    <a:spLocks noChangeArrowheads="1"/>
                  </p:cNvSpPr>
                  <p:nvPr/>
                </p:nvSpPr>
                <p:spPr bwMode="auto">
                  <a:xfrm>
                    <a:off x="5212" y="2329"/>
                    <a:ext cx="68" cy="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8" name="Rectangle 114"/>
                  <p:cNvSpPr>
                    <a:spLocks noChangeArrowheads="1"/>
                  </p:cNvSpPr>
                  <p:nvPr/>
                </p:nvSpPr>
                <p:spPr bwMode="auto">
                  <a:xfrm>
                    <a:off x="5280" y="2329"/>
                    <a:ext cx="68" cy="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sp>
                <p:nvSpPr>
                  <p:cNvPr id="189" name="Rectangle 115"/>
                  <p:cNvSpPr>
                    <a:spLocks noChangeArrowheads="1"/>
                  </p:cNvSpPr>
                  <p:nvPr/>
                </p:nvSpPr>
                <p:spPr bwMode="auto">
                  <a:xfrm>
                    <a:off x="5348" y="2329"/>
                    <a:ext cx="68" cy="1"/>
                  </a:xfrm>
                  <a:prstGeom prst="rect">
                    <a:avLst/>
                  </a:prstGeom>
                  <a:solidFill>
                    <a:schemeClr val="accent2"/>
                  </a:solidFill>
                  <a:ln w="9525">
                    <a:noFill/>
                    <a:miter lim="800000"/>
                    <a:headEnd/>
                    <a:tailEnd/>
                  </a:ln>
                </p:spPr>
                <p:txBody>
                  <a:bodyPr/>
                  <a:lstStyle/>
                  <a:p>
                    <a:endParaRPr lang="en-US">
                      <a:solidFill>
                        <a:srgbClr val="000000"/>
                      </a:solidFill>
                      <a:latin typeface="Calibri" panose="020F0502020204030204" pitchFamily="34" charset="0"/>
                    </a:endParaRPr>
                  </a:p>
                </p:txBody>
              </p:sp>
            </p:grpSp>
            <p:sp>
              <p:nvSpPr>
                <p:cNvPr id="106" name="Line 116"/>
                <p:cNvSpPr>
                  <a:spLocks noChangeShapeType="1"/>
                </p:cNvSpPr>
                <p:nvPr/>
              </p:nvSpPr>
              <p:spPr bwMode="auto">
                <a:xfrm flipV="1">
                  <a:off x="3883"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7" name="Line 117"/>
                <p:cNvSpPr>
                  <a:spLocks noChangeShapeType="1"/>
                </p:cNvSpPr>
                <p:nvPr/>
              </p:nvSpPr>
              <p:spPr bwMode="auto">
                <a:xfrm flipV="1">
                  <a:off x="4221"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8" name="Line 118"/>
                <p:cNvSpPr>
                  <a:spLocks noChangeShapeType="1"/>
                </p:cNvSpPr>
                <p:nvPr/>
              </p:nvSpPr>
              <p:spPr bwMode="auto">
                <a:xfrm flipV="1">
                  <a:off x="4560"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09" name="Line 119"/>
                <p:cNvSpPr>
                  <a:spLocks noChangeShapeType="1"/>
                </p:cNvSpPr>
                <p:nvPr/>
              </p:nvSpPr>
              <p:spPr bwMode="auto">
                <a:xfrm flipV="1">
                  <a:off x="4898"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0" name="Line 120"/>
                <p:cNvSpPr>
                  <a:spLocks noChangeShapeType="1"/>
                </p:cNvSpPr>
                <p:nvPr/>
              </p:nvSpPr>
              <p:spPr bwMode="auto">
                <a:xfrm flipV="1">
                  <a:off x="5236" y="2333"/>
                  <a:ext cx="0"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1" name="Line 121"/>
                <p:cNvSpPr>
                  <a:spLocks noChangeShapeType="1"/>
                </p:cNvSpPr>
                <p:nvPr/>
              </p:nvSpPr>
              <p:spPr bwMode="auto">
                <a:xfrm flipV="1">
                  <a:off x="5574" y="2333"/>
                  <a:ext cx="1" cy="19"/>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2" name="Line 122"/>
                <p:cNvSpPr>
                  <a:spLocks noChangeShapeType="1"/>
                </p:cNvSpPr>
                <p:nvPr/>
              </p:nvSpPr>
              <p:spPr bwMode="auto">
                <a:xfrm flipV="1">
                  <a:off x="395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3" name="Line 123"/>
                <p:cNvSpPr>
                  <a:spLocks noChangeShapeType="1"/>
                </p:cNvSpPr>
                <p:nvPr/>
              </p:nvSpPr>
              <p:spPr bwMode="auto">
                <a:xfrm flipV="1">
                  <a:off x="4018"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4" name="Line 124"/>
                <p:cNvSpPr>
                  <a:spLocks noChangeShapeType="1"/>
                </p:cNvSpPr>
                <p:nvPr/>
              </p:nvSpPr>
              <p:spPr bwMode="auto">
                <a:xfrm flipV="1">
                  <a:off x="4086"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5" name="Line 125"/>
                <p:cNvSpPr>
                  <a:spLocks noChangeShapeType="1"/>
                </p:cNvSpPr>
                <p:nvPr/>
              </p:nvSpPr>
              <p:spPr bwMode="auto">
                <a:xfrm flipV="1">
                  <a:off x="4154"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6" name="Line 126"/>
                <p:cNvSpPr>
                  <a:spLocks noChangeShapeType="1"/>
                </p:cNvSpPr>
                <p:nvPr/>
              </p:nvSpPr>
              <p:spPr bwMode="auto">
                <a:xfrm flipV="1">
                  <a:off x="4289"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7" name="Line 127"/>
                <p:cNvSpPr>
                  <a:spLocks noChangeShapeType="1"/>
                </p:cNvSpPr>
                <p:nvPr/>
              </p:nvSpPr>
              <p:spPr bwMode="auto">
                <a:xfrm flipV="1">
                  <a:off x="4356"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8" name="Line 128"/>
                <p:cNvSpPr>
                  <a:spLocks noChangeShapeType="1"/>
                </p:cNvSpPr>
                <p:nvPr/>
              </p:nvSpPr>
              <p:spPr bwMode="auto">
                <a:xfrm flipV="1">
                  <a:off x="4424"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19" name="Line 129"/>
                <p:cNvSpPr>
                  <a:spLocks noChangeShapeType="1"/>
                </p:cNvSpPr>
                <p:nvPr/>
              </p:nvSpPr>
              <p:spPr bwMode="auto">
                <a:xfrm flipV="1">
                  <a:off x="4492"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0" name="Line 130"/>
                <p:cNvSpPr>
                  <a:spLocks noChangeShapeType="1"/>
                </p:cNvSpPr>
                <p:nvPr/>
              </p:nvSpPr>
              <p:spPr bwMode="auto">
                <a:xfrm flipV="1">
                  <a:off x="4627"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1" name="Line 131"/>
                <p:cNvSpPr>
                  <a:spLocks noChangeShapeType="1"/>
                </p:cNvSpPr>
                <p:nvPr/>
              </p:nvSpPr>
              <p:spPr bwMode="auto">
                <a:xfrm flipV="1">
                  <a:off x="4695"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2" name="Line 132"/>
                <p:cNvSpPr>
                  <a:spLocks noChangeShapeType="1"/>
                </p:cNvSpPr>
                <p:nvPr/>
              </p:nvSpPr>
              <p:spPr bwMode="auto">
                <a:xfrm flipV="1">
                  <a:off x="4763"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3" name="Line 133"/>
                <p:cNvSpPr>
                  <a:spLocks noChangeShapeType="1"/>
                </p:cNvSpPr>
                <p:nvPr/>
              </p:nvSpPr>
              <p:spPr bwMode="auto">
                <a:xfrm flipV="1">
                  <a:off x="4830"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4" name="Line 134"/>
                <p:cNvSpPr>
                  <a:spLocks noChangeShapeType="1"/>
                </p:cNvSpPr>
                <p:nvPr/>
              </p:nvSpPr>
              <p:spPr bwMode="auto">
                <a:xfrm flipV="1">
                  <a:off x="4965"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5" name="Line 135"/>
                <p:cNvSpPr>
                  <a:spLocks noChangeShapeType="1"/>
                </p:cNvSpPr>
                <p:nvPr/>
              </p:nvSpPr>
              <p:spPr bwMode="auto">
                <a:xfrm flipV="1">
                  <a:off x="5033"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6" name="Line 136"/>
                <p:cNvSpPr>
                  <a:spLocks noChangeShapeType="1"/>
                </p:cNvSpPr>
                <p:nvPr/>
              </p:nvSpPr>
              <p:spPr bwMode="auto">
                <a:xfrm flipV="1">
                  <a:off x="510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7" name="Line 137"/>
                <p:cNvSpPr>
                  <a:spLocks noChangeShapeType="1"/>
                </p:cNvSpPr>
                <p:nvPr/>
              </p:nvSpPr>
              <p:spPr bwMode="auto">
                <a:xfrm flipV="1">
                  <a:off x="5169"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8" name="Line 138"/>
                <p:cNvSpPr>
                  <a:spLocks noChangeShapeType="1"/>
                </p:cNvSpPr>
                <p:nvPr/>
              </p:nvSpPr>
              <p:spPr bwMode="auto">
                <a:xfrm flipV="1">
                  <a:off x="5304" y="2333"/>
                  <a:ext cx="0"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29" name="Line 139"/>
                <p:cNvSpPr>
                  <a:spLocks noChangeShapeType="1"/>
                </p:cNvSpPr>
                <p:nvPr/>
              </p:nvSpPr>
              <p:spPr bwMode="auto">
                <a:xfrm flipV="1">
                  <a:off x="5371"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30" name="Line 140"/>
                <p:cNvSpPr>
                  <a:spLocks noChangeShapeType="1"/>
                </p:cNvSpPr>
                <p:nvPr/>
              </p:nvSpPr>
              <p:spPr bwMode="auto">
                <a:xfrm flipV="1">
                  <a:off x="5439"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31" name="Line 141"/>
                <p:cNvSpPr>
                  <a:spLocks noChangeShapeType="1"/>
                </p:cNvSpPr>
                <p:nvPr/>
              </p:nvSpPr>
              <p:spPr bwMode="auto">
                <a:xfrm flipV="1">
                  <a:off x="5506" y="2333"/>
                  <a:ext cx="1" cy="11"/>
                </a:xfrm>
                <a:prstGeom prst="line">
                  <a:avLst/>
                </a:prstGeom>
                <a:noFill/>
                <a:ln w="9525">
                  <a:solidFill>
                    <a:srgbClr val="000000"/>
                  </a:solidFill>
                  <a:round/>
                  <a:headEnd/>
                  <a:tailEnd/>
                </a:ln>
              </p:spPr>
              <p:txBody>
                <a:bodyPr/>
                <a:lstStyle/>
                <a:p>
                  <a:endParaRPr lang="en-US">
                    <a:solidFill>
                      <a:srgbClr val="000000"/>
                    </a:solidFill>
                    <a:latin typeface="Calibri" panose="020F0502020204030204" pitchFamily="34" charset="0"/>
                  </a:endParaRPr>
                </a:p>
              </p:txBody>
            </p:sp>
            <p:sp>
              <p:nvSpPr>
                <p:cNvPr id="132" name="Rectangle 142"/>
                <p:cNvSpPr>
                  <a:spLocks noChangeArrowheads="1"/>
                </p:cNvSpPr>
                <p:nvPr/>
              </p:nvSpPr>
              <p:spPr bwMode="auto">
                <a:xfrm>
                  <a:off x="3870" y="2379"/>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0</a:t>
                  </a:r>
                </a:p>
              </p:txBody>
            </p:sp>
            <p:sp>
              <p:nvSpPr>
                <p:cNvPr id="133" name="Rectangle 143"/>
                <p:cNvSpPr>
                  <a:spLocks noChangeArrowheads="1"/>
                </p:cNvSpPr>
                <p:nvPr/>
              </p:nvSpPr>
              <p:spPr bwMode="auto">
                <a:xfrm>
                  <a:off x="4208" y="2379"/>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5</a:t>
                  </a:r>
                </a:p>
              </p:txBody>
            </p:sp>
            <p:sp>
              <p:nvSpPr>
                <p:cNvPr id="134" name="Rectangle 144"/>
                <p:cNvSpPr>
                  <a:spLocks noChangeArrowheads="1"/>
                </p:cNvSpPr>
                <p:nvPr/>
              </p:nvSpPr>
              <p:spPr bwMode="auto">
                <a:xfrm>
                  <a:off x="4532"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10</a:t>
                  </a:r>
                </a:p>
              </p:txBody>
            </p:sp>
            <p:sp>
              <p:nvSpPr>
                <p:cNvPr id="135" name="Rectangle 145"/>
                <p:cNvSpPr>
                  <a:spLocks noChangeArrowheads="1"/>
                </p:cNvSpPr>
                <p:nvPr/>
              </p:nvSpPr>
              <p:spPr bwMode="auto">
                <a:xfrm>
                  <a:off x="4871"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15</a:t>
                  </a:r>
                </a:p>
              </p:txBody>
            </p:sp>
            <p:sp>
              <p:nvSpPr>
                <p:cNvPr id="136" name="Rectangle 146"/>
                <p:cNvSpPr>
                  <a:spLocks noChangeArrowheads="1"/>
                </p:cNvSpPr>
                <p:nvPr/>
              </p:nvSpPr>
              <p:spPr bwMode="auto">
                <a:xfrm>
                  <a:off x="5209"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20</a:t>
                  </a:r>
                </a:p>
              </p:txBody>
            </p:sp>
            <p:sp>
              <p:nvSpPr>
                <p:cNvPr id="137" name="Rectangle 147"/>
                <p:cNvSpPr>
                  <a:spLocks noChangeArrowheads="1"/>
                </p:cNvSpPr>
                <p:nvPr/>
              </p:nvSpPr>
              <p:spPr bwMode="auto">
                <a:xfrm>
                  <a:off x="5547" y="2379"/>
                  <a:ext cx="9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25</a:t>
                  </a:r>
                </a:p>
              </p:txBody>
            </p:sp>
            <p:sp>
              <p:nvSpPr>
                <p:cNvPr id="138" name="Rectangle 148"/>
                <p:cNvSpPr>
                  <a:spLocks noChangeArrowheads="1"/>
                </p:cNvSpPr>
                <p:nvPr/>
              </p:nvSpPr>
              <p:spPr bwMode="auto">
                <a:xfrm>
                  <a:off x="3720" y="2270"/>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0</a:t>
                  </a:r>
                </a:p>
              </p:txBody>
            </p:sp>
            <p:sp>
              <p:nvSpPr>
                <p:cNvPr id="139" name="Rectangle 149"/>
                <p:cNvSpPr>
                  <a:spLocks noChangeArrowheads="1"/>
                </p:cNvSpPr>
                <p:nvPr/>
              </p:nvSpPr>
              <p:spPr bwMode="auto">
                <a:xfrm>
                  <a:off x="3726" y="1050"/>
                  <a:ext cx="49" cy="116"/>
                </a:xfrm>
                <a:prstGeom prst="rect">
                  <a:avLst/>
                </a:prstGeom>
                <a:noFill/>
                <a:ln w="9525">
                  <a:noFill/>
                  <a:miter lim="800000"/>
                  <a:headEnd/>
                  <a:tailEnd/>
                </a:ln>
              </p:spPr>
              <p:txBody>
                <a:bodyPr wrap="none" lIns="0" tIns="0" rIns="0" bIns="0">
                  <a:spAutoFit/>
                </a:bodyPr>
                <a:lstStyle/>
                <a:p>
                  <a:r>
                    <a:rPr lang="en-US" sz="1200">
                      <a:solidFill>
                        <a:srgbClr val="000000"/>
                      </a:solidFill>
                      <a:latin typeface="Calibri" panose="020F0502020204030204" pitchFamily="34" charset="0"/>
                    </a:rPr>
                    <a:t>1</a:t>
                  </a:r>
                </a:p>
              </p:txBody>
            </p:sp>
            <p:sp>
              <p:nvSpPr>
                <p:cNvPr id="140" name="Rectangle 150"/>
                <p:cNvSpPr>
                  <a:spLocks noChangeArrowheads="1"/>
                </p:cNvSpPr>
                <p:nvPr/>
              </p:nvSpPr>
              <p:spPr bwMode="auto">
                <a:xfrm>
                  <a:off x="3840" y="1112"/>
                  <a:ext cx="1734" cy="1218"/>
                </a:xfrm>
                <a:prstGeom prst="rect">
                  <a:avLst/>
                </a:prstGeom>
                <a:noFill/>
                <a:ln w="9525">
                  <a:solidFill>
                    <a:schemeClr val="tx1"/>
                  </a:solidFill>
                  <a:miter lim="800000"/>
                  <a:headEnd/>
                  <a:tailEnd/>
                </a:ln>
              </p:spPr>
              <p:txBody>
                <a:bodyPr wrap="none" anchor="ctr"/>
                <a:lstStyle/>
                <a:p>
                  <a:endParaRPr lang="en-US">
                    <a:solidFill>
                      <a:srgbClr val="000000"/>
                    </a:solidFill>
                    <a:latin typeface="Calibri" panose="020F0502020204030204" pitchFamily="34" charset="0"/>
                  </a:endParaRPr>
                </a:p>
              </p:txBody>
            </p:sp>
            <p:sp>
              <p:nvSpPr>
                <p:cNvPr id="141" name="Text Box 151"/>
                <p:cNvSpPr txBox="1">
                  <a:spLocks noChangeArrowheads="1"/>
                </p:cNvSpPr>
                <p:nvPr/>
              </p:nvSpPr>
              <p:spPr bwMode="auto">
                <a:xfrm rot="16200000">
                  <a:off x="3278" y="1621"/>
                  <a:ext cx="614" cy="194"/>
                </a:xfrm>
                <a:prstGeom prst="rect">
                  <a:avLst/>
                </a:prstGeom>
                <a:noFill/>
                <a:ln w="9525">
                  <a:noFill/>
                  <a:miter lim="800000"/>
                  <a:headEnd/>
                  <a:tailEnd/>
                </a:ln>
              </p:spPr>
              <p:txBody>
                <a:bodyPr wrap="none">
                  <a:spAutoFit/>
                </a:bodyPr>
                <a:lstStyle/>
                <a:p>
                  <a:r>
                    <a:rPr lang="en-US" sz="1400">
                      <a:solidFill>
                        <a:srgbClr val="000000"/>
                      </a:solidFill>
                      <a:latin typeface="Calibri" panose="020F0502020204030204" pitchFamily="34" charset="0"/>
                      <a:cs typeface="Arial" charset="0"/>
                    </a:rPr>
                    <a:t>Probability</a:t>
                  </a:r>
                </a:p>
              </p:txBody>
            </p:sp>
          </p:grpSp>
          <p:sp>
            <p:nvSpPr>
              <p:cNvPr id="100" name="Rectangle 61"/>
              <p:cNvSpPr>
                <a:spLocks noChangeArrowheads="1"/>
              </p:cNvSpPr>
              <p:nvPr/>
            </p:nvSpPr>
            <p:spPr bwMode="auto">
              <a:xfrm>
                <a:off x="7315201" y="3048000"/>
                <a:ext cx="784189" cy="52322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800" b="1" dirty="0">
                    <a:solidFill>
                      <a:srgbClr val="FF0000"/>
                    </a:solidFill>
                    <a:latin typeface="Calibri" panose="020F0502020204030204" pitchFamily="34" charset="0"/>
                    <a:sym typeface="Symbol" pitchFamily="18" charset="2"/>
                  </a:rPr>
                  <a:t>|</a:t>
                </a:r>
                <a:r>
                  <a:rPr lang="en-US" sz="2800" b="1" baseline="-25000" dirty="0">
                    <a:solidFill>
                      <a:srgbClr val="FF0000"/>
                    </a:solidFill>
                    <a:latin typeface="Calibri" panose="020F0502020204030204" pitchFamily="34" charset="0"/>
                    <a:cs typeface="Arial" pitchFamily="34" charset="0"/>
                    <a:sym typeface="Symbol" pitchFamily="18" charset="2"/>
                  </a:rPr>
                  <a:t>z</a:t>
                </a:r>
                <a:r>
                  <a:rPr lang="en-US" sz="2800" b="1" dirty="0">
                    <a:solidFill>
                      <a:srgbClr val="FF0000"/>
                    </a:solidFill>
                    <a:latin typeface="Calibri" panose="020F0502020204030204" pitchFamily="34" charset="0"/>
                    <a:sym typeface="Symbol" pitchFamily="18" charset="2"/>
                  </a:rPr>
                  <a:t></a:t>
                </a:r>
              </a:p>
            </p:txBody>
          </p:sp>
        </p:grpSp>
        <p:pic>
          <p:nvPicPr>
            <p:cNvPr id="195" name="Picture 194" descr="Ions on Fire1.jpg"/>
            <p:cNvPicPr>
              <a:picLocks noChangeAspect="1"/>
            </p:cNvPicPr>
            <p:nvPr/>
          </p:nvPicPr>
          <p:blipFill>
            <a:blip r:embed="rId3" cstate="print"/>
            <a:srcRect l="82656" t="1154" r="6406" b="77918"/>
            <a:stretch>
              <a:fillRect/>
            </a:stretch>
          </p:blipFill>
          <p:spPr>
            <a:xfrm>
              <a:off x="6572250" y="1943100"/>
              <a:ext cx="1000125" cy="700087"/>
            </a:xfrm>
            <a:prstGeom prst="rect">
              <a:avLst/>
            </a:prstGeom>
          </p:spPr>
        </p:pic>
      </p:grpSp>
      <p:sp>
        <p:nvSpPr>
          <p:cNvPr id="192" name="Text Box 92"/>
          <p:cNvSpPr txBox="1">
            <a:spLocks noChangeArrowheads="1"/>
          </p:cNvSpPr>
          <p:nvPr/>
        </p:nvSpPr>
        <p:spPr bwMode="auto">
          <a:xfrm>
            <a:off x="4780645" y="5570634"/>
            <a:ext cx="2005677" cy="400110"/>
          </a:xfrm>
          <a:prstGeom prst="rect">
            <a:avLst/>
          </a:prstGeom>
          <a:noFill/>
          <a:ln w="9525">
            <a:noFill/>
            <a:miter lim="800000"/>
            <a:headEnd/>
            <a:tailEnd/>
          </a:ln>
          <a:effectLst/>
        </p:spPr>
        <p:txBody>
          <a:bodyPr wrap="none">
            <a:spAutoFit/>
          </a:bodyPr>
          <a:lstStyle/>
          <a:p>
            <a:r>
              <a:rPr lang="en-US" dirty="0" smtClean="0">
                <a:solidFill>
                  <a:srgbClr val="000000"/>
                </a:solidFill>
                <a:latin typeface="Calibri" panose="020F0502020204030204" pitchFamily="34" charset="0"/>
                <a:cs typeface="Times New Roman" pitchFamily="18" charset="0"/>
              </a:rPr>
              <a:t>(600 Hz/G </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1 </a:t>
            </a:r>
            <a:r>
              <a:rPr lang="en-US" dirty="0">
                <a:solidFill>
                  <a:srgbClr val="000000"/>
                </a:solidFill>
                <a:latin typeface="Calibri" panose="020F0502020204030204" pitchFamily="34" charset="0"/>
                <a:cs typeface="Times New Roman" pitchFamily="18" charset="0"/>
              </a:rPr>
              <a:t>G)</a:t>
            </a:r>
          </a:p>
        </p:txBody>
      </p:sp>
      <p:sp>
        <p:nvSpPr>
          <p:cNvPr id="196" name="Text Box 89"/>
          <p:cNvSpPr txBox="1">
            <a:spLocks noChangeArrowheads="1"/>
          </p:cNvSpPr>
          <p:nvPr/>
        </p:nvSpPr>
        <p:spPr bwMode="auto">
          <a:xfrm>
            <a:off x="4112308" y="5180109"/>
            <a:ext cx="4059381" cy="400110"/>
          </a:xfrm>
          <a:prstGeom prst="rect">
            <a:avLst/>
          </a:prstGeom>
          <a:noFill/>
          <a:ln w="9525">
            <a:noFill/>
            <a:miter lim="800000"/>
            <a:headEnd/>
            <a:tailEnd/>
          </a:ln>
          <a:effectLst/>
        </p:spPr>
        <p:txBody>
          <a:bodyPr wrap="none">
            <a:spAutoFit/>
          </a:bodyPr>
          <a:lstStyle/>
          <a:p>
            <a:r>
              <a:rPr lang="en-US" dirty="0" err="1" smtClean="0">
                <a:solidFill>
                  <a:srgbClr val="000000"/>
                </a:solidFill>
                <a:latin typeface="Symbol" panose="05050102010706020507" pitchFamily="18" charset="2"/>
                <a:cs typeface="Times New Roman" pitchFamily="18" charset="0"/>
              </a:rPr>
              <a:t>w</a:t>
            </a:r>
            <a:r>
              <a:rPr lang="en-US" i="1" baseline="-25000" dirty="0" err="1" smtClean="0">
                <a:solidFill>
                  <a:srgbClr val="000000"/>
                </a:solidFill>
                <a:latin typeface="Calibri" panose="020F0502020204030204" pitchFamily="34" charset="0"/>
                <a:cs typeface="Times New Roman" pitchFamily="18" charset="0"/>
              </a:rPr>
              <a:t>HF</a:t>
            </a:r>
            <a:r>
              <a:rPr lang="en-US" dirty="0" smtClean="0">
                <a:solidFill>
                  <a:srgbClr val="000000"/>
                </a:solidFill>
                <a:latin typeface="Calibri" panose="020F0502020204030204" pitchFamily="34" charset="0"/>
                <a:cs typeface="Times New Roman" pitchFamily="18" charset="0"/>
              </a:rPr>
              <a:t>/2</a:t>
            </a:r>
            <a:r>
              <a:rPr lang="en-US" dirty="0" smtClean="0">
                <a:solidFill>
                  <a:srgbClr val="000000"/>
                </a:solidFill>
                <a:latin typeface="Symbol" panose="05050102010706020507" pitchFamily="18" charset="2"/>
                <a:cs typeface="Times New Roman" pitchFamily="18" charset="0"/>
              </a:rPr>
              <a:t>p</a:t>
            </a:r>
            <a:r>
              <a:rPr lang="en-US" dirty="0" smtClean="0">
                <a:solidFill>
                  <a:srgbClr val="000000"/>
                </a:solidFill>
                <a:latin typeface="Calibri" panose="020F0502020204030204" pitchFamily="34" charset="0"/>
                <a:cs typeface="Times New Roman" pitchFamily="18" charset="0"/>
              </a:rPr>
              <a:t> = 12 642 812 118 </a:t>
            </a:r>
            <a:r>
              <a:rPr lang="en-US" dirty="0">
                <a:solidFill>
                  <a:srgbClr val="FF0000"/>
                </a:solidFill>
                <a:latin typeface="Calibri" panose="020F0502020204030204" pitchFamily="34" charset="0"/>
                <a:cs typeface="Times New Roman" pitchFamily="18" charset="0"/>
              </a:rPr>
              <a:t>+ 311B</a:t>
            </a:r>
            <a:r>
              <a:rPr lang="en-US" baseline="30000" dirty="0">
                <a:solidFill>
                  <a:srgbClr val="FF0000"/>
                </a:solidFill>
                <a:latin typeface="Calibri" panose="020F0502020204030204" pitchFamily="34" charset="0"/>
                <a:cs typeface="Times New Roman" pitchFamily="18" charset="0"/>
              </a:rPr>
              <a:t>2</a:t>
            </a:r>
            <a:r>
              <a:rPr lang="en-US" dirty="0">
                <a:solidFill>
                  <a:srgbClr val="000000"/>
                </a:solidFill>
                <a:latin typeface="Calibri" panose="020F0502020204030204" pitchFamily="34" charset="0"/>
                <a:cs typeface="Times New Roman" pitchFamily="18" charset="0"/>
              </a:rPr>
              <a:t> </a:t>
            </a:r>
            <a:r>
              <a:rPr lang="en-US" dirty="0" smtClean="0">
                <a:solidFill>
                  <a:srgbClr val="000000"/>
                </a:solidFill>
                <a:latin typeface="Calibri" panose="020F0502020204030204" pitchFamily="34" charset="0"/>
                <a:cs typeface="Times New Roman" pitchFamily="18" charset="0"/>
              </a:rPr>
              <a:t>Hz</a:t>
            </a:r>
            <a:endParaRPr lang="en-US" dirty="0">
              <a:solidFill>
                <a:srgbClr val="000000"/>
              </a:solidFill>
              <a:latin typeface="Calibri" panose="020F0502020204030204" pitchFamily="34" charset="0"/>
              <a:cs typeface="Times New Roman" pitchFamily="18" charset="0"/>
            </a:endParaRPr>
          </a:p>
        </p:txBody>
      </p:sp>
      <p:sp>
        <p:nvSpPr>
          <p:cNvPr id="190" name="Line 3"/>
          <p:cNvSpPr>
            <a:spLocks noChangeShapeType="1"/>
          </p:cNvSpPr>
          <p:nvPr/>
        </p:nvSpPr>
        <p:spPr bwMode="auto">
          <a:xfrm>
            <a:off x="965200" y="52197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91" name="Line 4"/>
          <p:cNvSpPr>
            <a:spLocks noChangeShapeType="1"/>
          </p:cNvSpPr>
          <p:nvPr/>
        </p:nvSpPr>
        <p:spPr bwMode="auto">
          <a:xfrm>
            <a:off x="1955800" y="51435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93" name="Line 5"/>
          <p:cNvSpPr>
            <a:spLocks noChangeShapeType="1"/>
          </p:cNvSpPr>
          <p:nvPr/>
        </p:nvSpPr>
        <p:spPr bwMode="auto">
          <a:xfrm>
            <a:off x="2946400" y="50673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97" name="Line 6"/>
          <p:cNvSpPr>
            <a:spLocks noChangeShapeType="1"/>
          </p:cNvSpPr>
          <p:nvPr/>
        </p:nvSpPr>
        <p:spPr bwMode="auto">
          <a:xfrm>
            <a:off x="1955800" y="5753100"/>
            <a:ext cx="838200" cy="0"/>
          </a:xfrm>
          <a:prstGeom prst="line">
            <a:avLst/>
          </a:prstGeom>
          <a:noFill/>
          <a:ln w="28575">
            <a:solidFill>
              <a:schemeClr val="tx1"/>
            </a:solidFill>
            <a:round/>
            <a:headEnd/>
            <a:tailEnd/>
          </a:ln>
        </p:spPr>
        <p:txBody>
          <a:bodyPr/>
          <a:lstStyle/>
          <a:p>
            <a:endParaRPr lang="en-US" smtClean="0">
              <a:solidFill>
                <a:srgbClr val="000000"/>
              </a:solidFill>
              <a:latin typeface="Calibri" panose="020F0502020204030204" pitchFamily="34" charset="0"/>
            </a:endParaRPr>
          </a:p>
        </p:txBody>
      </p:sp>
      <p:sp>
        <p:nvSpPr>
          <p:cNvPr id="198" name="Line 79"/>
          <p:cNvSpPr>
            <a:spLocks noChangeShapeType="1"/>
          </p:cNvSpPr>
          <p:nvPr/>
        </p:nvSpPr>
        <p:spPr bwMode="auto">
          <a:xfrm flipV="1">
            <a:off x="3939270" y="5142009"/>
            <a:ext cx="0" cy="609600"/>
          </a:xfrm>
          <a:prstGeom prst="line">
            <a:avLst/>
          </a:prstGeom>
          <a:noFill/>
          <a:ln w="28575">
            <a:solidFill>
              <a:schemeClr val="tx1"/>
            </a:solidFill>
            <a:round/>
            <a:headEnd type="triangle" w="med" len="med"/>
            <a:tailEnd type="triangle" w="med" len="med"/>
          </a:ln>
          <a:effectLst/>
        </p:spPr>
        <p:txBody>
          <a:bodyPr/>
          <a:lstStyle/>
          <a:p>
            <a:endParaRPr lang="en-US">
              <a:solidFill>
                <a:srgbClr val="000000"/>
              </a:solidFill>
              <a:latin typeface="Calibri" panose="020F0502020204030204" pitchFamily="34" charset="0"/>
            </a:endParaRPr>
          </a:p>
        </p:txBody>
      </p:sp>
      <p:sp>
        <p:nvSpPr>
          <p:cNvPr id="199" name="Text Box 81"/>
          <p:cNvSpPr txBox="1">
            <a:spLocks noChangeArrowheads="1"/>
          </p:cNvSpPr>
          <p:nvPr/>
        </p:nvSpPr>
        <p:spPr bwMode="auto">
          <a:xfrm>
            <a:off x="195945" y="5218209"/>
            <a:ext cx="838200" cy="457200"/>
          </a:xfrm>
          <a:prstGeom prst="rect">
            <a:avLst/>
          </a:prstGeom>
          <a:noFill/>
          <a:ln w="9525">
            <a:noFill/>
            <a:miter lim="800000"/>
            <a:headEnd/>
            <a:tailEnd/>
          </a:ln>
          <a:effectLst/>
        </p:spPr>
        <p:txBody>
          <a:bodyPr>
            <a:spAutoFit/>
          </a:bodyPr>
          <a:lstStyle/>
          <a:p>
            <a:pPr eaLnBrk="1" hangingPunct="1">
              <a:spcBef>
                <a:spcPct val="50000"/>
              </a:spcBef>
            </a:pPr>
            <a:r>
              <a:rPr lang="en-US" sz="2400" baseline="30000">
                <a:solidFill>
                  <a:srgbClr val="000000"/>
                </a:solidFill>
                <a:latin typeface="Calibri" panose="020F0502020204030204" pitchFamily="34" charset="0"/>
              </a:rPr>
              <a:t>2</a:t>
            </a:r>
            <a:r>
              <a:rPr lang="en-US" sz="2400">
                <a:solidFill>
                  <a:srgbClr val="000000"/>
                </a:solidFill>
                <a:latin typeface="Calibri" panose="020F0502020204030204" pitchFamily="34" charset="0"/>
              </a:rPr>
              <a:t>S</a:t>
            </a:r>
            <a:r>
              <a:rPr lang="en-US" sz="2400" baseline="-25000">
                <a:solidFill>
                  <a:srgbClr val="000000"/>
                </a:solidFill>
                <a:latin typeface="Calibri" panose="020F0502020204030204" pitchFamily="34" charset="0"/>
              </a:rPr>
              <a:t>1/2</a:t>
            </a:r>
          </a:p>
        </p:txBody>
      </p:sp>
      <p:sp>
        <p:nvSpPr>
          <p:cNvPr id="200" name="Text Box 60"/>
          <p:cNvSpPr txBox="1">
            <a:spLocks noChangeArrowheads="1"/>
          </p:cNvSpPr>
          <p:nvPr/>
        </p:nvSpPr>
        <p:spPr bwMode="auto">
          <a:xfrm>
            <a:off x="1910604" y="5747465"/>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|0,0</a:t>
            </a:r>
            <a:endParaRPr lang="en-US" dirty="0">
              <a:solidFill>
                <a:srgbClr val="000000"/>
              </a:solidFill>
              <a:latin typeface="Calibri" panose="020F0502020204030204" pitchFamily="34" charset="0"/>
              <a:sym typeface="Symbol" pitchFamily="18" charset="2"/>
            </a:endParaRPr>
          </a:p>
        </p:txBody>
      </p:sp>
      <p:sp>
        <p:nvSpPr>
          <p:cNvPr id="201" name="Rectangle 61"/>
          <p:cNvSpPr>
            <a:spLocks noChangeArrowheads="1"/>
          </p:cNvSpPr>
          <p:nvPr/>
        </p:nvSpPr>
        <p:spPr bwMode="auto">
          <a:xfrm>
            <a:off x="1910604" y="5142627"/>
            <a:ext cx="1321196" cy="400110"/>
          </a:xfrm>
          <a:prstGeom prst="rect">
            <a:avLst/>
          </a:prstGeom>
          <a:noFill/>
          <a:ln w="9525">
            <a:noFill/>
            <a:miter lim="800000"/>
            <a:headEnd/>
            <a:tailEnd/>
          </a:ln>
          <a:effectLst/>
        </p:spPr>
        <p:txBody>
          <a:bodyPr wrap="none">
            <a:spAutoFit/>
          </a:bodyPr>
          <a:lstStyle/>
          <a:p>
            <a:r>
              <a:rPr lang="en-US" dirty="0">
                <a:solidFill>
                  <a:srgbClr val="000000"/>
                </a:solidFill>
                <a:latin typeface="Calibri" panose="020F0502020204030204" pitchFamily="34" charset="0"/>
                <a:sym typeface="Symbol" pitchFamily="18" charset="2"/>
              </a:rPr>
              <a:t>|</a:t>
            </a:r>
            <a:r>
              <a:rPr lang="en-US" dirty="0" smtClean="0">
                <a:solidFill>
                  <a:srgbClr val="000000"/>
                </a:solidFill>
                <a:latin typeface="Calibri" panose="020F0502020204030204" pitchFamily="34" charset="0"/>
                <a:sym typeface="Symbol" pitchFamily="18" charset="2"/>
              </a:rPr>
              <a:t> = |1,0</a:t>
            </a:r>
            <a:endParaRPr lang="en-US" dirty="0">
              <a:solidFill>
                <a:srgbClr val="000000"/>
              </a:solidFill>
              <a:latin typeface="Calibri" panose="020F0502020204030204" pitchFamily="34" charset="0"/>
              <a:sym typeface="Symbol" pitchFamily="18" charset="2"/>
            </a:endParaRPr>
          </a:p>
        </p:txBody>
      </p:sp>
      <p:sp>
        <p:nvSpPr>
          <p:cNvPr id="202" name="Oval 15"/>
          <p:cNvSpPr>
            <a:spLocks noChangeArrowheads="1"/>
          </p:cNvSpPr>
          <p:nvPr/>
        </p:nvSpPr>
        <p:spPr bwMode="auto">
          <a:xfrm>
            <a:off x="2260600" y="5029200"/>
            <a:ext cx="228600" cy="228600"/>
          </a:xfrm>
          <a:prstGeom prst="ellipse">
            <a:avLst/>
          </a:prstGeom>
          <a:solidFill>
            <a:srgbClr val="FF0000"/>
          </a:solidFill>
          <a:ln w="9525">
            <a:noFill/>
            <a:round/>
            <a:headEnd/>
            <a:tailEnd/>
          </a:ln>
        </p:spPr>
        <p:txBody>
          <a:bodyPr wrap="none" anchor="ctr"/>
          <a:lstStyle/>
          <a:p>
            <a:endParaRPr 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519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 \tau \simeq 4\ ns \]&#10;\end{document}&#10;"/>
  <p:tag name="FILENAME" val="TP_tmp"/>
  <p:tag name="FORMAT" val="pngmono"/>
  <p:tag name="RES" val="1200"/>
  <p:tag name="BLEND" val="0"/>
  <p:tag name="TRANSPARENT" val="1"/>
  <p:tag name="TBUG" val="0"/>
  <p:tag name="ALLOWFS" val="0"/>
  <p:tag name="ORIGWIDTH" val="488"/>
  <p:tag name="PICTUREFILESIZE" val="1402"/>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 \tau \simeq 20\ s \]&#10;\end{document}&#10;"/>
  <p:tag name="FILENAME" val="TP_tmp"/>
  <p:tag name="FORMAT" val="pngmono"/>
  <p:tag name="RES" val="1200"/>
  <p:tag name="BLEND" val="0"/>
  <p:tag name="TRANSPARENT" val="1"/>
  <p:tag name="TBUG" val="0"/>
  <p:tag name="ALLOWFS" val="0"/>
  <p:tag name="ORIGWIDTH" val="37"/>
  <p:tag name="PICTUREFILESIZE" val="1430"/>
</p:tagLst>
</file>

<file path=ppt/theme/theme1.xml><?xml version="1.0" encoding="utf-8"?>
<a:theme xmlns:a="http://schemas.openxmlformats.org/drawingml/2006/main" name="1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2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2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312F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2"/>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9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txDef>
      <a:spPr>
        <a:noFill/>
      </a:spPr>
      <a:bodyPr wrap="none" rtlCol="0">
        <a:spAutoFit/>
      </a:bodyPr>
      <a:lstStyle>
        <a:defPPr>
          <a:defRPr dirty="0" smtClean="0">
            <a:latin typeface="Trebuchet MS" pitchFamily="34" charset="0"/>
          </a:defRPr>
        </a:defPPr>
      </a:lstStyle>
    </a:tx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Arial" pitchFamily="34" charset="0"/>
            <a:cs typeface="Arial" pitchFamily="34" charset="0"/>
          </a:defRPr>
        </a:defPPr>
      </a:lstStyle>
    </a:tx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08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themeOverride>
</file>

<file path=ppt/theme/themeOverride2.xml><?xml version="1.0" encoding="utf-8"?>
<a:themeOverride xmlns:a="http://schemas.openxmlformats.org/drawingml/2006/main">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themeOverride>
</file>

<file path=ppt/theme/themeOverride3.xml><?xml version="1.0" encoding="utf-8"?>
<a:themeOverride xmlns:a="http://schemas.openxmlformats.org/drawingml/2006/main">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themeOverride>
</file>

<file path=ppt/theme/themeOverride4.xml><?xml version="1.0" encoding="utf-8"?>
<a:themeOverride xmlns:a="http://schemas.openxmlformats.org/drawingml/2006/main">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70477</TotalTime>
  <Words>2514</Words>
  <Application>Microsoft Office PowerPoint</Application>
  <PresentationFormat>On-screen Show (4:3)</PresentationFormat>
  <Paragraphs>692</Paragraphs>
  <Slides>52</Slides>
  <Notes>36</Notes>
  <HiddenSlides>0</HiddenSlides>
  <MMClips>0</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52</vt:i4>
      </vt:variant>
    </vt:vector>
  </HeadingPairs>
  <TitlesOfParts>
    <vt:vector size="66" baseType="lpstr">
      <vt:lpstr>1_Blank Presentation</vt:lpstr>
      <vt:lpstr>5_Blank Presentation</vt:lpstr>
      <vt:lpstr>Office Theme</vt:lpstr>
      <vt:lpstr>4_Office Theme</vt:lpstr>
      <vt:lpstr>9_Blank Presentation</vt:lpstr>
      <vt:lpstr>2_Blank Presentation</vt:lpstr>
      <vt:lpstr>4_Blank Presentation</vt:lpstr>
      <vt:lpstr>21_Default Design</vt:lpstr>
      <vt:lpstr>11_Default Design</vt:lpstr>
      <vt:lpstr>7_Blank Presentation</vt:lpstr>
      <vt:lpstr>10_Blank Presentation</vt:lpstr>
      <vt:lpstr>6_Blank Presentation</vt:lpstr>
      <vt:lpstr>Equation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171Yb+ hyperfine qubit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all 210 = 1024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Integration of local gates with remote entanglement</vt:lpstr>
      <vt:lpstr>Hybrid quantum gate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dc:creator>
  <cp:lastModifiedBy>Monroe</cp:lastModifiedBy>
  <cp:revision>1037</cp:revision>
  <cp:lastPrinted>2001-05-08T04:23:11Z</cp:lastPrinted>
  <dcterms:created xsi:type="dcterms:W3CDTF">2001-05-03T16:28:54Z</dcterms:created>
  <dcterms:modified xsi:type="dcterms:W3CDTF">2014-01-25T04:29:46Z</dcterms:modified>
</cp:coreProperties>
</file>