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9"/>
  </p:notesMasterIdLst>
  <p:sldIdLst>
    <p:sldId id="319" r:id="rId4"/>
    <p:sldId id="315" r:id="rId5"/>
    <p:sldId id="257" r:id="rId6"/>
    <p:sldId id="316" r:id="rId7"/>
    <p:sldId id="258" r:id="rId8"/>
    <p:sldId id="259" r:id="rId9"/>
    <p:sldId id="260" r:id="rId10"/>
    <p:sldId id="261" r:id="rId11"/>
    <p:sldId id="262" r:id="rId12"/>
    <p:sldId id="263" r:id="rId13"/>
    <p:sldId id="266" r:id="rId14"/>
    <p:sldId id="317" r:id="rId15"/>
    <p:sldId id="318" r:id="rId16"/>
    <p:sldId id="267" r:id="rId17"/>
    <p:sldId id="268" r:id="rId18"/>
    <p:sldId id="269" r:id="rId19"/>
    <p:sldId id="270"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7" r:id="rId45"/>
    <p:sldId id="298" r:id="rId46"/>
    <p:sldId id="299" r:id="rId47"/>
    <p:sldId id="307" r:id="rId48"/>
    <p:sldId id="300" r:id="rId49"/>
    <p:sldId id="301" r:id="rId50"/>
    <p:sldId id="302" r:id="rId51"/>
    <p:sldId id="303" r:id="rId52"/>
    <p:sldId id="308" r:id="rId53"/>
    <p:sldId id="309" r:id="rId54"/>
    <p:sldId id="310" r:id="rId55"/>
    <p:sldId id="311" r:id="rId56"/>
    <p:sldId id="312" r:id="rId57"/>
    <p:sldId id="31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898"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3.wmf"/><Relationship Id="rId7" Type="http://schemas.openxmlformats.org/officeDocument/2006/relationships/image" Target="../media/image57.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image" Target="../media/image149.wmf"/><Relationship Id="rId1" Type="http://schemas.openxmlformats.org/officeDocument/2006/relationships/image" Target="../media/image1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07AC3-A7A4-42D7-811E-54957F09377E}" type="datetimeFigureOut">
              <a:rPr lang="en-US" smtClean="0"/>
              <a:t>7/24/2013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8843D1-FFF4-45B6-A668-3E56069EA150}" type="slidenum">
              <a:rPr lang="en-US" smtClean="0"/>
              <a:t>‹#›</a:t>
            </a:fld>
            <a:endParaRPr lang="en-US"/>
          </a:p>
        </p:txBody>
      </p:sp>
    </p:spTree>
    <p:extLst>
      <p:ext uri="{BB962C8B-B14F-4D97-AF65-F5344CB8AC3E}">
        <p14:creationId xmlns:p14="http://schemas.microsoft.com/office/powerpoint/2010/main" val="400268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F12ECCD-95C5-4133-BE9B-85FB2614A3B6}" type="slidenum">
              <a:rPr lang="en-US" smtClean="0">
                <a:solidFill>
                  <a:prstClr val="black"/>
                </a:solidFill>
              </a:rPr>
              <a:pPr/>
              <a:t>1</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C8183870-2CA3-4CB9-9723-FBABAE0DEF6C}" type="slidenum">
              <a:rPr lang="en-US">
                <a:solidFill>
                  <a:srgbClr val="000000"/>
                </a:solidFill>
              </a:rPr>
              <a:pPr/>
              <a:t>12</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smtClean="0"/>
          </a:p>
        </p:txBody>
      </p:sp>
      <p:sp>
        <p:nvSpPr>
          <p:cNvPr id="32772" name="Slide Number Placeholder 3"/>
          <p:cNvSpPr>
            <a:spLocks noGrp="1"/>
          </p:cNvSpPr>
          <p:nvPr>
            <p:ph type="sldNum" sz="quarter" idx="5"/>
          </p:nvPr>
        </p:nvSpPr>
        <p:spPr>
          <a:noFill/>
        </p:spPr>
        <p:txBody>
          <a:bodyPr/>
          <a:lstStyle/>
          <a:p>
            <a:fld id="{C8183870-2CA3-4CB9-9723-FBABAE0DEF6C}" type="slidenum">
              <a:rPr lang="en-US">
                <a:solidFill>
                  <a:srgbClr val="000000"/>
                </a:solidFill>
              </a:rPr>
              <a:pPr/>
              <a:t>14</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smtClean="0"/>
          </a:p>
        </p:txBody>
      </p:sp>
      <p:sp>
        <p:nvSpPr>
          <p:cNvPr id="33796" name="Slide Number Placeholder 3"/>
          <p:cNvSpPr>
            <a:spLocks noGrp="1"/>
          </p:cNvSpPr>
          <p:nvPr>
            <p:ph type="sldNum" sz="quarter" idx="5"/>
          </p:nvPr>
        </p:nvSpPr>
        <p:spPr>
          <a:noFill/>
        </p:spPr>
        <p:txBody>
          <a:bodyPr/>
          <a:lstStyle/>
          <a:p>
            <a:fld id="{64B5DFDC-1404-4C95-A327-43A81F460E5C}" type="slidenum">
              <a:rPr lang="en-US">
                <a:solidFill>
                  <a:srgbClr val="000000"/>
                </a:solidFill>
              </a:rPr>
              <a:pPr/>
              <a:t>15</a:t>
            </a:fld>
            <a:endParaRPr 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US" smtClean="0"/>
          </a:p>
        </p:txBody>
      </p:sp>
      <p:sp>
        <p:nvSpPr>
          <p:cNvPr id="34820" name="Slide Number Placeholder 3"/>
          <p:cNvSpPr>
            <a:spLocks noGrp="1"/>
          </p:cNvSpPr>
          <p:nvPr>
            <p:ph type="sldNum" sz="quarter" idx="5"/>
          </p:nvPr>
        </p:nvSpPr>
        <p:spPr>
          <a:noFill/>
        </p:spPr>
        <p:txBody>
          <a:bodyPr/>
          <a:lstStyle/>
          <a:p>
            <a:fld id="{8C969E5F-4460-419F-BBAC-B860CC27D7AE}" type="slidenum">
              <a:rPr lang="en-US">
                <a:solidFill>
                  <a:srgbClr val="000000"/>
                </a:solidFill>
              </a:rPr>
              <a:pPr/>
              <a:t>16</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35844" name="Slide Number Placeholder 3"/>
          <p:cNvSpPr>
            <a:spLocks noGrp="1"/>
          </p:cNvSpPr>
          <p:nvPr>
            <p:ph type="sldNum" sz="quarter" idx="5"/>
          </p:nvPr>
        </p:nvSpPr>
        <p:spPr>
          <a:noFill/>
        </p:spPr>
        <p:txBody>
          <a:bodyPr/>
          <a:lstStyle/>
          <a:p>
            <a:fld id="{6214AC37-5324-40A5-97D4-6804AE682576}" type="slidenum">
              <a:rPr lang="en-US">
                <a:solidFill>
                  <a:srgbClr val="000000"/>
                </a:solidFill>
              </a:rPr>
              <a:pPr/>
              <a:t>17</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3221BF-AF3A-4171-88CE-8866B68EEF7F}" type="slidenum">
              <a:rPr lang="en-US" smtClean="0">
                <a:solidFill>
                  <a:prstClr val="black"/>
                </a:solidFill>
              </a:rPr>
              <a:pPr>
                <a:defRPr/>
              </a:pPr>
              <a:t>18</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2BE871-DBC4-46AB-8059-5B52B92D6B14}"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373158-AAD2-479C-9481-DBFFEAF24E5C}"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2BE871-DBC4-46AB-8059-5B52B92D6B14}" type="slidenum">
              <a:rPr lang="en-US" smtClean="0">
                <a:solidFill>
                  <a:prstClr val="black"/>
                </a:solidFill>
              </a:rPr>
              <a:pPr/>
              <a:t>21</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64938">
              <a:defRPr/>
            </a:pPr>
            <a:r>
              <a:rPr lang="en-US" dirty="0" smtClean="0"/>
              <a:t>Since we are able to image each ion individually using the camera, we can directly observe an increase in the number of excitations as we move to long-range </a:t>
            </a:r>
            <a:r>
              <a:rPr lang="en-US" dirty="0" err="1" smtClean="0"/>
              <a:t>afm</a:t>
            </a:r>
            <a:r>
              <a:rPr lang="en-US" dirty="0" smtClean="0"/>
              <a:t> interactions.</a:t>
            </a:r>
            <a:r>
              <a:rPr lang="en-US" baseline="0" dirty="0" smtClean="0"/>
              <a:t> For instance, with 10 spins, we can easily see the difference between when each of our spins is up and when each is down.</a:t>
            </a:r>
            <a:endParaRPr lang="en-US" dirty="0" smtClean="0"/>
          </a:p>
          <a:p>
            <a:endParaRPr lang="en-US" dirty="0" smtClean="0"/>
          </a:p>
          <a:p>
            <a:pPr defTabSz="864938">
              <a:defRPr/>
            </a:pPr>
            <a:r>
              <a:rPr lang="en-US" dirty="0" smtClean="0"/>
              <a:t>If we turn</a:t>
            </a:r>
            <a:r>
              <a:rPr lang="en-US" baseline="0" dirty="0" smtClean="0"/>
              <a:t> on our </a:t>
            </a:r>
            <a:r>
              <a:rPr lang="en-US" baseline="0" dirty="0" err="1" smtClean="0"/>
              <a:t>antiferromagnetic</a:t>
            </a:r>
            <a:r>
              <a:rPr lang="en-US" baseline="0" dirty="0" smtClean="0"/>
              <a:t> </a:t>
            </a:r>
            <a:r>
              <a:rPr lang="en-US" baseline="0" dirty="0" err="1" smtClean="0"/>
              <a:t>hamiltonian</a:t>
            </a:r>
            <a:r>
              <a:rPr lang="en-US" baseline="0" dirty="0" smtClean="0"/>
              <a:t>, we can then image our degenerate Neel ordered ground state. If we perform 2600 simulations of our AFM </a:t>
            </a:r>
            <a:r>
              <a:rPr lang="en-US" baseline="0" dirty="0" err="1" smtClean="0"/>
              <a:t>hamiltonian</a:t>
            </a:r>
            <a:r>
              <a:rPr lang="en-US" baseline="0" dirty="0" smtClean="0"/>
              <a:t> with a range of interaction parameterized by this alpha, we find</a:t>
            </a:r>
            <a:endParaRPr lang="en-US" dirty="0" smtClean="0"/>
          </a:p>
          <a:p>
            <a:endParaRPr lang="en-US" dirty="0" smtClean="0"/>
          </a:p>
          <a:p>
            <a:r>
              <a:rPr lang="en-US" dirty="0" smtClean="0"/>
              <a:t>About 220 events</a:t>
            </a:r>
            <a:r>
              <a:rPr lang="en-US" baseline="0" dirty="0" smtClean="0"/>
              <a:t> for each of the ground states, or 17 percent probability of landing in the ground state. Compared to the probability of falling into these states at random, it’s clear that we’re still recovering some ground state character.</a:t>
            </a:r>
          </a:p>
          <a:p>
            <a:endParaRPr lang="en-US" baseline="0" dirty="0" smtClean="0"/>
          </a:p>
          <a:p>
            <a:r>
              <a:rPr lang="en-US" baseline="0" dirty="0" smtClean="0"/>
              <a:t>1:00 – 16:00</a:t>
            </a:r>
            <a:endParaRPr lang="en-US" dirty="0"/>
          </a:p>
        </p:txBody>
      </p:sp>
      <p:sp>
        <p:nvSpPr>
          <p:cNvPr id="4" name="Slide Number Placeholder 3"/>
          <p:cNvSpPr>
            <a:spLocks noGrp="1"/>
          </p:cNvSpPr>
          <p:nvPr>
            <p:ph type="sldNum" sz="quarter" idx="10"/>
          </p:nvPr>
        </p:nvSpPr>
        <p:spPr/>
        <p:txBody>
          <a:bodyPr/>
          <a:lstStyle/>
          <a:p>
            <a:pPr>
              <a:defRPr/>
            </a:pPr>
            <a:fld id="{F0E61589-DBCC-4056-86D3-39FEB7F2466C}" type="slidenum">
              <a:rPr lang="en-US">
                <a:solidFill>
                  <a:prstClr val="black"/>
                </a:solidFill>
              </a:rPr>
              <a:pPr>
                <a:defRPr/>
              </a:pPr>
              <a:t>22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 course we can also look at the first excited states, that</a:t>
            </a:r>
            <a:r>
              <a:rPr lang="en-US" baseline="0" dirty="0" smtClean="0"/>
              <a:t> have a single defect like having two down spins next to each other, or two up spins, and find that they are not nearly as prevalent as the ground state, but still more populated than random chance would give.</a:t>
            </a:r>
            <a:endParaRPr lang="en-US" dirty="0"/>
          </a:p>
        </p:txBody>
      </p:sp>
      <p:sp>
        <p:nvSpPr>
          <p:cNvPr id="4" name="Slide Number Placeholder 3"/>
          <p:cNvSpPr>
            <a:spLocks noGrp="1"/>
          </p:cNvSpPr>
          <p:nvPr>
            <p:ph type="sldNum" sz="quarter" idx="10"/>
          </p:nvPr>
        </p:nvSpPr>
        <p:spPr/>
        <p:txBody>
          <a:bodyPr/>
          <a:lstStyle/>
          <a:p>
            <a:pPr>
              <a:defRPr/>
            </a:pPr>
            <a:fld id="{E34FCB74-B00B-401E-B478-64A2987EE5DB}" type="slidenum">
              <a:rPr lang="en-US">
                <a:solidFill>
                  <a:prstClr val="black"/>
                </a:solidFill>
              </a:rPr>
              <a:pPr>
                <a:defRPr/>
              </a:pPr>
              <a:t>23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defTabSz="864938">
              <a:spcBef>
                <a:spcPct val="0"/>
              </a:spcBef>
              <a:defRPr/>
            </a:pPr>
            <a:r>
              <a:rPr lang="en-US" dirty="0" smtClean="0"/>
              <a:t>In</a:t>
            </a:r>
            <a:r>
              <a:rPr lang="en-US" baseline="0" dirty="0" smtClean="0"/>
              <a:t> fact, using the camera we can look at the distribution of all 1024 possible states in the system. In the initial paramagnetic state, all possible spin configurations are roughly equally populated, save for a few detection errors.</a:t>
            </a:r>
            <a:endParaRPr lang="en-US" dirty="0" smtClean="0"/>
          </a:p>
          <a:p>
            <a:pPr>
              <a:spcBef>
                <a:spcPct val="0"/>
              </a:spcBef>
            </a:pPr>
            <a:endParaRPr lang="en-US" dirty="0" smtClean="0"/>
          </a:p>
          <a:p>
            <a:pPr>
              <a:spcBef>
                <a:spcPct val="0"/>
              </a:spcBef>
            </a:pPr>
            <a:r>
              <a:rPr lang="en-US" dirty="0" smtClean="0"/>
              <a:t>When we ramp</a:t>
            </a:r>
            <a:r>
              <a:rPr lang="en-US" baseline="0" dirty="0" smtClean="0"/>
              <a:t> down the Hamiltonian, we see the two ground states popping out very clearly, each with about 9% probability, and the rest of the states suppressed.</a:t>
            </a:r>
          </a:p>
          <a:p>
            <a:pPr>
              <a:spcBef>
                <a:spcPct val="0"/>
              </a:spcBef>
            </a:pPr>
            <a:endParaRPr lang="en-US" baseline="0" dirty="0" smtClean="0"/>
          </a:p>
          <a:p>
            <a:pPr>
              <a:spcBef>
                <a:spcPct val="0"/>
              </a:spcBef>
            </a:pPr>
            <a:r>
              <a:rPr lang="en-US" baseline="0" dirty="0" smtClean="0"/>
              <a:t>:30 – 16:30</a:t>
            </a: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BE596-4F8A-4A06-83E9-E6B2565870AC}" type="slidenum">
              <a:rPr lang="en-US">
                <a:solidFill>
                  <a:srgbClr val="000000"/>
                </a:solidFill>
              </a:rPr>
              <a:pPr/>
              <a:t>25</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26</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Let's consider</a:t>
            </a:r>
            <a:r>
              <a:rPr lang="en-US" baseline="0" dirty="0" smtClean="0"/>
              <a:t> the ground state of this Hamiltonian when we set the transverse field part equal to zero. </a:t>
            </a:r>
          </a:p>
          <a:p>
            <a:pPr>
              <a:spcBef>
                <a:spcPct val="0"/>
              </a:spcBef>
            </a:pPr>
            <a:endParaRPr lang="en-US" baseline="0" dirty="0" smtClean="0"/>
          </a:p>
          <a:p>
            <a:pPr>
              <a:spcBef>
                <a:spcPct val="0"/>
              </a:spcBef>
            </a:pPr>
            <a:r>
              <a:rPr lang="en-US" baseline="0" dirty="0" smtClean="0"/>
              <a:t>For N=6, we can plot the energy </a:t>
            </a:r>
            <a:r>
              <a:rPr lang="en-US" baseline="0" dirty="0" err="1" smtClean="0"/>
              <a:t>eigenvalues</a:t>
            </a:r>
            <a:r>
              <a:rPr lang="en-US" baseline="0" dirty="0" smtClean="0"/>
              <a:t> as we vary the strength of Bx. We find that at three points, the ground state energy has abrupt kinks in it.</a:t>
            </a:r>
          </a:p>
          <a:p>
            <a:pPr>
              <a:spcBef>
                <a:spcPct val="0"/>
              </a:spcBef>
            </a:pPr>
            <a:endParaRPr lang="en-US" baseline="0" dirty="0" smtClean="0"/>
          </a:p>
          <a:p>
            <a:pPr>
              <a:spcBef>
                <a:spcPct val="0"/>
              </a:spcBef>
            </a:pPr>
            <a:r>
              <a:rPr lang="en-US" baseline="0" dirty="0" smtClean="0"/>
              <a:t>We can look at the ground state spin-configurations in each of these regions. Near </a:t>
            </a:r>
            <a:r>
              <a:rPr lang="en-US" baseline="0" dirty="0" err="1" smtClean="0"/>
              <a:t>Bx</a:t>
            </a:r>
            <a:r>
              <a:rPr lang="en-US" baseline="0" dirty="0" smtClean="0"/>
              <a:t>=0, we have our AFM states, as expected. However in this region, it becomes energetically favorable for one of the spins to flip from up to down to align along the longitudinal field. Likewise, past the next phase transition, another spin goes dark, and finally at large </a:t>
            </a:r>
            <a:r>
              <a:rPr lang="en-US" baseline="0" dirty="0" err="1" smtClean="0"/>
              <a:t>Bx</a:t>
            </a:r>
            <a:r>
              <a:rPr lang="en-US" baseline="0" dirty="0" smtClean="0"/>
              <a:t>, all of the spins are polarized along the longitudinal field. </a:t>
            </a:r>
          </a:p>
          <a:p>
            <a:pPr>
              <a:spcBef>
                <a:spcPct val="0"/>
              </a:spcBef>
            </a:pPr>
            <a:endParaRPr lang="en-US" baseline="0" dirty="0" smtClean="0"/>
          </a:p>
          <a:p>
            <a:pPr>
              <a:spcBef>
                <a:spcPct val="0"/>
              </a:spcBef>
            </a:pPr>
            <a:r>
              <a:rPr lang="en-US" baseline="0" dirty="0" smtClean="0"/>
              <a:t>If we plot an order parameter like the number of ions bright as a function of </a:t>
            </a:r>
            <a:r>
              <a:rPr lang="en-US" baseline="0" dirty="0" err="1" smtClean="0"/>
              <a:t>Bx</a:t>
            </a:r>
            <a:r>
              <a:rPr lang="en-US" baseline="0" dirty="0" smtClean="0"/>
              <a:t>, we see a staircase with abrupt jumps at the phase transitions.</a:t>
            </a: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BE596-4F8A-4A06-83E9-E6B2565870AC}" type="slidenum">
              <a:rPr lang="en-US">
                <a:solidFill>
                  <a:srgbClr val="000000"/>
                </a:solidFill>
              </a:rPr>
              <a:pPr/>
              <a:t>28</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 have already</a:t>
            </a:r>
            <a:r>
              <a:rPr lang="en-US" baseline="0" smtClean="0"/>
              <a:t> showed you the theory prediction for the number of ions bright as the strength of Bx is increased.</a:t>
            </a: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BE596-4F8A-4A06-83E9-E6B2565870AC}" type="slidenum">
              <a:rPr lang="en-US">
                <a:solidFill>
                  <a:srgbClr val="000000"/>
                </a:solidFill>
              </a:rPr>
              <a:pPr/>
              <a:t>29</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When we take experimental data, we trace out a curve given by these blue points here. Although there is some behavior along the way showing correspondence to the plateaus,</a:t>
            </a:r>
            <a:r>
              <a:rPr lang="en-US" baseline="0" smtClean="0"/>
              <a:t> in general the steps are heavily rounded since it is difficult to remain adiabatic when the energy gaps are so small.</a:t>
            </a:r>
          </a:p>
          <a:p>
            <a:pPr>
              <a:spcBef>
                <a:spcPct val="0"/>
              </a:spcBef>
            </a:pPr>
            <a:endParaRPr lang="en-US" baseline="0" smtClean="0"/>
          </a:p>
          <a:p>
            <a:pPr>
              <a:spcBef>
                <a:spcPct val="0"/>
              </a:spcBef>
            </a:pPr>
            <a:r>
              <a:rPr lang="en-US" baseline="0" smtClean="0"/>
              <a:t>However, we can still recover the ground state ordering by using the idea presented before, that the ground state will be the most prevalent state.</a:t>
            </a:r>
          </a:p>
          <a:p>
            <a:pPr>
              <a:spcBef>
                <a:spcPct val="0"/>
              </a:spcBef>
            </a:pPr>
            <a:endParaRPr lang="en-US" baseline="0" smtClean="0"/>
          </a:p>
          <a:p>
            <a:pPr>
              <a:spcBef>
                <a:spcPct val="0"/>
              </a:spcBef>
            </a:pPr>
            <a:r>
              <a:rPr lang="en-US" baseline="0" smtClean="0"/>
              <a:t>For any of these blue data points, we can look at the probability of all possible spin orderings, from which a most prevalent state is selected. In this case, we have the state 010010, with two ions bright. Selecting the most probable state for each point,</a:t>
            </a: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BE596-4F8A-4A06-83E9-E6B2565870AC}" type="slidenum">
              <a:rPr lang="en-US">
                <a:solidFill>
                  <a:srgbClr val="000000"/>
                </a:solidFill>
              </a:rPr>
              <a:pPr/>
              <a:t>30</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we nicely recover the expected number</a:t>
            </a:r>
            <a:r>
              <a:rPr lang="en-US" baseline="0" dirty="0" smtClean="0"/>
              <a:t> of bright ions as </a:t>
            </a:r>
            <a:r>
              <a:rPr lang="en-US" baseline="0" dirty="0" err="1" smtClean="0"/>
              <a:t>Bx</a:t>
            </a:r>
            <a:r>
              <a:rPr lang="en-US" baseline="0" dirty="0" smtClean="0"/>
              <a:t> is increased. </a:t>
            </a:r>
          </a:p>
          <a:p>
            <a:pPr>
              <a:spcBef>
                <a:spcPct val="0"/>
              </a:spcBef>
            </a:pPr>
            <a:endParaRPr lang="en-US" baseline="0" dirty="0" smtClean="0"/>
          </a:p>
          <a:p>
            <a:pPr>
              <a:spcBef>
                <a:spcPct val="0"/>
              </a:spcBef>
            </a:pPr>
            <a:r>
              <a:rPr lang="en-US" baseline="0" dirty="0" smtClean="0"/>
              <a:t>And again, since we are using the camera to take direct images of the data, we can see and confirm the states that we're making.</a:t>
            </a:r>
          </a:p>
          <a:p>
            <a:pPr>
              <a:spcBef>
                <a:spcPct val="0"/>
              </a:spcBef>
            </a:pPr>
            <a:endParaRPr lang="en-US" baseline="0" dirty="0" smtClean="0"/>
          </a:p>
          <a:p>
            <a:pPr>
              <a:spcBef>
                <a:spcPct val="0"/>
              </a:spcBef>
            </a:pPr>
            <a:r>
              <a:rPr lang="en-US" baseline="0" dirty="0" smtClean="0"/>
              <a:t>1:30 – 23:30</a:t>
            </a: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BE596-4F8A-4A06-83E9-E6B2565870AC}" type="slidenum">
              <a:rPr lang="en-US">
                <a:solidFill>
                  <a:srgbClr val="000000"/>
                </a:solidFill>
              </a:rPr>
              <a:pPr/>
              <a:t>31</a:t>
            </a:fld>
            <a:endParaRPr 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1:30 – 25:00</a:t>
            </a:r>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BE596-4F8A-4A06-83E9-E6B2565870AC}" type="slidenum">
              <a:rPr lang="en-US">
                <a:solidFill>
                  <a:srgbClr val="000000"/>
                </a:solidFill>
              </a:rPr>
              <a:pPr/>
              <a:t>32</a:t>
            </a:fld>
            <a:endParaRPr 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EE20D1-4803-4EEE-BD97-25F357A77DE3}"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758435-383E-4183-BB0B-50814E0C1CC5}"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758435-383E-4183-BB0B-50814E0C1CC5}" type="slidenum">
              <a:rPr lang="en-US" smtClean="0">
                <a:solidFill>
                  <a:prstClr val="black"/>
                </a:solidFill>
              </a:rPr>
              <a:pPr/>
              <a:t>35</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758435-383E-4183-BB0B-50814E0C1CC5}"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EE20D1-4803-4EEE-BD97-25F357A77DE3}" type="slidenum">
              <a:rPr lang="en-US" smtClean="0">
                <a:solidFill>
                  <a:prstClr val="black"/>
                </a:solidFill>
              </a:rPr>
              <a:pPr/>
              <a:t>40</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EE20D1-4803-4EEE-BD97-25F357A77DE3}" type="slidenum">
              <a:rPr lang="en-US" smtClean="0">
                <a:solidFill>
                  <a:prstClr val="black"/>
                </a:solidFill>
              </a:rPr>
              <a:pPr/>
              <a:t>41</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44</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45</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53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4BE596-4F8A-4A06-83E9-E6B2565870AC}" type="slidenum">
              <a:rPr lang="en-US">
                <a:solidFill>
                  <a:srgbClr val="000000"/>
                </a:solidFill>
              </a:rPr>
              <a:pPr/>
              <a:t>46</a:t>
            </a:fld>
            <a:endParaRPr 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B/J:</a:t>
            </a:r>
            <a:r>
              <a:rPr lang="en-US" baseline="0" dirty="0" smtClean="0"/>
              <a:t> 5, 1.5, 0.03</a:t>
            </a:r>
            <a:endParaRPr lang="en-US" dirty="0"/>
          </a:p>
        </p:txBody>
      </p:sp>
      <p:sp>
        <p:nvSpPr>
          <p:cNvPr id="4" name="Slide Number Placeholder 3"/>
          <p:cNvSpPr>
            <a:spLocks noGrp="1"/>
          </p:cNvSpPr>
          <p:nvPr>
            <p:ph type="sldNum" idx="10"/>
          </p:nvPr>
        </p:nvSpPr>
        <p:spPr/>
        <p:txBody>
          <a:bodyPr/>
          <a:lstStyle/>
          <a:p>
            <a:fld id="{3DFB2F1B-2F6D-44C3-A2A1-4EC9A9AA301D}"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373158-AAD2-479C-9481-DBFFEAF24E5C}"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49</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AB94C090-11BF-451B-AF92-527CCF928513}" type="slidenum">
              <a:rPr lang="en-US" smtClean="0">
                <a:solidFill>
                  <a:srgbClr val="000000"/>
                </a:solidFill>
                <a:latin typeface="Arial" pitchFamily="34" charset="0"/>
              </a:rPr>
              <a:pPr/>
              <a:t>52</a:t>
            </a:fld>
            <a:endParaRPr lang="en-US" smtClean="0">
              <a:solidFill>
                <a:srgbClr val="000000"/>
              </a:solidFill>
              <a:latin typeface="Arial" pitchFamily="34" charset="0"/>
            </a:endParaRPr>
          </a:p>
        </p:txBody>
      </p:sp>
      <p:sp>
        <p:nvSpPr>
          <p:cNvPr id="48131" name="Rectangle 2"/>
          <p:cNvSpPr>
            <a:spLocks noGrp="1" noRot="1" noChangeAspect="1" noChangeArrowheads="1" noTextEdit="1"/>
          </p:cNvSpPr>
          <p:nvPr>
            <p:ph type="sldImg"/>
          </p:nvPr>
        </p:nvSpPr>
        <p:spPr>
          <a:xfrm>
            <a:off x="1149525" y="686350"/>
            <a:ext cx="4560515" cy="3430178"/>
          </a:xfrm>
          <a:ln/>
        </p:spPr>
      </p:sp>
      <p:sp>
        <p:nvSpPr>
          <p:cNvPr id="481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53</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54</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34FCB74-B00B-401E-B478-64A2987EE5DB}" type="slidenum">
              <a:rPr lang="en-US" smtClean="0">
                <a:solidFill>
                  <a:prstClr val="black"/>
                </a:solidFill>
              </a:rPr>
              <a:pPr>
                <a:defRPr/>
              </a:pPr>
              <a:t>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2BE871-DBC4-46AB-8059-5B52B92D6B14}" type="slidenum">
              <a:rPr lang="en-US" smtClean="0">
                <a:solidFill>
                  <a:prstClr val="black"/>
                </a:solidFill>
              </a:rPr>
              <a:pPr/>
              <a:t>11</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6A2422-B61E-4271-AF37-5A36C506F8E3}" type="datetimeFigureOut">
              <a:rPr lang="en-US" smtClean="0"/>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191236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6A2422-B61E-4271-AF37-5A36C506F8E3}" type="datetimeFigureOut">
              <a:rPr lang="en-US" smtClean="0"/>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4147802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6A2422-B61E-4271-AF37-5A36C506F8E3}" type="datetimeFigureOut">
              <a:rPr lang="en-US" smtClean="0"/>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3590942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00E40CF4-B79B-4652-AFFF-DDA45F49F46C}" type="slidenum">
              <a:rPr lang="en-US"/>
              <a:pPr>
                <a:defRPr/>
              </a:pPr>
              <a:t>‹#›</a:t>
            </a:fld>
            <a:endParaRPr lang="en-US"/>
          </a:p>
        </p:txBody>
      </p:sp>
    </p:spTree>
    <p:extLst>
      <p:ext uri="{BB962C8B-B14F-4D97-AF65-F5344CB8AC3E}">
        <p14:creationId xmlns:p14="http://schemas.microsoft.com/office/powerpoint/2010/main" val="2400596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BCCB6128-670F-477B-B298-A957FCC97CC8}" type="slidenum">
              <a:rPr lang="en-US"/>
              <a:pPr>
                <a:defRPr/>
              </a:pPr>
              <a:t>‹#›</a:t>
            </a:fld>
            <a:endParaRPr lang="en-US"/>
          </a:p>
        </p:txBody>
      </p:sp>
    </p:spTree>
    <p:extLst>
      <p:ext uri="{BB962C8B-B14F-4D97-AF65-F5344CB8AC3E}">
        <p14:creationId xmlns:p14="http://schemas.microsoft.com/office/powerpoint/2010/main" val="1491824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52E7C3C9-594F-4FEA-AFED-B31B4142DF68}" type="slidenum">
              <a:rPr lang="en-US"/>
              <a:pPr>
                <a:defRPr/>
              </a:pPr>
              <a:t>‹#›</a:t>
            </a:fld>
            <a:endParaRPr lang="en-US"/>
          </a:p>
        </p:txBody>
      </p:sp>
    </p:spTree>
    <p:extLst>
      <p:ext uri="{BB962C8B-B14F-4D97-AF65-F5344CB8AC3E}">
        <p14:creationId xmlns:p14="http://schemas.microsoft.com/office/powerpoint/2010/main" val="1511446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Footer Placeholder 5"/>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DF4514BD-7793-4B0C-B94D-5A4802CDF15F}" type="slidenum">
              <a:rPr lang="en-US"/>
              <a:pPr>
                <a:defRPr/>
              </a:pPr>
              <a:t>‹#›</a:t>
            </a:fld>
            <a:endParaRPr lang="en-US"/>
          </a:p>
        </p:txBody>
      </p:sp>
    </p:spTree>
    <p:extLst>
      <p:ext uri="{BB962C8B-B14F-4D97-AF65-F5344CB8AC3E}">
        <p14:creationId xmlns:p14="http://schemas.microsoft.com/office/powerpoint/2010/main" val="2828821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8" name="Footer Placeholder 7"/>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62E8C2AB-D0BE-487E-AD2D-97E577C0BACD}" type="slidenum">
              <a:rPr lang="en-US"/>
              <a:pPr>
                <a:defRPr/>
              </a:pPr>
              <a:t>‹#›</a:t>
            </a:fld>
            <a:endParaRPr lang="en-US"/>
          </a:p>
        </p:txBody>
      </p:sp>
    </p:spTree>
    <p:extLst>
      <p:ext uri="{BB962C8B-B14F-4D97-AF65-F5344CB8AC3E}">
        <p14:creationId xmlns:p14="http://schemas.microsoft.com/office/powerpoint/2010/main" val="2767011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4" name="Footer Placeholder 3"/>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6DC5C65B-0FC1-4D4A-9E3F-C98473B86EE9}" type="slidenum">
              <a:rPr lang="en-US"/>
              <a:pPr>
                <a:defRPr/>
              </a:pPr>
              <a:t>‹#›</a:t>
            </a:fld>
            <a:endParaRPr lang="en-US"/>
          </a:p>
        </p:txBody>
      </p:sp>
    </p:spTree>
    <p:extLst>
      <p:ext uri="{BB962C8B-B14F-4D97-AF65-F5344CB8AC3E}">
        <p14:creationId xmlns:p14="http://schemas.microsoft.com/office/powerpoint/2010/main" val="3273939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3" name="Footer Placeholder 2"/>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B7A84AE3-E505-4AF1-807E-AEB1DF1E7115}" type="slidenum">
              <a:rPr lang="en-US"/>
              <a:pPr>
                <a:defRPr/>
              </a:pPr>
              <a:t>‹#›</a:t>
            </a:fld>
            <a:endParaRPr lang="en-US"/>
          </a:p>
        </p:txBody>
      </p:sp>
    </p:spTree>
    <p:extLst>
      <p:ext uri="{BB962C8B-B14F-4D97-AF65-F5344CB8AC3E}">
        <p14:creationId xmlns:p14="http://schemas.microsoft.com/office/powerpoint/2010/main" val="3594656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Footer Placeholder 5"/>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268BDE66-BBAE-4BBE-AF43-CE52EC1EA40E}" type="slidenum">
              <a:rPr lang="en-US"/>
              <a:pPr>
                <a:defRPr/>
              </a:pPr>
              <a:t>‹#›</a:t>
            </a:fld>
            <a:endParaRPr lang="en-US"/>
          </a:p>
        </p:txBody>
      </p:sp>
    </p:spTree>
    <p:extLst>
      <p:ext uri="{BB962C8B-B14F-4D97-AF65-F5344CB8AC3E}">
        <p14:creationId xmlns:p14="http://schemas.microsoft.com/office/powerpoint/2010/main" val="287824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6A2422-B61E-4271-AF37-5A36C506F8E3}" type="datetimeFigureOut">
              <a:rPr lang="en-US" smtClean="0"/>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2814378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Footer Placeholder 5"/>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AEC22787-DFA0-4E80-B498-CAD26FB81A7A}" type="slidenum">
              <a:rPr lang="en-US"/>
              <a:pPr>
                <a:defRPr/>
              </a:pPr>
              <a:t>‹#›</a:t>
            </a:fld>
            <a:endParaRPr lang="en-US"/>
          </a:p>
        </p:txBody>
      </p:sp>
    </p:spTree>
    <p:extLst>
      <p:ext uri="{BB962C8B-B14F-4D97-AF65-F5344CB8AC3E}">
        <p14:creationId xmlns:p14="http://schemas.microsoft.com/office/powerpoint/2010/main" val="372269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D2A5EE1A-59BA-46DE-8D10-E4DD67100E36}" type="slidenum">
              <a:rPr lang="en-US"/>
              <a:pPr>
                <a:defRPr/>
              </a:pPr>
              <a:t>‹#›</a:t>
            </a:fld>
            <a:endParaRPr lang="en-US"/>
          </a:p>
        </p:txBody>
      </p:sp>
    </p:spTree>
    <p:extLst>
      <p:ext uri="{BB962C8B-B14F-4D97-AF65-F5344CB8AC3E}">
        <p14:creationId xmlns:p14="http://schemas.microsoft.com/office/powerpoint/2010/main" val="421885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5" name="Footer Placeholder 4"/>
          <p:cNvSpPr>
            <a:spLocks noGrp="1"/>
          </p:cNvSpPr>
          <p:nvPr>
            <p:ph type="ftr" sz="quarter" idx="11"/>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a:lnSpc>
                <a:spcPct val="100000"/>
              </a:lnSpc>
              <a:buClrTx/>
              <a:buSzTx/>
              <a:buFontTx/>
              <a:buNone/>
              <a:defRPr>
                <a:solidFill>
                  <a:prstClr val="black">
                    <a:tint val="75000"/>
                  </a:prstClr>
                </a:solidFill>
                <a:latin typeface="Trebuchet MS" pitchFamily="34" charset="0"/>
                <a:cs typeface="+mn-cs"/>
              </a:defRPr>
            </a:lvl1pPr>
          </a:lstStyle>
          <a:p>
            <a:pPr>
              <a:defRPr/>
            </a:pPr>
            <a:fld id="{E0ABFB9F-C4B0-490E-B653-E87E7743CD48}" type="slidenum">
              <a:rPr lang="en-US"/>
              <a:pPr>
                <a:defRPr/>
              </a:pPr>
              <a:t>‹#›</a:t>
            </a:fld>
            <a:endParaRPr lang="en-US"/>
          </a:p>
        </p:txBody>
      </p:sp>
    </p:spTree>
    <p:extLst>
      <p:ext uri="{BB962C8B-B14F-4D97-AF65-F5344CB8AC3E}">
        <p14:creationId xmlns:p14="http://schemas.microsoft.com/office/powerpoint/2010/main" val="2111964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FE9A2E-22B8-48BE-95B8-D539F2362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477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6C928-4497-41B2-A246-76661FC570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833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4CDA6E-E660-4042-BE1D-428285668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017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C6B3-51A9-43E1-9E5F-3A5DBF0F1C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6829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1EEBE-51D2-4664-8C7D-BD44DBA32B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755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0E3CDB-2DB4-4BCC-91D0-BE8A1A465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746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6CD854-D26F-40D3-98C0-4A152E09CD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123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6A2422-B61E-4271-AF37-5A36C506F8E3}" type="datetimeFigureOut">
              <a:rPr lang="en-US" smtClean="0"/>
              <a:t>7/24/2013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2646728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C95FEE-C987-4339-94A7-37F8ACC11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454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67DA3F-8C25-45B9-9857-A4890FDAD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495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F1509-85B9-4566-8C3C-2135AF717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481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CFD91-DA64-456E-BFFE-7EB2A7C3AD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565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6A2422-B61E-4271-AF37-5A36C506F8E3}" type="datetimeFigureOut">
              <a:rPr lang="en-US" smtClean="0"/>
              <a:t>7/24/2013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1961830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6A2422-B61E-4271-AF37-5A36C506F8E3}" type="datetimeFigureOut">
              <a:rPr lang="en-US" smtClean="0"/>
              <a:t>7/24/2013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263821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6A2422-B61E-4271-AF37-5A36C506F8E3}" type="datetimeFigureOut">
              <a:rPr lang="en-US" smtClean="0"/>
              <a:t>7/24/2013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94582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A2422-B61E-4271-AF37-5A36C506F8E3}" type="datetimeFigureOut">
              <a:rPr lang="en-US" smtClean="0"/>
              <a:t>7/24/2013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223122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6A2422-B61E-4271-AF37-5A36C506F8E3}" type="datetimeFigureOut">
              <a:rPr lang="en-US" smtClean="0"/>
              <a:t>7/24/2013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275473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6A2422-B61E-4271-AF37-5A36C506F8E3}" type="datetimeFigureOut">
              <a:rPr lang="en-US" smtClean="0"/>
              <a:t>7/24/2013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163D5-5275-4FF3-A020-6AB1E8467C50}" type="slidenum">
              <a:rPr lang="en-US" smtClean="0"/>
              <a:t>‹#›</a:t>
            </a:fld>
            <a:endParaRPr lang="en-US"/>
          </a:p>
        </p:txBody>
      </p:sp>
    </p:spTree>
    <p:extLst>
      <p:ext uri="{BB962C8B-B14F-4D97-AF65-F5344CB8AC3E}">
        <p14:creationId xmlns:p14="http://schemas.microsoft.com/office/powerpoint/2010/main" val="3022574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A2422-B61E-4271-AF37-5A36C506F8E3}" type="datetimeFigureOut">
              <a:rPr lang="en-US" smtClean="0"/>
              <a:t>7/24/2013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163D5-5275-4FF3-A020-6AB1E8467C50}" type="slidenum">
              <a:rPr lang="en-US" smtClean="0"/>
              <a:t>‹#›</a:t>
            </a:fld>
            <a:endParaRPr lang="en-US"/>
          </a:p>
        </p:txBody>
      </p:sp>
    </p:spTree>
    <p:extLst>
      <p:ext uri="{BB962C8B-B14F-4D97-AF65-F5344CB8AC3E}">
        <p14:creationId xmlns:p14="http://schemas.microsoft.com/office/powerpoint/2010/main" val="2228269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30" tIns="45715" rIns="91430" bIns="45715" numCol="1" anchor="ctr" anchorCtr="0" compatLnSpc="1">
            <a:prstTxWarp prst="textNoShape">
              <a:avLst/>
            </a:prstTxWarp>
          </a:bodyPr>
          <a:lstStyle>
            <a:lvl1pPr hangingPunct="0">
              <a:lnSpc>
                <a:spcPct val="93000"/>
              </a:lnSpc>
              <a:buClr>
                <a:srgbClr val="000000"/>
              </a:buClr>
              <a:buSzPct val="100000"/>
              <a:buFont typeface="Times New Roman" pitchFamily="18" charset="0"/>
              <a:buNone/>
              <a:defRPr sz="1200">
                <a:solidFill>
                  <a:srgbClr val="898989"/>
                </a:solidFill>
                <a:latin typeface="Arial" charset="0"/>
              </a:defRPr>
            </a:lvl1pPr>
          </a:lstStyle>
          <a:p>
            <a:pPr fontAlgn="base">
              <a:spcBef>
                <a:spcPct val="0"/>
              </a:spcBef>
              <a:spcAft>
                <a:spcPct val="0"/>
              </a:spcAft>
            </a:pPr>
            <a:endParaRPr lang="en-US" smtClean="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30" tIns="45715" rIns="91430" bIns="45715" numCol="1" anchor="ctr" anchorCtr="0" compatLnSpc="1">
            <a:prstTxWarp prst="textNoShape">
              <a:avLst/>
            </a:prstTxWarp>
          </a:bodyPr>
          <a:lstStyle>
            <a:lvl1pPr algn="ctr" hangingPunct="0">
              <a:lnSpc>
                <a:spcPct val="93000"/>
              </a:lnSpc>
              <a:buClr>
                <a:srgbClr val="000000"/>
              </a:buClr>
              <a:buSzPct val="100000"/>
              <a:buFont typeface="Times New Roman" pitchFamily="18" charset="0"/>
              <a:buNone/>
              <a:defRPr sz="1200">
                <a:solidFill>
                  <a:srgbClr val="898989"/>
                </a:solidFill>
                <a:latin typeface="Arial" charset="0"/>
              </a:defRPr>
            </a:lvl1pPr>
          </a:lstStyle>
          <a:p>
            <a:pPr fontAlgn="base">
              <a:spcBef>
                <a:spcPct val="0"/>
              </a:spcBef>
              <a:spcAft>
                <a:spcPct val="0"/>
              </a:spcAft>
            </a:pPr>
            <a:endParaRPr lang="en-US" smtClean="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30" tIns="45715" rIns="91430" bIns="45715" numCol="1" anchor="ctr" anchorCtr="0" compatLnSpc="1">
            <a:prstTxWarp prst="textNoShape">
              <a:avLst/>
            </a:prstTxWarp>
          </a:bodyPr>
          <a:lstStyle>
            <a:lvl1pPr algn="r" hangingPunct="0">
              <a:lnSpc>
                <a:spcPct val="93000"/>
              </a:lnSpc>
              <a:buClr>
                <a:srgbClr val="000000"/>
              </a:buClr>
              <a:buSzPct val="100000"/>
              <a:buFont typeface="Times New Roman" pitchFamily="18" charset="0"/>
              <a:buNone/>
              <a:defRPr sz="1200">
                <a:solidFill>
                  <a:srgbClr val="898989"/>
                </a:solidFill>
                <a:latin typeface="Arial" charset="0"/>
              </a:defRPr>
            </a:lvl1pPr>
          </a:lstStyle>
          <a:p>
            <a:pPr fontAlgn="base">
              <a:spcBef>
                <a:spcPct val="0"/>
              </a:spcBef>
              <a:spcAft>
                <a:spcPct val="0"/>
              </a:spcAft>
            </a:pPr>
            <a:fld id="{52F887B2-8676-4218-864B-E5C61F0ADFC4}" type="slidenum">
              <a:rPr lang="en-US" smtClean="0">
                <a:cs typeface="Arial" charset="0"/>
              </a:rPr>
              <a:pPr fontAlgn="base">
                <a:spcBef>
                  <a:spcPct val="0"/>
                </a:spcBef>
                <a:spcAft>
                  <a:spcPct val="0"/>
                </a:spcAft>
              </a:pPr>
              <a:t>‹#›</a:t>
            </a:fld>
            <a:endParaRPr lang="en-US" smtClean="0">
              <a:cs typeface="Arial" charset="0"/>
            </a:endParaRPr>
          </a:p>
        </p:txBody>
      </p:sp>
    </p:spTree>
    <p:extLst>
      <p:ext uri="{BB962C8B-B14F-4D97-AF65-F5344CB8AC3E}">
        <p14:creationId xmlns:p14="http://schemas.microsoft.com/office/powerpoint/2010/main" val="3847221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7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eaLnBrk="0" fontAlgn="base" hangingPunct="0">
              <a:spcBef>
                <a:spcPct val="0"/>
              </a:spcBef>
              <a:spcAft>
                <a:spcPct val="0"/>
              </a:spcAft>
              <a:defRPr/>
            </a:pPr>
            <a:endParaRPr lang="en-US">
              <a:solidFill>
                <a:srgbClr val="000000"/>
              </a:solidFill>
            </a:endParaRPr>
          </a:p>
        </p:txBody>
      </p:sp>
      <p:sp>
        <p:nvSpPr>
          <p:cNvPr id="10557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fontAlgn="base" hangingPunct="0">
              <a:spcBef>
                <a:spcPct val="0"/>
              </a:spcBef>
              <a:spcAft>
                <a:spcPct val="0"/>
              </a:spcAft>
              <a:defRPr/>
            </a:pPr>
            <a:endParaRPr lang="en-US">
              <a:solidFill>
                <a:srgbClr val="000000"/>
              </a:solidFill>
            </a:endParaRPr>
          </a:p>
        </p:txBody>
      </p:sp>
      <p:sp>
        <p:nvSpPr>
          <p:cNvPr id="10557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defRPr/>
            </a:pPr>
            <a:fld id="{E718B07B-2551-4DBE-9C4D-516C778A64B7}"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18201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9.xml"/><Relationship Id="rId7" Type="http://schemas.openxmlformats.org/officeDocument/2006/relationships/image" Target="../media/image32.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image" Target="../media/image31.wmf"/><Relationship Id="rId10" Type="http://schemas.openxmlformats.org/officeDocument/2006/relationships/image" Target="../media/image33.wmf"/><Relationship Id="rId4" Type="http://schemas.openxmlformats.org/officeDocument/2006/relationships/oleObject" Target="../embeddings/oleObject19.bin"/><Relationship Id="rId9"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0.xml"/><Relationship Id="rId7" Type="http://schemas.openxmlformats.org/officeDocument/2006/relationships/image" Target="../media/image36.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3.bin"/><Relationship Id="rId5" Type="http://schemas.openxmlformats.org/officeDocument/2006/relationships/image" Target="../media/image35.wmf"/><Relationship Id="rId4" Type="http://schemas.openxmlformats.org/officeDocument/2006/relationships/oleObject" Target="../embeddings/oleObject22.bin"/><Relationship Id="rId9" Type="http://schemas.openxmlformats.org/officeDocument/2006/relationships/image" Target="../media/image37.wmf"/></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1.xml"/><Relationship Id="rId7" Type="http://schemas.openxmlformats.org/officeDocument/2006/relationships/image" Target="../media/image35.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25.bin"/><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36.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notesSlide" Target="../notesSlides/notesSlide12.xml"/><Relationship Id="rId7" Type="http://schemas.openxmlformats.org/officeDocument/2006/relationships/image" Target="../media/image41.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7.bin"/><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2.wm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image" Target="../media/image59.png"/><Relationship Id="rId18" Type="http://schemas.openxmlformats.org/officeDocument/2006/relationships/oleObject" Target="../embeddings/oleObject33.bin"/><Relationship Id="rId3" Type="http://schemas.openxmlformats.org/officeDocument/2006/relationships/notesSlide" Target="../notesSlides/notesSlide16.xml"/><Relationship Id="rId21" Type="http://schemas.openxmlformats.org/officeDocument/2006/relationships/oleObject" Target="../embeddings/oleObject34.bin"/><Relationship Id="rId7" Type="http://schemas.openxmlformats.org/officeDocument/2006/relationships/oleObject" Target="../embeddings/oleObject30.bin"/><Relationship Id="rId12" Type="http://schemas.openxmlformats.org/officeDocument/2006/relationships/image" Target="../media/image54.wmf"/><Relationship Id="rId17" Type="http://schemas.openxmlformats.org/officeDocument/2006/relationships/image" Target="../media/image63.png"/><Relationship Id="rId2" Type="http://schemas.openxmlformats.org/officeDocument/2006/relationships/slideLayout" Target="../slideLayouts/slideLayout7.xml"/><Relationship Id="rId16" Type="http://schemas.openxmlformats.org/officeDocument/2006/relationships/image" Target="../media/image62.png"/><Relationship Id="rId20" Type="http://schemas.openxmlformats.org/officeDocument/2006/relationships/image" Target="../media/image64.gif"/><Relationship Id="rId1" Type="http://schemas.openxmlformats.org/officeDocument/2006/relationships/vmlDrawing" Target="../drawings/vmlDrawing12.vml"/><Relationship Id="rId6" Type="http://schemas.openxmlformats.org/officeDocument/2006/relationships/image" Target="../media/image51.wmf"/><Relationship Id="rId11" Type="http://schemas.openxmlformats.org/officeDocument/2006/relationships/oleObject" Target="../embeddings/oleObject32.bin"/><Relationship Id="rId24" Type="http://schemas.openxmlformats.org/officeDocument/2006/relationships/image" Target="../media/image57.wmf"/><Relationship Id="rId5" Type="http://schemas.openxmlformats.org/officeDocument/2006/relationships/oleObject" Target="../embeddings/oleObject29.bin"/><Relationship Id="rId15" Type="http://schemas.openxmlformats.org/officeDocument/2006/relationships/image" Target="../media/image61.png"/><Relationship Id="rId23" Type="http://schemas.openxmlformats.org/officeDocument/2006/relationships/oleObject" Target="../embeddings/oleObject35.bin"/><Relationship Id="rId10" Type="http://schemas.openxmlformats.org/officeDocument/2006/relationships/image" Target="../media/image53.wmf"/><Relationship Id="rId19" Type="http://schemas.openxmlformats.org/officeDocument/2006/relationships/image" Target="../media/image55.wmf"/><Relationship Id="rId4" Type="http://schemas.openxmlformats.org/officeDocument/2006/relationships/image" Target="../media/image58.png"/><Relationship Id="rId9" Type="http://schemas.openxmlformats.org/officeDocument/2006/relationships/oleObject" Target="../embeddings/oleObject31.bin"/><Relationship Id="rId14" Type="http://schemas.openxmlformats.org/officeDocument/2006/relationships/image" Target="../media/image60.png"/><Relationship Id="rId22" Type="http://schemas.openxmlformats.org/officeDocument/2006/relationships/image" Target="../media/image56.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notesSlide" Target="../notesSlides/notesSlide18.xml"/><Relationship Id="rId7"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68.wmf"/><Relationship Id="rId5" Type="http://schemas.openxmlformats.org/officeDocument/2006/relationships/oleObject" Target="../embeddings/oleObject36.bin"/><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81.wmf"/><Relationship Id="rId5" Type="http://schemas.openxmlformats.org/officeDocument/2006/relationships/oleObject" Target="../embeddings/oleObject38.bin"/><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86.png"/><Relationship Id="rId5" Type="http://schemas.openxmlformats.org/officeDocument/2006/relationships/image" Target="../media/image85.wmf"/><Relationship Id="rId4" Type="http://schemas.openxmlformats.org/officeDocument/2006/relationships/oleObject" Target="../embeddings/oleObject39.bin"/></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9.wmf"/><Relationship Id="rId3" Type="http://schemas.openxmlformats.org/officeDocument/2006/relationships/notesSlide" Target="../notesSlides/notesSlide3.xml"/><Relationship Id="rId7" Type="http://schemas.openxmlformats.org/officeDocument/2006/relationships/image" Target="../media/image6.wmf"/><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8.wmf"/><Relationship Id="rId5" Type="http://schemas.openxmlformats.org/officeDocument/2006/relationships/image" Target="../media/image5.wmf"/><Relationship Id="rId15" Type="http://schemas.openxmlformats.org/officeDocument/2006/relationships/image" Target="../media/image10.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wmf"/><Relationship Id="rId1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2.xml"/><Relationship Id="rId7" Type="http://schemas.openxmlformats.org/officeDocument/2006/relationships/image" Target="../media/image94.wmf"/><Relationship Id="rId2" Type="http://schemas.openxmlformats.org/officeDocument/2006/relationships/tags" Target="../tags/tag1.xml"/><Relationship Id="rId1" Type="http://schemas.openxmlformats.org/officeDocument/2006/relationships/vmlDrawing" Target="../drawings/vmlDrawing16.vml"/><Relationship Id="rId6" Type="http://schemas.openxmlformats.org/officeDocument/2006/relationships/oleObject" Target="../embeddings/oleObject40.bin"/><Relationship Id="rId5" Type="http://schemas.openxmlformats.org/officeDocument/2006/relationships/image" Target="../media/image95.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notesSlide" Target="../notesSlides/notesSlide30.xml"/><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6.png"/><Relationship Id="rId11" Type="http://schemas.openxmlformats.org/officeDocument/2006/relationships/image" Target="../media/image103.png"/><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png"/><Relationship Id="rId9" Type="http://schemas.openxmlformats.org/officeDocument/2006/relationships/image" Target="../media/image101.png"/></Relationships>
</file>

<file path=ppt/slides/_rels/slide3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96.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3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17.png"/><Relationship Id="rId12"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10.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09.png"/><Relationship Id="rId9" Type="http://schemas.openxmlformats.org/officeDocument/2006/relationships/image" Target="../media/image119.png"/></Relationships>
</file>

<file path=ppt/slides/_rels/slide3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8.png"/><Relationship Id="rId18" Type="http://schemas.openxmlformats.org/officeDocument/2006/relationships/image" Target="../media/image126.png"/><Relationship Id="rId3" Type="http://schemas.openxmlformats.org/officeDocument/2006/relationships/image" Target="../media/image123.png"/><Relationship Id="rId7" Type="http://schemas.openxmlformats.org/officeDocument/2006/relationships/image" Target="../media/image111.png"/><Relationship Id="rId12" Type="http://schemas.openxmlformats.org/officeDocument/2006/relationships/image" Target="../media/image117.png"/><Relationship Id="rId17" Type="http://schemas.openxmlformats.org/officeDocument/2006/relationships/image" Target="../media/image125.png"/><Relationship Id="rId2" Type="http://schemas.openxmlformats.org/officeDocument/2006/relationships/image" Target="../media/image122.png"/><Relationship Id="rId16"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6.png"/><Relationship Id="rId5" Type="http://schemas.openxmlformats.org/officeDocument/2006/relationships/image" Target="../media/image109.png"/><Relationship Id="rId15" Type="http://schemas.openxmlformats.org/officeDocument/2006/relationships/image" Target="../media/image121.png"/><Relationship Id="rId10" Type="http://schemas.openxmlformats.org/officeDocument/2006/relationships/image" Target="../media/image115.png"/><Relationship Id="rId19" Type="http://schemas.openxmlformats.org/officeDocument/2006/relationships/image" Target="../media/image127.png"/><Relationship Id="rId4" Type="http://schemas.openxmlformats.org/officeDocument/2006/relationships/image" Target="../media/image124.png"/><Relationship Id="rId9" Type="http://schemas.openxmlformats.org/officeDocument/2006/relationships/image" Target="../media/image113.png"/><Relationship Id="rId14" Type="http://schemas.openxmlformats.org/officeDocument/2006/relationships/image" Target="../media/image119.png"/></Relationships>
</file>

<file path=ppt/slides/_rels/slide3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9.bin"/><Relationship Id="rId10" Type="http://schemas.openxmlformats.org/officeDocument/2006/relationships/image" Target="../media/image14.wmf"/><Relationship Id="rId4" Type="http://schemas.openxmlformats.org/officeDocument/2006/relationships/image" Target="../media/image11.wmf"/><Relationship Id="rId9" Type="http://schemas.openxmlformats.org/officeDocument/2006/relationships/oleObject" Target="../embeddings/oleObject11.bin"/></Relationships>
</file>

<file path=ppt/slides/_rels/slide4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33.xml"/><Relationship Id="rId7" Type="http://schemas.openxmlformats.org/officeDocument/2006/relationships/image" Target="../media/image133.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97.png"/><Relationship Id="rId9" Type="http://schemas.openxmlformats.org/officeDocument/2006/relationships/image" Target="../media/image135.png"/></Relationships>
</file>

<file path=ppt/slides/_rels/slide4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oleObject" Target="../embeddings/oleObject43.bin"/><Relationship Id="rId3" Type="http://schemas.openxmlformats.org/officeDocument/2006/relationships/notesSlide" Target="../notesSlides/notesSlide34.xml"/><Relationship Id="rId7" Type="http://schemas.openxmlformats.org/officeDocument/2006/relationships/image" Target="../media/image139.wmf"/><Relationship Id="rId12"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42.bin"/><Relationship Id="rId11" Type="http://schemas.openxmlformats.org/officeDocument/2006/relationships/image" Target="../media/image135.png"/><Relationship Id="rId5" Type="http://schemas.openxmlformats.org/officeDocument/2006/relationships/image" Target="../media/image138.wmf"/><Relationship Id="rId15" Type="http://schemas.openxmlformats.org/officeDocument/2006/relationships/image" Target="../media/image142.png"/><Relationship Id="rId10" Type="http://schemas.openxmlformats.org/officeDocument/2006/relationships/image" Target="../media/image134.png"/><Relationship Id="rId4" Type="http://schemas.openxmlformats.org/officeDocument/2006/relationships/oleObject" Target="../embeddings/oleObject41.bin"/><Relationship Id="rId9" Type="http://schemas.openxmlformats.org/officeDocument/2006/relationships/image" Target="../media/image136.png"/><Relationship Id="rId14" Type="http://schemas.openxmlformats.org/officeDocument/2006/relationships/image" Target="../media/image140.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wmf"/></Relationships>
</file>

<file path=ppt/slides/_rels/slide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notesSlide" Target="../notesSlides/notesSlide35.xml"/><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48.wmf"/><Relationship Id="rId11" Type="http://schemas.openxmlformats.org/officeDocument/2006/relationships/image" Target="../media/image152.jpeg"/><Relationship Id="rId5" Type="http://schemas.openxmlformats.org/officeDocument/2006/relationships/oleObject" Target="../embeddings/oleObject45.bin"/><Relationship Id="rId10" Type="http://schemas.openxmlformats.org/officeDocument/2006/relationships/image" Target="../media/image150.wmf"/><Relationship Id="rId4" Type="http://schemas.openxmlformats.org/officeDocument/2006/relationships/image" Target="../media/image151.png"/><Relationship Id="rId9" Type="http://schemas.openxmlformats.org/officeDocument/2006/relationships/oleObject" Target="../embeddings/oleObject47.bin"/></Relationships>
</file>

<file path=ppt/slides/_rels/slide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54.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4.png"/><Relationship Id="rId4" Type="http://schemas.openxmlformats.org/officeDocument/2006/relationships/image" Target="../media/image159.png"/><Relationship Id="rId9" Type="http://schemas.openxmlformats.org/officeDocument/2006/relationships/image" Target="../media/image157.jpeg"/></Relationships>
</file>

<file path=ppt/slides/_rels/slide4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4.xml"/><Relationship Id="rId7"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5.wmf"/><Relationship Id="rId5" Type="http://schemas.openxmlformats.org/officeDocument/2006/relationships/oleObject" Target="../embeddings/oleObject12.bin"/><Relationship Id="rId10" Type="http://schemas.openxmlformats.org/officeDocument/2006/relationships/image" Target="../media/image17.wmf"/><Relationship Id="rId4" Type="http://schemas.openxmlformats.org/officeDocument/2006/relationships/image" Target="../media/image4.jpeg"/><Relationship Id="rId9" Type="http://schemas.openxmlformats.org/officeDocument/2006/relationships/oleObject" Target="../embeddings/oleObject14.bin"/></Relationships>
</file>

<file path=ppt/slides/_rels/slide5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gif"/><Relationship Id="rId1" Type="http://schemas.openxmlformats.org/officeDocument/2006/relationships/slideLayout" Target="../slideLayouts/slideLayout7.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png"/></Relationships>
</file>

<file path=ppt/slides/_rels/slide5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79.jpeg"/><Relationship Id="rId4" Type="http://schemas.openxmlformats.org/officeDocument/2006/relationships/image" Target="../media/image178.jpeg"/></Relationships>
</file>

<file path=ppt/slides/_rels/slide5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9.png"/><Relationship Id="rId5" Type="http://schemas.openxmlformats.org/officeDocument/2006/relationships/image" Target="../media/image18.wmf"/><Relationship Id="rId4" Type="http://schemas.openxmlformats.org/officeDocument/2006/relationships/oleObject" Target="../embeddings/oleObject15.bin"/></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notesSlide" Target="../notesSlides/notesSlide6.xml"/><Relationship Id="rId7" Type="http://schemas.openxmlformats.org/officeDocument/2006/relationships/image" Target="../media/image21.jp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7.bin"/><Relationship Id="rId5" Type="http://schemas.openxmlformats.org/officeDocument/2006/relationships/image" Target="../media/image18.wmf"/><Relationship Id="rId4" Type="http://schemas.openxmlformats.org/officeDocument/2006/relationships/oleObject" Target="../embeddings/oleObject1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3.wmf"/><Relationship Id="rId5" Type="http://schemas.openxmlformats.org/officeDocument/2006/relationships/oleObject" Target="../embeddings/oleObject18.bin"/><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lintrapfront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699" name="Line 4"/>
          <p:cNvSpPr>
            <a:spLocks noChangeShapeType="1"/>
          </p:cNvSpPr>
          <p:nvPr/>
        </p:nvSpPr>
        <p:spPr bwMode="auto">
          <a:xfrm flipH="1" flipV="1">
            <a:off x="4033838" y="3671888"/>
            <a:ext cx="1452562" cy="900112"/>
          </a:xfrm>
          <a:prstGeom prst="line">
            <a:avLst/>
          </a:prstGeom>
          <a:noFill/>
          <a:ln w="28575">
            <a:solidFill>
              <a:srgbClr val="FF0000"/>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9700" name="Line 5"/>
          <p:cNvSpPr>
            <a:spLocks noChangeShapeType="1"/>
          </p:cNvSpPr>
          <p:nvPr/>
        </p:nvSpPr>
        <p:spPr bwMode="auto">
          <a:xfrm flipH="1">
            <a:off x="4059238" y="2806700"/>
            <a:ext cx="1427162" cy="733425"/>
          </a:xfrm>
          <a:prstGeom prst="line">
            <a:avLst/>
          </a:prstGeom>
          <a:noFill/>
          <a:ln w="28575">
            <a:solidFill>
              <a:srgbClr val="FF0000"/>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9703" name="Text Box 24"/>
          <p:cNvSpPr txBox="1">
            <a:spLocks noChangeArrowheads="1"/>
          </p:cNvSpPr>
          <p:nvPr/>
        </p:nvSpPr>
        <p:spPr bwMode="auto">
          <a:xfrm>
            <a:off x="0" y="-744"/>
            <a:ext cx="6497291" cy="707886"/>
          </a:xfrm>
          <a:prstGeom prst="rect">
            <a:avLst/>
          </a:prstGeom>
          <a:solidFill>
            <a:schemeClr val="tx2"/>
          </a:solidFill>
          <a:ln w="9525">
            <a:noFill/>
            <a:miter lim="800000"/>
            <a:headEnd/>
            <a:tailEnd/>
          </a:ln>
        </p:spPr>
        <p:txBody>
          <a:bodyPr wrap="none">
            <a:spAutoFit/>
          </a:bodyPr>
          <a:lstStyle/>
          <a:p>
            <a:pPr eaLnBrk="0" fontAlgn="base" hangingPunct="0">
              <a:spcBef>
                <a:spcPct val="0"/>
              </a:spcBef>
              <a:spcAft>
                <a:spcPct val="0"/>
              </a:spcAft>
            </a:pPr>
            <a:r>
              <a:rPr lang="en-US" sz="4000" b="1">
                <a:solidFill>
                  <a:srgbClr val="FF9900"/>
                </a:solidFill>
                <a:latin typeface="Trebuchet MS" pitchFamily="34" charset="0"/>
              </a:rPr>
              <a:t>Quantum Simulations with</a:t>
            </a:r>
            <a:endParaRPr lang="en-US" sz="4000" b="1">
              <a:solidFill>
                <a:srgbClr val="FF9900"/>
              </a:solidFill>
              <a:latin typeface="Trebuchet MS" pitchFamily="34" charset="0"/>
            </a:endParaRPr>
          </a:p>
        </p:txBody>
      </p:sp>
      <p:pic>
        <p:nvPicPr>
          <p:cNvPr id="29705" name="Picture 19" descr="ions 171.jpg"/>
          <p:cNvPicPr>
            <a:picLocks noChangeAspect="1"/>
          </p:cNvPicPr>
          <p:nvPr/>
        </p:nvPicPr>
        <p:blipFill>
          <a:blip r:embed="rId4" cstate="print"/>
          <a:srcRect l="12456" t="-201" r="8160" b="870"/>
          <a:stretch>
            <a:fillRect/>
          </a:stretch>
        </p:blipFill>
        <p:spPr bwMode="auto">
          <a:xfrm>
            <a:off x="5511800" y="2832100"/>
            <a:ext cx="3492500" cy="1714500"/>
          </a:xfrm>
          <a:prstGeom prst="rect">
            <a:avLst/>
          </a:prstGeom>
          <a:noFill/>
          <a:ln w="38100">
            <a:solidFill>
              <a:srgbClr val="FF0000"/>
            </a:solidFill>
            <a:miter lim="800000"/>
            <a:headEnd/>
            <a:tailEnd/>
          </a:ln>
        </p:spPr>
      </p:pic>
      <p:sp>
        <p:nvSpPr>
          <p:cNvPr id="29706" name="Text Box 26"/>
          <p:cNvSpPr txBox="1">
            <a:spLocks noChangeArrowheads="1"/>
          </p:cNvSpPr>
          <p:nvPr/>
        </p:nvSpPr>
        <p:spPr bwMode="auto">
          <a:xfrm>
            <a:off x="5656263" y="2803525"/>
            <a:ext cx="1408112" cy="4000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FFFFFF"/>
                </a:solidFill>
                <a:latin typeface="Trebuchet MS" pitchFamily="34" charset="0"/>
              </a:rPr>
              <a:t>Yb</a:t>
            </a:r>
            <a:r>
              <a:rPr lang="en-US" sz="2000" baseline="30000">
                <a:solidFill>
                  <a:srgbClr val="FFFFFF"/>
                </a:solidFill>
                <a:latin typeface="Trebuchet MS" pitchFamily="34" charset="0"/>
              </a:rPr>
              <a:t>+</a:t>
            </a:r>
            <a:r>
              <a:rPr lang="en-US" sz="2000">
                <a:solidFill>
                  <a:srgbClr val="FFFFFF"/>
                </a:solidFill>
                <a:latin typeface="Trebuchet MS" pitchFamily="34" charset="0"/>
              </a:rPr>
              <a:t> crystal</a:t>
            </a:r>
          </a:p>
        </p:txBody>
      </p:sp>
      <p:sp>
        <p:nvSpPr>
          <p:cNvPr id="29707" name="Text Box 9"/>
          <p:cNvSpPr txBox="1">
            <a:spLocks noChangeArrowheads="1"/>
          </p:cNvSpPr>
          <p:nvPr/>
        </p:nvSpPr>
        <p:spPr bwMode="auto">
          <a:xfrm>
            <a:off x="7743825" y="4175125"/>
            <a:ext cx="862013" cy="400050"/>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000">
                <a:solidFill>
                  <a:srgbClr val="FBFBFB"/>
                </a:solidFill>
              </a:rPr>
              <a:t>~5 </a:t>
            </a:r>
            <a:r>
              <a:rPr lang="en-US" sz="2000">
                <a:solidFill>
                  <a:srgbClr val="FBFBFB"/>
                </a:solidFill>
                <a:latin typeface="Symbol" pitchFamily="18" charset="2"/>
              </a:rPr>
              <a:t>m</a:t>
            </a:r>
            <a:r>
              <a:rPr lang="en-US" sz="2000">
                <a:solidFill>
                  <a:srgbClr val="FBFBFB"/>
                </a:solidFill>
              </a:rPr>
              <a:t>m</a:t>
            </a:r>
          </a:p>
        </p:txBody>
      </p:sp>
      <p:sp>
        <p:nvSpPr>
          <p:cNvPr id="29708" name="Line 10"/>
          <p:cNvSpPr>
            <a:spLocks noChangeShapeType="1"/>
          </p:cNvSpPr>
          <p:nvPr/>
        </p:nvSpPr>
        <p:spPr bwMode="auto">
          <a:xfrm>
            <a:off x="7783513" y="4033838"/>
            <a:ext cx="455612" cy="0"/>
          </a:xfrm>
          <a:prstGeom prst="line">
            <a:avLst/>
          </a:prstGeom>
          <a:noFill/>
          <a:ln w="38100">
            <a:solidFill>
              <a:srgbClr val="FFFFFF"/>
            </a:solidFill>
            <a:round/>
            <a:headEnd type="triangle" w="med" len="med"/>
            <a:tailEnd type="triangle" w="med" len="me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 name="Rectangle 2"/>
          <p:cNvSpPr/>
          <p:nvPr/>
        </p:nvSpPr>
        <p:spPr>
          <a:xfrm>
            <a:off x="3255169" y="707142"/>
            <a:ext cx="5888831" cy="707886"/>
          </a:xfrm>
          <a:prstGeom prst="rect">
            <a:avLst/>
          </a:prstGeom>
          <a:solidFill>
            <a:schemeClr val="tx1"/>
          </a:solidFill>
        </p:spPr>
        <p:txBody>
          <a:bodyPr wrap="square">
            <a:spAutoFit/>
          </a:bodyPr>
          <a:lstStyle/>
          <a:p>
            <a:pPr eaLnBrk="0" fontAlgn="base" hangingPunct="0">
              <a:spcBef>
                <a:spcPct val="0"/>
              </a:spcBef>
              <a:spcAft>
                <a:spcPct val="0"/>
              </a:spcAft>
            </a:pPr>
            <a:r>
              <a:rPr lang="en-US" sz="4000" b="1">
                <a:solidFill>
                  <a:srgbClr val="FF9900"/>
                </a:solidFill>
                <a:latin typeface="Trebuchet MS" pitchFamily="34" charset="0"/>
              </a:rPr>
              <a:t>Trapped Atomic Ions</a:t>
            </a:r>
          </a:p>
        </p:txBody>
      </p:sp>
    </p:spTree>
    <p:extLst>
      <p:ext uri="{BB962C8B-B14F-4D97-AF65-F5344CB8AC3E}">
        <p14:creationId xmlns:p14="http://schemas.microsoft.com/office/powerpoint/2010/main" val="1960113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70" name="Picture 6" descr="http://upload.wikimedia.org/wikipedia/commons/f/fa/Water_ice.png"/>
          <p:cNvPicPr>
            <a:picLocks noChangeAspect="1" noChangeArrowheads="1"/>
          </p:cNvPicPr>
          <p:nvPr/>
        </p:nvPicPr>
        <p:blipFill>
          <a:blip r:embed="rId2"/>
          <a:srcRect/>
          <a:stretch>
            <a:fillRect/>
          </a:stretch>
        </p:blipFill>
        <p:spPr bwMode="auto">
          <a:xfrm>
            <a:off x="6900511" y="150516"/>
            <a:ext cx="2152650" cy="1600200"/>
          </a:xfrm>
          <a:prstGeom prst="rect">
            <a:avLst/>
          </a:prstGeom>
          <a:noFill/>
        </p:spPr>
      </p:pic>
      <p:sp>
        <p:nvSpPr>
          <p:cNvPr id="4" name="Rectangle 3"/>
          <p:cNvSpPr/>
          <p:nvPr/>
        </p:nvSpPr>
        <p:spPr>
          <a:xfrm>
            <a:off x="299094" y="701220"/>
            <a:ext cx="6920572" cy="707886"/>
          </a:xfrm>
          <a:prstGeom prst="rect">
            <a:avLst/>
          </a:prstGeom>
        </p:spPr>
        <p:txBody>
          <a:bodyPr wrap="square">
            <a:spAutoFit/>
          </a:bodyPr>
          <a:lstStyle/>
          <a:p>
            <a:r>
              <a:rPr lang="en-US" dirty="0" smtClean="0">
                <a:solidFill>
                  <a:srgbClr val="000000"/>
                </a:solidFill>
                <a:latin typeface="Times New Roman"/>
              </a:rPr>
              <a:t>1936: Giauque and Stout, “</a:t>
            </a:r>
            <a:r>
              <a:rPr lang="en-US" i="1" dirty="0" smtClean="0">
                <a:solidFill>
                  <a:srgbClr val="000000"/>
                </a:solidFill>
                <a:latin typeface="Times New Roman"/>
              </a:rPr>
              <a:t>The Entropy of Water and the Third Law of Thermodynamics. Heat Capacity of Ice from 15 to 273°K”</a:t>
            </a:r>
            <a:endParaRPr lang="en-US" dirty="0">
              <a:solidFill>
                <a:srgbClr val="000000"/>
              </a:solidFill>
              <a:latin typeface="Times New Roman"/>
            </a:endParaRPr>
          </a:p>
        </p:txBody>
      </p:sp>
      <p:pic>
        <p:nvPicPr>
          <p:cNvPr id="420866" name="Picture 2" descr="http://www.nature.com/nature/journal/v399/n6734/images/399333aa.eps.2.gif"/>
          <p:cNvPicPr>
            <a:picLocks noChangeAspect="1" noChangeArrowheads="1"/>
          </p:cNvPicPr>
          <p:nvPr/>
        </p:nvPicPr>
        <p:blipFill>
          <a:blip r:embed="rId3"/>
          <a:srcRect/>
          <a:stretch>
            <a:fillRect/>
          </a:stretch>
        </p:blipFill>
        <p:spPr bwMode="auto">
          <a:xfrm>
            <a:off x="4741224" y="4034967"/>
            <a:ext cx="3235612" cy="2604668"/>
          </a:xfrm>
          <a:prstGeom prst="rect">
            <a:avLst/>
          </a:prstGeom>
          <a:noFill/>
        </p:spPr>
      </p:pic>
      <p:pic>
        <p:nvPicPr>
          <p:cNvPr id="420868" name="Picture 4" descr="The entropy S "/>
          <p:cNvPicPr>
            <a:picLocks noChangeAspect="1" noChangeArrowheads="1"/>
          </p:cNvPicPr>
          <p:nvPr/>
        </p:nvPicPr>
        <p:blipFill>
          <a:blip r:embed="rId4"/>
          <a:srcRect/>
          <a:stretch>
            <a:fillRect/>
          </a:stretch>
        </p:blipFill>
        <p:spPr bwMode="auto">
          <a:xfrm>
            <a:off x="726052" y="4025153"/>
            <a:ext cx="3369200" cy="2832847"/>
          </a:xfrm>
          <a:prstGeom prst="rect">
            <a:avLst/>
          </a:prstGeom>
          <a:noFill/>
        </p:spPr>
      </p:pic>
      <p:sp>
        <p:nvSpPr>
          <p:cNvPr id="7" name="Rectangle 6"/>
          <p:cNvSpPr/>
          <p:nvPr/>
        </p:nvSpPr>
        <p:spPr>
          <a:xfrm>
            <a:off x="441483" y="3009490"/>
            <a:ext cx="7307537" cy="1015663"/>
          </a:xfrm>
          <a:prstGeom prst="rect">
            <a:avLst/>
          </a:prstGeom>
        </p:spPr>
        <p:txBody>
          <a:bodyPr wrap="square">
            <a:spAutoFit/>
          </a:bodyPr>
          <a:lstStyle/>
          <a:p>
            <a:r>
              <a:rPr lang="en-US" i="1" dirty="0" smtClean="0">
                <a:solidFill>
                  <a:srgbClr val="000000"/>
                </a:solidFill>
                <a:latin typeface="Times New Roman"/>
              </a:rPr>
              <a:t>Zero-point entropy in 'spin ice’</a:t>
            </a:r>
            <a:r>
              <a:rPr lang="en-US" dirty="0" smtClean="0">
                <a:solidFill>
                  <a:srgbClr val="000000"/>
                </a:solidFill>
                <a:latin typeface="Times New Roman"/>
              </a:rPr>
              <a:t>, A. P. Ramirez, A. Hayashi, R. J. Cava, R. </a:t>
            </a:r>
            <a:r>
              <a:rPr lang="en-US" dirty="0" err="1" smtClean="0">
                <a:solidFill>
                  <a:srgbClr val="000000"/>
                </a:solidFill>
                <a:latin typeface="Times New Roman"/>
              </a:rPr>
              <a:t>Siddharthan</a:t>
            </a:r>
            <a:r>
              <a:rPr lang="en-US" dirty="0" smtClean="0">
                <a:solidFill>
                  <a:srgbClr val="000000"/>
                </a:solidFill>
                <a:latin typeface="Times New Roman"/>
              </a:rPr>
              <a:t> and B. S. </a:t>
            </a:r>
            <a:r>
              <a:rPr lang="en-US" dirty="0" err="1" smtClean="0">
                <a:solidFill>
                  <a:srgbClr val="000000"/>
                </a:solidFill>
                <a:latin typeface="Times New Roman"/>
              </a:rPr>
              <a:t>Shastry</a:t>
            </a:r>
            <a:r>
              <a:rPr lang="en-US" dirty="0" smtClean="0">
                <a:solidFill>
                  <a:srgbClr val="000000"/>
                </a:solidFill>
                <a:latin typeface="Times New Roman"/>
              </a:rPr>
              <a:t>, Nature 399, 333 (1999)</a:t>
            </a:r>
          </a:p>
          <a:p>
            <a:r>
              <a:rPr lang="en-US" b="1" dirty="0" smtClean="0">
                <a:solidFill>
                  <a:srgbClr val="000000"/>
                </a:solidFill>
                <a:latin typeface="Times New Roman"/>
              </a:rPr>
              <a:t>(</a:t>
            </a:r>
            <a:r>
              <a:rPr lang="en-US" b="1" dirty="0" err="1" smtClean="0">
                <a:solidFill>
                  <a:srgbClr val="000000"/>
                </a:solidFill>
                <a:latin typeface="Times New Roman"/>
              </a:rPr>
              <a:t>pyrochloric</a:t>
            </a:r>
            <a:r>
              <a:rPr lang="en-US" b="1" dirty="0" smtClean="0">
                <a:solidFill>
                  <a:srgbClr val="000000"/>
                </a:solidFill>
                <a:latin typeface="Times New Roman"/>
              </a:rPr>
              <a:t> “spin ice” Dy</a:t>
            </a:r>
            <a:r>
              <a:rPr lang="en-US" b="1" baseline="-25000" dirty="0" smtClean="0">
                <a:solidFill>
                  <a:srgbClr val="000000"/>
                </a:solidFill>
                <a:latin typeface="Times New Roman"/>
              </a:rPr>
              <a:t>2</a:t>
            </a:r>
            <a:r>
              <a:rPr lang="en-US" b="1" dirty="0" smtClean="0">
                <a:solidFill>
                  <a:srgbClr val="000000"/>
                </a:solidFill>
                <a:latin typeface="Times New Roman"/>
              </a:rPr>
              <a:t>Ti</a:t>
            </a:r>
            <a:r>
              <a:rPr lang="en-US" b="1" baseline="-25000" dirty="0" smtClean="0">
                <a:solidFill>
                  <a:srgbClr val="000000"/>
                </a:solidFill>
                <a:latin typeface="Times New Roman"/>
              </a:rPr>
              <a:t>2</a:t>
            </a:r>
            <a:r>
              <a:rPr lang="en-US" b="1" dirty="0" smtClean="0">
                <a:solidFill>
                  <a:srgbClr val="000000"/>
                </a:solidFill>
                <a:latin typeface="Times New Roman"/>
              </a:rPr>
              <a:t>O</a:t>
            </a:r>
            <a:r>
              <a:rPr lang="en-US" b="1" baseline="-25000" dirty="0" smtClean="0">
                <a:solidFill>
                  <a:srgbClr val="000000"/>
                </a:solidFill>
                <a:latin typeface="Times New Roman"/>
              </a:rPr>
              <a:t>7</a:t>
            </a:r>
            <a:r>
              <a:rPr lang="en-US" b="1" dirty="0" smtClean="0">
                <a:solidFill>
                  <a:srgbClr val="000000"/>
                </a:solidFill>
                <a:latin typeface="Times New Roman"/>
              </a:rPr>
              <a:t>)</a:t>
            </a:r>
            <a:endParaRPr lang="en-US" baseline="-25000" dirty="0">
              <a:solidFill>
                <a:srgbClr val="000000"/>
              </a:solidFill>
              <a:latin typeface="Times New Roman"/>
            </a:endParaRPr>
          </a:p>
        </p:txBody>
      </p:sp>
      <p:sp>
        <p:nvSpPr>
          <p:cNvPr id="8" name="Rectangle 7"/>
          <p:cNvSpPr/>
          <p:nvPr/>
        </p:nvSpPr>
        <p:spPr>
          <a:xfrm>
            <a:off x="320722" y="1665574"/>
            <a:ext cx="8732439" cy="400110"/>
          </a:xfrm>
          <a:prstGeom prst="rect">
            <a:avLst/>
          </a:prstGeom>
        </p:spPr>
        <p:txBody>
          <a:bodyPr wrap="square">
            <a:spAutoFit/>
          </a:bodyPr>
          <a:lstStyle/>
          <a:p>
            <a:r>
              <a:rPr lang="en-US" dirty="0" smtClean="0">
                <a:solidFill>
                  <a:srgbClr val="000000"/>
                </a:solidFill>
                <a:latin typeface="Times New Roman"/>
              </a:rPr>
              <a:t>1945: L. Pauling </a:t>
            </a:r>
            <a:r>
              <a:rPr lang="en-US" i="1" u="sng" dirty="0" smtClean="0">
                <a:solidFill>
                  <a:srgbClr val="000000"/>
                </a:solidFill>
                <a:latin typeface="Times New Roman"/>
              </a:rPr>
              <a:t>The Nature of the </a:t>
            </a:r>
            <a:r>
              <a:rPr lang="en-US" i="1" u="sng" smtClean="0">
                <a:solidFill>
                  <a:srgbClr val="000000"/>
                </a:solidFill>
                <a:latin typeface="Times New Roman"/>
              </a:rPr>
              <a:t>Chemical </a:t>
            </a:r>
            <a:r>
              <a:rPr lang="en-US" i="1" u="sng" smtClean="0">
                <a:solidFill>
                  <a:srgbClr val="000000"/>
                </a:solidFill>
                <a:latin typeface="Times New Roman"/>
              </a:rPr>
              <a:t>Bond </a:t>
            </a:r>
            <a:r>
              <a:rPr lang="en-US" smtClean="0">
                <a:solidFill>
                  <a:srgbClr val="000000"/>
                </a:solidFill>
                <a:latin typeface="Times New Roman"/>
              </a:rPr>
              <a:t>(Cornell </a:t>
            </a:r>
            <a:r>
              <a:rPr lang="en-US" dirty="0" smtClean="0">
                <a:solidFill>
                  <a:srgbClr val="000000"/>
                </a:solidFill>
                <a:latin typeface="Times New Roman"/>
              </a:rPr>
              <a:t>Univ</a:t>
            </a:r>
            <a:r>
              <a:rPr lang="en-US" smtClean="0">
                <a:solidFill>
                  <a:srgbClr val="000000"/>
                </a:solidFill>
                <a:latin typeface="Times New Roman"/>
              </a:rPr>
              <a:t>. </a:t>
            </a:r>
            <a:r>
              <a:rPr lang="en-US" smtClean="0">
                <a:solidFill>
                  <a:srgbClr val="000000"/>
                </a:solidFill>
                <a:latin typeface="Times New Roman"/>
              </a:rPr>
              <a:t>Press), </a:t>
            </a:r>
            <a:r>
              <a:rPr lang="en-US" dirty="0" smtClean="0">
                <a:solidFill>
                  <a:srgbClr val="000000"/>
                </a:solidFill>
                <a:latin typeface="Times New Roman"/>
              </a:rPr>
              <a:t>pp. 301-4</a:t>
            </a:r>
            <a:endParaRPr lang="en-US" dirty="0">
              <a:solidFill>
                <a:srgbClr val="000000"/>
              </a:solidFill>
              <a:latin typeface="Times New Roman"/>
            </a:endParaRPr>
          </a:p>
        </p:txBody>
      </p:sp>
      <p:sp>
        <p:nvSpPr>
          <p:cNvPr id="9" name="TextBox 8"/>
          <p:cNvSpPr txBox="1"/>
          <p:nvPr/>
        </p:nvSpPr>
        <p:spPr>
          <a:xfrm>
            <a:off x="383450" y="54889"/>
            <a:ext cx="814647" cy="646331"/>
          </a:xfrm>
          <a:prstGeom prst="rect">
            <a:avLst/>
          </a:prstGeom>
          <a:noFill/>
        </p:spPr>
        <p:txBody>
          <a:bodyPr wrap="none" rtlCol="0">
            <a:spAutoFit/>
          </a:bodyPr>
          <a:lstStyle/>
          <a:p>
            <a:r>
              <a:rPr lang="en-US" sz="3600" b="1" smtClean="0">
                <a:solidFill>
                  <a:srgbClr val="C00000"/>
                </a:solidFill>
              </a:rPr>
              <a:t>Ice</a:t>
            </a:r>
            <a:endParaRPr lang="en-US" sz="3600" b="1" dirty="0">
              <a:solidFill>
                <a:srgbClr val="C00000"/>
              </a:solidFill>
            </a:endParaRPr>
          </a:p>
        </p:txBody>
      </p:sp>
      <p:pic>
        <p:nvPicPr>
          <p:cNvPr id="10" name="Picture 2"/>
          <p:cNvPicPr>
            <a:picLocks noChangeAspect="1" noChangeArrowheads="1"/>
          </p:cNvPicPr>
          <p:nvPr/>
        </p:nvPicPr>
        <p:blipFill rotWithShape="1">
          <a:blip r:embed="rId5" cstate="print"/>
          <a:srcRect t="19188" b="39220"/>
          <a:stretch/>
        </p:blipFill>
        <p:spPr bwMode="auto">
          <a:xfrm>
            <a:off x="1443293" y="2201758"/>
            <a:ext cx="5998220" cy="649018"/>
          </a:xfrm>
          <a:prstGeom prst="rect">
            <a:avLst/>
          </a:prstGeom>
          <a:noFill/>
          <a:ln w="9525">
            <a:noFill/>
            <a:miter lim="800000"/>
            <a:headEnd/>
            <a:tailEnd/>
          </a:ln>
        </p:spPr>
      </p:pic>
    </p:spTree>
    <p:extLst>
      <p:ext uri="{BB962C8B-B14F-4D97-AF65-F5344CB8AC3E}">
        <p14:creationId xmlns:p14="http://schemas.microsoft.com/office/powerpoint/2010/main" val="35673139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176288"/>
            <a:ext cx="8229600" cy="807385"/>
          </a:xfrm>
          <a:prstGeom prst="rect">
            <a:avLst/>
          </a:prstGeom>
        </p:spPr>
        <p:txBody>
          <a:bodyPr>
            <a:normAutofit/>
          </a:bodyPr>
          <a:lstStyle/>
          <a:p>
            <a:pPr algn="ctr" eaLnBrk="1" fontAlgn="auto" hangingPunct="1">
              <a:spcAft>
                <a:spcPts val="0"/>
              </a:spcAft>
              <a:defRPr/>
            </a:pPr>
            <a:r>
              <a:rPr lang="en-US" sz="4000" smtClean="0">
                <a:solidFill>
                  <a:prstClr val="black"/>
                </a:solidFill>
                <a:cs typeface="Times New Roman" pitchFamily="18" charset="0"/>
              </a:rPr>
              <a:t>Control Range </a:t>
            </a:r>
            <a:r>
              <a:rPr lang="en-US" sz="4000" dirty="0" smtClean="0">
                <a:solidFill>
                  <a:prstClr val="black"/>
                </a:solidFill>
                <a:cs typeface="Times New Roman" pitchFamily="18" charset="0"/>
              </a:rPr>
              <a:t>of Interaction!</a:t>
            </a:r>
          </a:p>
        </p:txBody>
      </p:sp>
      <p:sp>
        <p:nvSpPr>
          <p:cNvPr id="2" name="TextBox 1"/>
          <p:cNvSpPr txBox="1"/>
          <p:nvPr/>
        </p:nvSpPr>
        <p:spPr>
          <a:xfrm>
            <a:off x="5299344" y="1542609"/>
            <a:ext cx="982961" cy="400110"/>
          </a:xfrm>
          <a:prstGeom prst="rect">
            <a:avLst/>
          </a:prstGeom>
          <a:noFill/>
        </p:spPr>
        <p:txBody>
          <a:bodyPr wrap="none" rtlCol="0">
            <a:spAutoFit/>
          </a:bodyPr>
          <a:lstStyle/>
          <a:p>
            <a:r>
              <a:rPr lang="en-US" dirty="0">
                <a:solidFill>
                  <a:srgbClr val="0000FF"/>
                </a:solidFill>
                <a:latin typeface="Arial" pitchFamily="34" charset="0"/>
                <a:cs typeface="Arial" pitchFamily="34" charset="0"/>
              </a:rPr>
              <a:t>T</a:t>
            </a:r>
            <a:r>
              <a:rPr lang="en-US" dirty="0" smtClean="0">
                <a:solidFill>
                  <a:srgbClr val="0000FF"/>
                </a:solidFill>
                <a:latin typeface="Arial" pitchFamily="34" charset="0"/>
                <a:cs typeface="Arial" pitchFamily="34" charset="0"/>
              </a:rPr>
              <a:t>heory</a:t>
            </a:r>
          </a:p>
        </p:txBody>
      </p:sp>
      <p:graphicFrame>
        <p:nvGraphicFramePr>
          <p:cNvPr id="1597444" name="Object 4"/>
          <p:cNvGraphicFramePr>
            <a:graphicFrameLocks noChangeAspect="1"/>
          </p:cNvGraphicFramePr>
          <p:nvPr>
            <p:extLst>
              <p:ext uri="{D42A27DB-BD31-4B8C-83A1-F6EECF244321}">
                <p14:modId xmlns:p14="http://schemas.microsoft.com/office/powerpoint/2010/main" val="83255630"/>
              </p:ext>
            </p:extLst>
          </p:nvPr>
        </p:nvGraphicFramePr>
        <p:xfrm>
          <a:off x="540594" y="2458157"/>
          <a:ext cx="1579563" cy="965200"/>
        </p:xfrm>
        <a:graphic>
          <a:graphicData uri="http://schemas.openxmlformats.org/presentationml/2006/ole">
            <mc:AlternateContent xmlns:mc="http://schemas.openxmlformats.org/markup-compatibility/2006">
              <mc:Choice xmlns:v="urn:schemas-microsoft-com:vml" Requires="v">
                <p:oleObj spid="_x0000_s7185" name="Equation" r:id="rId4" imgW="749160" imgH="457200" progId="Equation.3">
                  <p:embed/>
                </p:oleObj>
              </mc:Choice>
              <mc:Fallback>
                <p:oleObj name="Equation" r:id="rId4" imgW="749160" imgH="457200" progId="Equation.3">
                  <p:embed/>
                  <p:pic>
                    <p:nvPicPr>
                      <p:cNvPr id="0" name=""/>
                      <p:cNvPicPr>
                        <a:picLocks noChangeAspect="1" noChangeArrowheads="1"/>
                      </p:cNvPicPr>
                      <p:nvPr/>
                    </p:nvPicPr>
                    <p:blipFill>
                      <a:blip r:embed="rId5"/>
                      <a:srcRect/>
                      <a:stretch>
                        <a:fillRect/>
                      </a:stretch>
                    </p:blipFill>
                    <p:spPr bwMode="auto">
                      <a:xfrm>
                        <a:off x="540594" y="2458157"/>
                        <a:ext cx="1579563"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TextBox 21"/>
          <p:cNvSpPr txBox="1"/>
          <p:nvPr/>
        </p:nvSpPr>
        <p:spPr>
          <a:xfrm rot="16200000">
            <a:off x="2189019" y="2216730"/>
            <a:ext cx="2634054" cy="400110"/>
          </a:xfrm>
          <a:prstGeom prst="rect">
            <a:avLst/>
          </a:prstGeom>
          <a:noFill/>
        </p:spPr>
        <p:txBody>
          <a:bodyPr wrap="none" rtlCol="0">
            <a:spAutoFit/>
          </a:bodyPr>
          <a:lstStyle/>
          <a:p>
            <a:r>
              <a:rPr lang="en-US" dirty="0" smtClean="0">
                <a:solidFill>
                  <a:prstClr val="black"/>
                </a:solidFill>
                <a:latin typeface="Times New Roman" pitchFamily="18" charset="0"/>
                <a:cs typeface="Times New Roman" pitchFamily="18" charset="0"/>
              </a:rPr>
              <a:t>Power Law Exponent </a:t>
            </a:r>
            <a:r>
              <a:rPr lang="en-US" dirty="0" smtClean="0">
                <a:solidFill>
                  <a:prstClr val="black"/>
                </a:solidFill>
                <a:latin typeface="Symbol" pitchFamily="18" charset="2"/>
              </a:rPr>
              <a:t>a</a:t>
            </a:r>
            <a:endParaRPr lang="en-US" dirty="0">
              <a:solidFill>
                <a:prstClr val="black"/>
              </a:solidFill>
              <a:latin typeface="Symbol" pitchFamily="18" charset="2"/>
            </a:endParaRPr>
          </a:p>
        </p:txBody>
      </p:sp>
      <p:graphicFrame>
        <p:nvGraphicFramePr>
          <p:cNvPr id="24" name="Object 23"/>
          <p:cNvGraphicFramePr>
            <a:graphicFrameLocks noChangeAspect="1"/>
          </p:cNvGraphicFramePr>
          <p:nvPr/>
        </p:nvGraphicFramePr>
        <p:xfrm>
          <a:off x="5252027" y="3730917"/>
          <a:ext cx="954809" cy="591981"/>
        </p:xfrm>
        <a:graphic>
          <a:graphicData uri="http://schemas.openxmlformats.org/presentationml/2006/ole">
            <mc:AlternateContent xmlns:mc="http://schemas.openxmlformats.org/markup-compatibility/2006">
              <mc:Choice xmlns:v="urn:schemas-microsoft-com:vml" Requires="v">
                <p:oleObj spid="_x0000_s7186" name="Equation" r:id="rId6" imgW="634680" imgH="393480" progId="Equation.3">
                  <p:embed/>
                </p:oleObj>
              </mc:Choice>
              <mc:Fallback>
                <p:oleObj name="Equation" r:id="rId6" imgW="63468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2027" y="3730917"/>
                        <a:ext cx="954809" cy="5919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Line 227"/>
          <p:cNvSpPr>
            <a:spLocks noChangeShapeType="1"/>
          </p:cNvSpPr>
          <p:nvPr/>
        </p:nvSpPr>
        <p:spPr bwMode="auto">
          <a:xfrm rot="10800000">
            <a:off x="6138085" y="5495922"/>
            <a:ext cx="0" cy="887413"/>
          </a:xfrm>
          <a:prstGeom prst="line">
            <a:avLst/>
          </a:prstGeom>
          <a:noFill/>
          <a:ln w="12700">
            <a:solidFill>
              <a:srgbClr val="FF0000"/>
            </a:solidFill>
            <a:round/>
            <a:headEnd/>
            <a:tailEnd/>
          </a:ln>
        </p:spPr>
        <p:txBody>
          <a:bodyPr/>
          <a:lstStyle/>
          <a:p>
            <a:endParaRPr lang="en-US">
              <a:solidFill>
                <a:srgbClr val="000000"/>
              </a:solidFill>
            </a:endParaRPr>
          </a:p>
        </p:txBody>
      </p:sp>
      <p:sp>
        <p:nvSpPr>
          <p:cNvPr id="26" name="Line 228"/>
          <p:cNvSpPr>
            <a:spLocks noChangeShapeType="1"/>
          </p:cNvSpPr>
          <p:nvPr/>
        </p:nvSpPr>
        <p:spPr bwMode="auto">
          <a:xfrm rot="10800000">
            <a:off x="6089725" y="5495922"/>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27" name="Line 229"/>
          <p:cNvSpPr>
            <a:spLocks noChangeShapeType="1"/>
          </p:cNvSpPr>
          <p:nvPr/>
        </p:nvSpPr>
        <p:spPr bwMode="auto">
          <a:xfrm rot="10800000">
            <a:off x="6035113" y="5495922"/>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28" name="Line 230"/>
          <p:cNvSpPr>
            <a:spLocks noChangeShapeType="1"/>
          </p:cNvSpPr>
          <p:nvPr/>
        </p:nvSpPr>
        <p:spPr bwMode="auto">
          <a:xfrm rot="10800000">
            <a:off x="5978296" y="5495922"/>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29" name="Line 231"/>
          <p:cNvSpPr>
            <a:spLocks noChangeShapeType="1"/>
          </p:cNvSpPr>
          <p:nvPr/>
        </p:nvSpPr>
        <p:spPr bwMode="auto">
          <a:xfrm rot="10800000">
            <a:off x="5918306" y="5495922"/>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30" name="Line 232"/>
          <p:cNvSpPr>
            <a:spLocks noChangeShapeType="1"/>
          </p:cNvSpPr>
          <p:nvPr/>
        </p:nvSpPr>
        <p:spPr bwMode="auto">
          <a:xfrm rot="10800000">
            <a:off x="5848017" y="5495922"/>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31" name="Line 230"/>
          <p:cNvSpPr>
            <a:spLocks noChangeShapeType="1"/>
          </p:cNvSpPr>
          <p:nvPr/>
        </p:nvSpPr>
        <p:spPr bwMode="auto">
          <a:xfrm rot="10800000">
            <a:off x="5764849" y="5498194"/>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32" name="Line 231"/>
          <p:cNvSpPr>
            <a:spLocks noChangeShapeType="1"/>
          </p:cNvSpPr>
          <p:nvPr/>
        </p:nvSpPr>
        <p:spPr bwMode="auto">
          <a:xfrm rot="10800000">
            <a:off x="5667618" y="5498194"/>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41" name="Line 215"/>
          <p:cNvSpPr>
            <a:spLocks noChangeShapeType="1"/>
          </p:cNvSpPr>
          <p:nvPr/>
        </p:nvSpPr>
        <p:spPr bwMode="auto">
          <a:xfrm flipV="1">
            <a:off x="4625667" y="4945060"/>
            <a:ext cx="0" cy="14509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defRPr/>
            </a:pPr>
            <a:endParaRPr lang="en-US">
              <a:solidFill>
                <a:srgbClr val="000000"/>
              </a:solidFill>
            </a:endParaRPr>
          </a:p>
        </p:txBody>
      </p:sp>
      <p:sp>
        <p:nvSpPr>
          <p:cNvPr id="42" name="Text Box 239"/>
          <p:cNvSpPr txBox="1">
            <a:spLocks noChangeArrowheads="1"/>
          </p:cNvSpPr>
          <p:nvPr/>
        </p:nvSpPr>
        <p:spPr bwMode="auto">
          <a:xfrm>
            <a:off x="5441472" y="5857575"/>
            <a:ext cx="1008609" cy="523220"/>
          </a:xfrm>
          <a:prstGeom prst="rect">
            <a:avLst/>
          </a:prstGeom>
          <a:noFill/>
          <a:ln w="9525">
            <a:noFill/>
            <a:miter lim="800000"/>
            <a:headEnd/>
            <a:tailEnd/>
          </a:ln>
        </p:spPr>
        <p:txBody>
          <a:bodyPr wrap="none">
            <a:spAutoFit/>
          </a:bodyPr>
          <a:lstStyle/>
          <a:p>
            <a:pPr algn="ctr"/>
            <a:r>
              <a:rPr lang="en-US" sz="1400" b="1" dirty="0" smtClean="0">
                <a:solidFill>
                  <a:prstClr val="black"/>
                </a:solidFill>
              </a:rPr>
              <a:t>upper</a:t>
            </a:r>
          </a:p>
          <a:p>
            <a:pPr algn="ctr"/>
            <a:r>
              <a:rPr lang="en-US" sz="1400" b="1" dirty="0" smtClean="0">
                <a:solidFill>
                  <a:prstClr val="black"/>
                </a:solidFill>
              </a:rPr>
              <a:t>sidebands</a:t>
            </a:r>
            <a:endParaRPr lang="en-US" sz="1400" b="1" dirty="0">
              <a:solidFill>
                <a:prstClr val="black"/>
              </a:solidFill>
            </a:endParaRPr>
          </a:p>
        </p:txBody>
      </p:sp>
      <p:sp>
        <p:nvSpPr>
          <p:cNvPr id="43" name="Text Box 244"/>
          <p:cNvSpPr txBox="1">
            <a:spLocks noChangeArrowheads="1"/>
          </p:cNvSpPr>
          <p:nvPr/>
        </p:nvSpPr>
        <p:spPr bwMode="auto">
          <a:xfrm>
            <a:off x="7026249" y="6391694"/>
            <a:ext cx="1086581" cy="369332"/>
          </a:xfrm>
          <a:prstGeom prst="rect">
            <a:avLst/>
          </a:prstGeom>
          <a:noFill/>
          <a:ln w="9525">
            <a:noFill/>
            <a:miter lim="800000"/>
            <a:headEnd/>
            <a:tailEnd/>
          </a:ln>
        </p:spPr>
        <p:txBody>
          <a:bodyPr wrap="none">
            <a:spAutoFit/>
          </a:bodyPr>
          <a:lstStyle/>
          <a:p>
            <a:pPr algn="ctr"/>
            <a:r>
              <a:rPr lang="en-US" sz="1800" i="1" dirty="0" smtClean="0">
                <a:solidFill>
                  <a:srgbClr val="000000"/>
                </a:solidFill>
                <a:latin typeface="Times New Roman"/>
              </a:rPr>
              <a:t>frequency</a:t>
            </a:r>
            <a:endParaRPr lang="en-US" sz="1800" i="1" dirty="0">
              <a:solidFill>
                <a:srgbClr val="000000"/>
              </a:solidFill>
              <a:latin typeface="Symbol" pitchFamily="18" charset="2"/>
            </a:endParaRPr>
          </a:p>
        </p:txBody>
      </p:sp>
      <p:cxnSp>
        <p:nvCxnSpPr>
          <p:cNvPr id="45" name="Straight Arrow Connector 44"/>
          <p:cNvCxnSpPr/>
          <p:nvPr/>
        </p:nvCxnSpPr>
        <p:spPr bwMode="auto">
          <a:xfrm flipV="1">
            <a:off x="1047902" y="6389471"/>
            <a:ext cx="6858000" cy="3389"/>
          </a:xfrm>
          <a:prstGeom prst="straightConnector1">
            <a:avLst/>
          </a:prstGeom>
          <a:ln>
            <a:headEnd type="none" w="med" len="med"/>
            <a:tailEnd type="none"/>
          </a:ln>
          <a:effectLst/>
        </p:spPr>
        <p:style>
          <a:lnRef idx="3">
            <a:schemeClr val="dk1"/>
          </a:lnRef>
          <a:fillRef idx="0">
            <a:schemeClr val="dk1"/>
          </a:fillRef>
          <a:effectRef idx="2">
            <a:schemeClr val="dk1"/>
          </a:effectRef>
          <a:fontRef idx="minor">
            <a:schemeClr val="tx1"/>
          </a:fontRef>
        </p:style>
      </p:cxnSp>
      <p:sp>
        <p:nvSpPr>
          <p:cNvPr id="46" name="Line 227"/>
          <p:cNvSpPr>
            <a:spLocks noChangeShapeType="1"/>
          </p:cNvSpPr>
          <p:nvPr/>
        </p:nvSpPr>
        <p:spPr bwMode="auto">
          <a:xfrm rot="10800000">
            <a:off x="7385030" y="5491078"/>
            <a:ext cx="0" cy="887413"/>
          </a:xfrm>
          <a:prstGeom prst="line">
            <a:avLst/>
          </a:prstGeom>
          <a:noFill/>
          <a:ln w="25400">
            <a:solidFill>
              <a:srgbClr val="0000FF"/>
            </a:solidFill>
            <a:prstDash val="sysDash"/>
            <a:round/>
            <a:headEnd/>
            <a:tailEnd/>
          </a:ln>
        </p:spPr>
        <p:txBody>
          <a:bodyPr/>
          <a:lstStyle/>
          <a:p>
            <a:endParaRPr lang="en-US">
              <a:solidFill>
                <a:srgbClr val="000000"/>
              </a:solidFill>
            </a:endParaRPr>
          </a:p>
        </p:txBody>
      </p:sp>
      <p:sp>
        <p:nvSpPr>
          <p:cNvPr id="48" name="TextBox 47"/>
          <p:cNvSpPr txBox="1"/>
          <p:nvPr/>
        </p:nvSpPr>
        <p:spPr>
          <a:xfrm>
            <a:off x="4419615" y="6394235"/>
            <a:ext cx="522900" cy="338554"/>
          </a:xfrm>
          <a:prstGeom prst="rect">
            <a:avLst/>
          </a:prstGeom>
          <a:noFill/>
        </p:spPr>
        <p:txBody>
          <a:bodyPr wrap="none" rtlCol="0">
            <a:spAutoFit/>
          </a:bodyPr>
          <a:lstStyle/>
          <a:p>
            <a:r>
              <a:rPr lang="en-US" sz="1600" b="1" dirty="0" err="1" smtClean="0">
                <a:solidFill>
                  <a:srgbClr val="0000FF"/>
                </a:solidFill>
                <a:latin typeface="Symbol" pitchFamily="18" charset="2"/>
              </a:rPr>
              <a:t>w</a:t>
            </a:r>
            <a:r>
              <a:rPr lang="en-US" sz="1600" b="1" i="1" baseline="-25000" dirty="0" err="1" smtClean="0">
                <a:solidFill>
                  <a:srgbClr val="0000FF"/>
                </a:solidFill>
                <a:latin typeface="Calibri"/>
              </a:rPr>
              <a:t>HF</a:t>
            </a:r>
            <a:endParaRPr lang="en-US" sz="1600" b="1" i="1" baseline="-25000" dirty="0">
              <a:solidFill>
                <a:srgbClr val="0000FF"/>
              </a:solidFill>
              <a:latin typeface="Calibri"/>
            </a:endParaRPr>
          </a:p>
        </p:txBody>
      </p:sp>
      <p:grpSp>
        <p:nvGrpSpPr>
          <p:cNvPr id="49" name="Group 48"/>
          <p:cNvGrpSpPr/>
          <p:nvPr/>
        </p:nvGrpSpPr>
        <p:grpSpPr>
          <a:xfrm flipH="1">
            <a:off x="1441947" y="5491078"/>
            <a:ext cx="1689702" cy="896116"/>
            <a:chOff x="9879386" y="1258150"/>
            <a:chExt cx="1689702" cy="896116"/>
          </a:xfrm>
        </p:grpSpPr>
        <p:sp>
          <p:nvSpPr>
            <p:cNvPr id="50" name="Line 227"/>
            <p:cNvSpPr>
              <a:spLocks noChangeShapeType="1"/>
            </p:cNvSpPr>
            <p:nvPr/>
          </p:nvSpPr>
          <p:spPr bwMode="auto">
            <a:xfrm rot="10800000">
              <a:off x="10349853" y="1262994"/>
              <a:ext cx="0" cy="887413"/>
            </a:xfrm>
            <a:prstGeom prst="line">
              <a:avLst/>
            </a:prstGeom>
            <a:noFill/>
            <a:ln w="12700">
              <a:solidFill>
                <a:srgbClr val="FF0000"/>
              </a:solidFill>
              <a:round/>
              <a:headEnd/>
              <a:tailEnd/>
            </a:ln>
          </p:spPr>
          <p:txBody>
            <a:bodyPr/>
            <a:lstStyle/>
            <a:p>
              <a:endParaRPr lang="en-US">
                <a:solidFill>
                  <a:srgbClr val="000000"/>
                </a:solidFill>
              </a:endParaRPr>
            </a:p>
          </p:txBody>
        </p:sp>
        <p:sp>
          <p:nvSpPr>
            <p:cNvPr id="51" name="Line 228"/>
            <p:cNvSpPr>
              <a:spLocks noChangeShapeType="1"/>
            </p:cNvSpPr>
            <p:nvPr/>
          </p:nvSpPr>
          <p:spPr bwMode="auto">
            <a:xfrm rot="10800000">
              <a:off x="10301493" y="1262994"/>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52" name="Line 229"/>
            <p:cNvSpPr>
              <a:spLocks noChangeShapeType="1"/>
            </p:cNvSpPr>
            <p:nvPr/>
          </p:nvSpPr>
          <p:spPr bwMode="auto">
            <a:xfrm rot="10800000">
              <a:off x="10246881" y="1262994"/>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53" name="Line 230"/>
            <p:cNvSpPr>
              <a:spLocks noChangeShapeType="1"/>
            </p:cNvSpPr>
            <p:nvPr/>
          </p:nvSpPr>
          <p:spPr bwMode="auto">
            <a:xfrm rot="10800000">
              <a:off x="10190064" y="1262994"/>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54" name="Line 231"/>
            <p:cNvSpPr>
              <a:spLocks noChangeShapeType="1"/>
            </p:cNvSpPr>
            <p:nvPr/>
          </p:nvSpPr>
          <p:spPr bwMode="auto">
            <a:xfrm rot="10800000">
              <a:off x="10130074" y="1262994"/>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55" name="Line 232"/>
            <p:cNvSpPr>
              <a:spLocks noChangeShapeType="1"/>
            </p:cNvSpPr>
            <p:nvPr/>
          </p:nvSpPr>
          <p:spPr bwMode="auto">
            <a:xfrm rot="10800000">
              <a:off x="10059785" y="1262994"/>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56" name="Line 230"/>
            <p:cNvSpPr>
              <a:spLocks noChangeShapeType="1"/>
            </p:cNvSpPr>
            <p:nvPr/>
          </p:nvSpPr>
          <p:spPr bwMode="auto">
            <a:xfrm rot="10800000">
              <a:off x="9976617" y="1265266"/>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57" name="Line 231"/>
            <p:cNvSpPr>
              <a:spLocks noChangeShapeType="1"/>
            </p:cNvSpPr>
            <p:nvPr/>
          </p:nvSpPr>
          <p:spPr bwMode="auto">
            <a:xfrm rot="10800000">
              <a:off x="9879386" y="1265266"/>
              <a:ext cx="0" cy="889000"/>
            </a:xfrm>
            <a:prstGeom prst="line">
              <a:avLst/>
            </a:prstGeom>
            <a:noFill/>
            <a:ln w="12700">
              <a:solidFill>
                <a:srgbClr val="FF0000"/>
              </a:solidFill>
              <a:round/>
              <a:headEnd/>
              <a:tailEnd/>
            </a:ln>
          </p:spPr>
          <p:txBody>
            <a:bodyPr/>
            <a:lstStyle/>
            <a:p>
              <a:endParaRPr lang="en-US">
                <a:solidFill>
                  <a:srgbClr val="000000"/>
                </a:solidFill>
              </a:endParaRPr>
            </a:p>
          </p:txBody>
        </p:sp>
        <p:sp>
          <p:nvSpPr>
            <p:cNvPr id="58" name="Line 227"/>
            <p:cNvSpPr>
              <a:spLocks noChangeShapeType="1"/>
            </p:cNvSpPr>
            <p:nvPr/>
          </p:nvSpPr>
          <p:spPr bwMode="auto">
            <a:xfrm rot="10800000">
              <a:off x="11569088" y="1258150"/>
              <a:ext cx="0" cy="887413"/>
            </a:xfrm>
            <a:prstGeom prst="line">
              <a:avLst/>
            </a:prstGeom>
            <a:noFill/>
            <a:ln w="25400">
              <a:solidFill>
                <a:srgbClr val="0000FF"/>
              </a:solidFill>
              <a:prstDash val="sysDash"/>
              <a:round/>
              <a:headEnd/>
              <a:tailEnd/>
            </a:ln>
          </p:spPr>
          <p:txBody>
            <a:bodyPr/>
            <a:lstStyle/>
            <a:p>
              <a:endParaRPr lang="en-US">
                <a:solidFill>
                  <a:srgbClr val="000000"/>
                </a:solidFill>
              </a:endParaRPr>
            </a:p>
          </p:txBody>
        </p:sp>
      </p:grpSp>
      <p:sp>
        <p:nvSpPr>
          <p:cNvPr id="59" name="TextBox 58"/>
          <p:cNvSpPr txBox="1"/>
          <p:nvPr/>
        </p:nvSpPr>
        <p:spPr>
          <a:xfrm>
            <a:off x="4278550" y="5576823"/>
            <a:ext cx="805029" cy="338554"/>
          </a:xfrm>
          <a:prstGeom prst="rect">
            <a:avLst/>
          </a:prstGeom>
          <a:solidFill>
            <a:srgbClr val="FFFFFF"/>
          </a:solidFill>
        </p:spPr>
        <p:txBody>
          <a:bodyPr wrap="none" rtlCol="0">
            <a:spAutoFit/>
          </a:bodyPr>
          <a:lstStyle/>
          <a:p>
            <a:r>
              <a:rPr lang="en-US" sz="1600" smtClean="0">
                <a:solidFill>
                  <a:prstClr val="black"/>
                </a:solidFill>
              </a:rPr>
              <a:t>carrier</a:t>
            </a:r>
            <a:endParaRPr lang="en-US" sz="1600" dirty="0">
              <a:solidFill>
                <a:prstClr val="black"/>
              </a:solidFill>
            </a:endParaRPr>
          </a:p>
        </p:txBody>
      </p:sp>
      <p:sp>
        <p:nvSpPr>
          <p:cNvPr id="60" name="Text Box 239"/>
          <p:cNvSpPr txBox="1">
            <a:spLocks noChangeArrowheads="1"/>
          </p:cNvSpPr>
          <p:nvPr/>
        </p:nvSpPr>
        <p:spPr bwMode="auto">
          <a:xfrm>
            <a:off x="2407319" y="5829865"/>
            <a:ext cx="1008609" cy="523220"/>
          </a:xfrm>
          <a:prstGeom prst="rect">
            <a:avLst/>
          </a:prstGeom>
          <a:noFill/>
          <a:ln w="9525">
            <a:noFill/>
            <a:miter lim="800000"/>
            <a:headEnd/>
            <a:tailEnd/>
          </a:ln>
        </p:spPr>
        <p:txBody>
          <a:bodyPr wrap="none">
            <a:spAutoFit/>
          </a:bodyPr>
          <a:lstStyle/>
          <a:p>
            <a:pPr algn="ctr"/>
            <a:r>
              <a:rPr lang="en-US" sz="1400" b="1" dirty="0" smtClean="0">
                <a:solidFill>
                  <a:prstClr val="black"/>
                </a:solidFill>
              </a:rPr>
              <a:t>lower</a:t>
            </a:r>
          </a:p>
          <a:p>
            <a:pPr algn="ctr"/>
            <a:r>
              <a:rPr lang="en-US" sz="1400" b="1" dirty="0" smtClean="0">
                <a:solidFill>
                  <a:prstClr val="black"/>
                </a:solidFill>
              </a:rPr>
              <a:t>sidebands</a:t>
            </a:r>
            <a:endParaRPr lang="en-US" sz="1400" b="1" dirty="0">
              <a:solidFill>
                <a:prstClr val="black"/>
              </a:solidFill>
            </a:endParaRPr>
          </a:p>
        </p:txBody>
      </p:sp>
      <p:pic>
        <p:nvPicPr>
          <p:cNvPr id="62" name="Picture 61" descr="Power Law 01.png"/>
          <p:cNvPicPr>
            <a:picLocks noChangeAspect="1"/>
          </p:cNvPicPr>
          <p:nvPr/>
        </p:nvPicPr>
        <p:blipFill>
          <a:blip r:embed="rId8" cstate="print">
            <a:clrChange>
              <a:clrFrom>
                <a:srgbClr val="FFFFFF"/>
              </a:clrFrom>
              <a:clrTo>
                <a:srgbClr val="FFFFFF">
                  <a:alpha val="0"/>
                </a:srgbClr>
              </a:clrTo>
            </a:clrChange>
          </a:blip>
          <a:srcRect l="5150" r="1072" b="10917"/>
          <a:stretch>
            <a:fillRect/>
          </a:stretch>
        </p:blipFill>
        <p:spPr>
          <a:xfrm>
            <a:off x="3796145" y="1382677"/>
            <a:ext cx="3505200" cy="2261073"/>
          </a:xfrm>
          <a:prstGeom prst="rect">
            <a:avLst/>
          </a:prstGeom>
        </p:spPr>
      </p:pic>
      <p:sp>
        <p:nvSpPr>
          <p:cNvPr id="63" name="Right Brace 62"/>
          <p:cNvSpPr/>
          <p:nvPr/>
        </p:nvSpPr>
        <p:spPr>
          <a:xfrm rot="16200000">
            <a:off x="5791215" y="5153898"/>
            <a:ext cx="235528" cy="457194"/>
          </a:xfrm>
          <a:prstGeom prst="rightBrace">
            <a:avLst>
              <a:gd name="adj1" fmla="val 31737"/>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4" name="TextBox 63"/>
          <p:cNvSpPr txBox="1"/>
          <p:nvPr/>
        </p:nvSpPr>
        <p:spPr>
          <a:xfrm>
            <a:off x="5638812" y="4904514"/>
            <a:ext cx="518091" cy="400110"/>
          </a:xfrm>
          <a:prstGeom prst="rect">
            <a:avLst/>
          </a:prstGeom>
          <a:noFill/>
        </p:spPr>
        <p:txBody>
          <a:bodyPr wrap="none" rtlCol="0">
            <a:spAutoFit/>
          </a:bodyPr>
          <a:lstStyle/>
          <a:p>
            <a:r>
              <a:rPr lang="en-US" dirty="0" err="1" smtClean="0">
                <a:solidFill>
                  <a:prstClr val="black"/>
                </a:solidFill>
                <a:latin typeface="Symbol" pitchFamily="18" charset="2"/>
              </a:rPr>
              <a:t>Dw</a:t>
            </a:r>
            <a:endParaRPr lang="en-US" dirty="0">
              <a:solidFill>
                <a:prstClr val="black"/>
              </a:solidFill>
              <a:latin typeface="Symbol" pitchFamily="18" charset="2"/>
            </a:endParaRPr>
          </a:p>
        </p:txBody>
      </p:sp>
      <p:cxnSp>
        <p:nvCxnSpPr>
          <p:cNvPr id="66" name="Straight Arrow Connector 65"/>
          <p:cNvCxnSpPr/>
          <p:nvPr/>
        </p:nvCxnSpPr>
        <p:spPr>
          <a:xfrm>
            <a:off x="6151429" y="5735783"/>
            <a:ext cx="1219201" cy="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317690" y="5292442"/>
            <a:ext cx="1039067" cy="400110"/>
          </a:xfrm>
          <a:prstGeom prst="rect">
            <a:avLst/>
          </a:prstGeom>
          <a:noFill/>
        </p:spPr>
        <p:txBody>
          <a:bodyPr wrap="none" rtlCol="0">
            <a:spAutoFit/>
          </a:bodyPr>
          <a:lstStyle/>
          <a:p>
            <a:r>
              <a:rPr lang="en-US" dirty="0" smtClean="0">
                <a:solidFill>
                  <a:prstClr val="black"/>
                </a:solidFill>
                <a:latin typeface="Symbol" pitchFamily="18" charset="2"/>
              </a:rPr>
              <a:t>m-</a:t>
            </a:r>
            <a:r>
              <a:rPr lang="en-US" dirty="0" err="1" smtClean="0">
                <a:solidFill>
                  <a:prstClr val="black"/>
                </a:solidFill>
                <a:latin typeface="Symbol" pitchFamily="18" charset="2"/>
              </a:rPr>
              <a:t>w</a:t>
            </a:r>
            <a:r>
              <a:rPr lang="en-US" baseline="-25000" dirty="0" err="1" smtClean="0">
                <a:solidFill>
                  <a:prstClr val="black"/>
                </a:solidFill>
                <a:latin typeface="Times New Roman" pitchFamily="18" charset="0"/>
                <a:cs typeface="Times New Roman" pitchFamily="18" charset="0"/>
              </a:rPr>
              <a:t>COM</a:t>
            </a:r>
            <a:endParaRPr lang="en-US" baseline="-25000" dirty="0">
              <a:solidFill>
                <a:prstClr val="black"/>
              </a:solidFill>
              <a:latin typeface="Times New Roman" pitchFamily="18" charset="0"/>
              <a:cs typeface="Times New Roman" pitchFamily="18" charset="0"/>
            </a:endParaRPr>
          </a:p>
        </p:txBody>
      </p:sp>
      <p:sp>
        <p:nvSpPr>
          <p:cNvPr id="85" name="TextBox 84"/>
          <p:cNvSpPr txBox="1"/>
          <p:nvPr/>
        </p:nvSpPr>
        <p:spPr>
          <a:xfrm>
            <a:off x="7135071" y="4599700"/>
            <a:ext cx="628698" cy="830997"/>
          </a:xfrm>
          <a:prstGeom prst="rect">
            <a:avLst/>
          </a:prstGeom>
          <a:noFill/>
        </p:spPr>
        <p:txBody>
          <a:bodyPr wrap="none" rtlCol="0">
            <a:spAutoFit/>
          </a:bodyPr>
          <a:lstStyle/>
          <a:p>
            <a:r>
              <a:rPr lang="en-US" sz="1600" dirty="0" smtClean="0">
                <a:solidFill>
                  <a:srgbClr val="0000FF"/>
                </a:solidFill>
              </a:rPr>
              <a:t>tune</a:t>
            </a:r>
          </a:p>
          <a:p>
            <a:r>
              <a:rPr lang="en-US" sz="1600" dirty="0" smtClean="0">
                <a:solidFill>
                  <a:srgbClr val="0000FF"/>
                </a:solidFill>
              </a:rPr>
              <a:t>laser</a:t>
            </a:r>
          </a:p>
          <a:p>
            <a:r>
              <a:rPr lang="en-US" sz="1600" dirty="0" smtClean="0">
                <a:solidFill>
                  <a:srgbClr val="0000FF"/>
                </a:solidFill>
              </a:rPr>
              <a:t>here</a:t>
            </a:r>
            <a:endParaRPr lang="en-US" sz="1600" dirty="0">
              <a:solidFill>
                <a:srgbClr val="0000FF"/>
              </a:solidFill>
            </a:endParaRPr>
          </a:p>
        </p:txBody>
      </p:sp>
      <p:sp>
        <p:nvSpPr>
          <p:cNvPr id="86" name="TextBox 85"/>
          <p:cNvSpPr txBox="1"/>
          <p:nvPr/>
        </p:nvSpPr>
        <p:spPr>
          <a:xfrm>
            <a:off x="1094489" y="4668972"/>
            <a:ext cx="628698" cy="830997"/>
          </a:xfrm>
          <a:prstGeom prst="rect">
            <a:avLst/>
          </a:prstGeom>
          <a:noFill/>
        </p:spPr>
        <p:txBody>
          <a:bodyPr wrap="none" rtlCol="0">
            <a:spAutoFit/>
          </a:bodyPr>
          <a:lstStyle/>
          <a:p>
            <a:r>
              <a:rPr lang="en-US" sz="1600" dirty="0" smtClean="0">
                <a:solidFill>
                  <a:srgbClr val="0000FF"/>
                </a:solidFill>
              </a:rPr>
              <a:t>tune</a:t>
            </a:r>
          </a:p>
          <a:p>
            <a:r>
              <a:rPr lang="en-US" sz="1600" dirty="0" smtClean="0">
                <a:solidFill>
                  <a:srgbClr val="0000FF"/>
                </a:solidFill>
              </a:rPr>
              <a:t>laser</a:t>
            </a:r>
          </a:p>
          <a:p>
            <a:r>
              <a:rPr lang="en-US" sz="1600" dirty="0" smtClean="0">
                <a:solidFill>
                  <a:srgbClr val="0000FF"/>
                </a:solidFill>
              </a:rPr>
              <a:t>here</a:t>
            </a:r>
            <a:endParaRPr lang="en-US" sz="1600" dirty="0">
              <a:solidFill>
                <a:srgbClr val="0000FF"/>
              </a:solidFill>
            </a:endParaRPr>
          </a:p>
        </p:txBody>
      </p:sp>
      <p:cxnSp>
        <p:nvCxnSpPr>
          <p:cNvPr id="4" name="Straight Connector 3"/>
          <p:cNvCxnSpPr/>
          <p:nvPr/>
        </p:nvCxnSpPr>
        <p:spPr>
          <a:xfrm flipH="1">
            <a:off x="4032738" y="3147646"/>
            <a:ext cx="386877" cy="158262"/>
          </a:xfrm>
          <a:prstGeom prst="line">
            <a:avLst/>
          </a:prstGeom>
          <a:ln w="15875">
            <a:solidFill>
              <a:srgbClr val="0000FF"/>
            </a:solidFill>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7252447" y="1237129"/>
            <a:ext cx="3032069" cy="654424"/>
          </a:xfrm>
          <a:custGeom>
            <a:avLst/>
            <a:gdLst>
              <a:gd name="connsiteX0" fmla="*/ 0 w 3032069"/>
              <a:gd name="connsiteY0" fmla="*/ 804541 h 804541"/>
              <a:gd name="connsiteX1" fmla="*/ 1380565 w 3032069"/>
              <a:gd name="connsiteY1" fmla="*/ 275623 h 804541"/>
              <a:gd name="connsiteX2" fmla="*/ 2958353 w 3032069"/>
              <a:gd name="connsiteY2" fmla="*/ 15647 h 804541"/>
              <a:gd name="connsiteX3" fmla="*/ 2626659 w 3032069"/>
              <a:gd name="connsiteY3" fmla="*/ 51506 h 804541"/>
            </a:gdLst>
            <a:ahLst/>
            <a:cxnLst>
              <a:cxn ang="0">
                <a:pos x="connsiteX0" y="connsiteY0"/>
              </a:cxn>
              <a:cxn ang="0">
                <a:pos x="connsiteX1" y="connsiteY1"/>
              </a:cxn>
              <a:cxn ang="0">
                <a:pos x="connsiteX2" y="connsiteY2"/>
              </a:cxn>
              <a:cxn ang="0">
                <a:pos x="connsiteX3" y="connsiteY3"/>
              </a:cxn>
            </a:cxnLst>
            <a:rect l="l" t="t" r="r" b="b"/>
            <a:pathLst>
              <a:path w="3032069" h="804541">
                <a:moveTo>
                  <a:pt x="0" y="804541"/>
                </a:moveTo>
                <a:cubicBezTo>
                  <a:pt x="443753" y="605823"/>
                  <a:pt x="887506" y="407105"/>
                  <a:pt x="1380565" y="275623"/>
                </a:cubicBezTo>
                <a:cubicBezTo>
                  <a:pt x="1873624" y="144141"/>
                  <a:pt x="2750671" y="53000"/>
                  <a:pt x="2958353" y="15647"/>
                </a:cubicBezTo>
                <a:cubicBezTo>
                  <a:pt x="3166035" y="-21706"/>
                  <a:pt x="2896347" y="14900"/>
                  <a:pt x="2626659" y="51506"/>
                </a:cubicBezTo>
              </a:path>
            </a:pathLst>
          </a:cu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274461143"/>
              </p:ext>
            </p:extLst>
          </p:nvPr>
        </p:nvGraphicFramePr>
        <p:xfrm>
          <a:off x="111265" y="1382677"/>
          <a:ext cx="3116263" cy="846137"/>
        </p:xfrm>
        <a:graphic>
          <a:graphicData uri="http://schemas.openxmlformats.org/presentationml/2006/ole">
            <mc:AlternateContent xmlns:mc="http://schemas.openxmlformats.org/markup-compatibility/2006">
              <mc:Choice xmlns:v="urn:schemas-microsoft-com:vml" Requires="v">
                <p:oleObj spid="_x0000_s7187" name="Equation" r:id="rId9" imgW="1739900" imgH="469900" progId="Equation.3">
                  <p:embed/>
                </p:oleObj>
              </mc:Choice>
              <mc:Fallback>
                <p:oleObj name="Equation" r:id="rId9" imgW="1739900" imgH="469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265" y="1382677"/>
                        <a:ext cx="3116263" cy="846137"/>
                      </a:xfrm>
                      <a:prstGeom prst="rect">
                        <a:avLst/>
                      </a:prstGeom>
                      <a:noFill/>
                      <a:ln>
                        <a:noFill/>
                      </a:ln>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04991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Rectangle 780"/>
          <p:cNvSpPr>
            <a:spLocks noChangeArrowheads="1"/>
          </p:cNvSpPr>
          <p:nvPr/>
        </p:nvSpPr>
        <p:spPr bwMode="auto">
          <a:xfrm>
            <a:off x="2301875" y="3505200"/>
            <a:ext cx="4556125" cy="2543175"/>
          </a:xfrm>
          <a:prstGeom prst="rect">
            <a:avLst/>
          </a:prstGeom>
          <a:noFill/>
          <a:ln w="9525">
            <a:solidFill>
              <a:schemeClr val="tx1"/>
            </a:solidFill>
            <a:prstDash val="sysDot"/>
            <a:miter lim="800000"/>
            <a:headEnd/>
            <a:tailEnd/>
          </a:ln>
        </p:spPr>
        <p:txBody>
          <a:bodyPr wrap="none" anchor="ctr"/>
          <a:lstStyle/>
          <a:p>
            <a:endParaRPr lang="en-US" smtClean="0">
              <a:solidFill>
                <a:srgbClr val="000000"/>
              </a:solidFill>
              <a:cs typeface="Arial" charset="0"/>
            </a:endParaRPr>
          </a:p>
        </p:txBody>
      </p:sp>
      <p:sp>
        <p:nvSpPr>
          <p:cNvPr id="2073" name="Line 781"/>
          <p:cNvSpPr>
            <a:spLocks noChangeShapeType="1"/>
          </p:cNvSpPr>
          <p:nvPr/>
        </p:nvSpPr>
        <p:spPr bwMode="auto">
          <a:xfrm>
            <a:off x="2517775" y="5048250"/>
            <a:ext cx="4206875"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74" name="Line 782"/>
          <p:cNvSpPr>
            <a:spLocks noChangeShapeType="1"/>
          </p:cNvSpPr>
          <p:nvPr/>
        </p:nvSpPr>
        <p:spPr bwMode="auto">
          <a:xfrm flipV="1">
            <a:off x="2532063" y="5046662"/>
            <a:ext cx="0" cy="274638"/>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75" name="Line 783"/>
          <p:cNvSpPr>
            <a:spLocks noChangeShapeType="1"/>
          </p:cNvSpPr>
          <p:nvPr/>
        </p:nvSpPr>
        <p:spPr bwMode="auto">
          <a:xfrm flipV="1">
            <a:off x="6715125" y="5041900"/>
            <a:ext cx="0" cy="274637"/>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76" name="Line 785"/>
          <p:cNvSpPr>
            <a:spLocks noChangeShapeType="1"/>
          </p:cNvSpPr>
          <p:nvPr/>
        </p:nvSpPr>
        <p:spPr bwMode="auto">
          <a:xfrm flipV="1">
            <a:off x="6678613" y="4637087"/>
            <a:ext cx="0" cy="10160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77" name="Line 786"/>
          <p:cNvSpPr>
            <a:spLocks noChangeShapeType="1"/>
          </p:cNvSpPr>
          <p:nvPr/>
        </p:nvSpPr>
        <p:spPr bwMode="auto">
          <a:xfrm flipV="1">
            <a:off x="6675438" y="4741862"/>
            <a:ext cx="495300" cy="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78" name="Line 787"/>
          <p:cNvSpPr>
            <a:spLocks noChangeShapeType="1"/>
          </p:cNvSpPr>
          <p:nvPr/>
        </p:nvSpPr>
        <p:spPr bwMode="auto">
          <a:xfrm flipH="1" flipV="1">
            <a:off x="2555875" y="3573462"/>
            <a:ext cx="0" cy="1171575"/>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79" name="Arc 788"/>
          <p:cNvSpPr>
            <a:spLocks/>
          </p:cNvSpPr>
          <p:nvPr/>
        </p:nvSpPr>
        <p:spPr bwMode="auto">
          <a:xfrm rot="10800000">
            <a:off x="2560638" y="3602037"/>
            <a:ext cx="4127500" cy="1047750"/>
          </a:xfrm>
          <a:custGeom>
            <a:avLst/>
            <a:gdLst>
              <a:gd name="T0" fmla="*/ 0 w 21600"/>
              <a:gd name="T1" fmla="*/ 0 h 21600"/>
              <a:gd name="T2" fmla="*/ 4127862 w 21600"/>
              <a:gd name="T3" fmla="*/ 1048580 h 21600"/>
              <a:gd name="T4" fmla="*/ 0 w 21600"/>
              <a:gd name="T5" fmla="*/ 10485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7030A0"/>
            </a:solidFill>
            <a:round/>
            <a:headEnd/>
            <a:tailEnd/>
          </a:ln>
        </p:spPr>
        <p:txBody>
          <a:bodyPr wrap="none" anchor="ctr"/>
          <a:lstStyle/>
          <a:p>
            <a:pPr eaLnBrk="1" hangingPunct="1"/>
            <a:endParaRPr lang="en-US" smtClean="0">
              <a:solidFill>
                <a:srgbClr val="000000"/>
              </a:solidFill>
              <a:cs typeface="Arial" charset="0"/>
            </a:endParaRPr>
          </a:p>
        </p:txBody>
      </p:sp>
      <p:sp>
        <p:nvSpPr>
          <p:cNvPr id="2080" name="Text Box 792"/>
          <p:cNvSpPr txBox="1">
            <a:spLocks noChangeArrowheads="1"/>
          </p:cNvSpPr>
          <p:nvPr/>
        </p:nvSpPr>
        <p:spPr bwMode="auto">
          <a:xfrm>
            <a:off x="400050" y="4159249"/>
            <a:ext cx="1600200" cy="1446550"/>
          </a:xfrm>
          <a:prstGeom prst="rect">
            <a:avLst/>
          </a:prstGeom>
          <a:noFill/>
          <a:ln w="9525">
            <a:noFill/>
            <a:miter lim="800000"/>
            <a:headEnd/>
            <a:tailEnd/>
          </a:ln>
        </p:spPr>
        <p:txBody>
          <a:bodyPr>
            <a:spAutoFit/>
          </a:bodyPr>
          <a:lstStyle/>
          <a:p>
            <a:pPr algn="ctr" defTabSz="4337050">
              <a:spcBef>
                <a:spcPct val="50000"/>
              </a:spcBef>
            </a:pPr>
            <a:r>
              <a:rPr lang="en-US" sz="1800" b="1" dirty="0" smtClean="0">
                <a:solidFill>
                  <a:srgbClr val="000000"/>
                </a:solidFill>
                <a:cs typeface="Arial" charset="0"/>
              </a:rPr>
              <a:t>Initialization</a:t>
            </a:r>
          </a:p>
          <a:p>
            <a:pPr algn="ctr" defTabSz="4337050"/>
            <a:endParaRPr lang="en-US" sz="1400" dirty="0" smtClean="0">
              <a:solidFill>
                <a:srgbClr val="000000"/>
              </a:solidFill>
              <a:cs typeface="Arial" charset="0"/>
            </a:endParaRPr>
          </a:p>
          <a:p>
            <a:pPr defTabSz="4337050"/>
            <a:r>
              <a:rPr lang="en-US" sz="1400" dirty="0" smtClean="0">
                <a:solidFill>
                  <a:srgbClr val="000000"/>
                </a:solidFill>
                <a:cs typeface="Arial" charset="0"/>
              </a:rPr>
              <a:t>Cooling</a:t>
            </a:r>
          </a:p>
          <a:p>
            <a:pPr defTabSz="4337050"/>
            <a:r>
              <a:rPr lang="en-US" sz="1400" dirty="0" smtClean="0">
                <a:solidFill>
                  <a:srgbClr val="000000"/>
                </a:solidFill>
                <a:cs typeface="Arial" charset="0"/>
              </a:rPr>
              <a:t>Optical Pumping</a:t>
            </a:r>
          </a:p>
          <a:p>
            <a:pPr defTabSz="4337050"/>
            <a:r>
              <a:rPr lang="en-US" sz="1400" dirty="0" smtClean="0">
                <a:solidFill>
                  <a:srgbClr val="000000"/>
                </a:solidFill>
                <a:cs typeface="Arial" charset="0"/>
              </a:rPr>
              <a:t>Spins </a:t>
            </a:r>
            <a:r>
              <a:rPr lang="en-US" sz="1400" smtClean="0">
                <a:solidFill>
                  <a:srgbClr val="000000"/>
                </a:solidFill>
                <a:cs typeface="Arial" charset="0"/>
              </a:rPr>
              <a:t>along </a:t>
            </a:r>
            <a:r>
              <a:rPr lang="en-US" sz="1400" smtClean="0">
                <a:solidFill>
                  <a:srgbClr val="000000"/>
                </a:solidFill>
                <a:cs typeface="Arial" charset="0"/>
              </a:rPr>
              <a:t>y</a:t>
            </a:r>
          </a:p>
          <a:p>
            <a:pPr defTabSz="4337050"/>
            <a:r>
              <a:rPr lang="en-US" sz="1400" b="1" smtClean="0">
                <a:solidFill>
                  <a:srgbClr val="C00000"/>
                </a:solidFill>
                <a:cs typeface="Arial" charset="0"/>
              </a:rPr>
              <a:t>(or against y)</a:t>
            </a:r>
            <a:endParaRPr lang="en-US" sz="1400" b="1" dirty="0" smtClean="0">
              <a:solidFill>
                <a:srgbClr val="C00000"/>
              </a:solidFill>
              <a:cs typeface="Arial" charset="0"/>
            </a:endParaRPr>
          </a:p>
        </p:txBody>
      </p:sp>
      <p:sp>
        <p:nvSpPr>
          <p:cNvPr id="2081" name="Line 797"/>
          <p:cNvSpPr>
            <a:spLocks noChangeShapeType="1"/>
          </p:cNvSpPr>
          <p:nvPr/>
        </p:nvSpPr>
        <p:spPr bwMode="auto">
          <a:xfrm>
            <a:off x="1985963" y="4741862"/>
            <a:ext cx="574675" cy="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82" name="Line 803"/>
          <p:cNvSpPr>
            <a:spLocks noChangeShapeType="1"/>
          </p:cNvSpPr>
          <p:nvPr/>
        </p:nvSpPr>
        <p:spPr bwMode="auto">
          <a:xfrm>
            <a:off x="2000250" y="5324475"/>
            <a:ext cx="547688"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83" name="Line 804"/>
          <p:cNvSpPr>
            <a:spLocks noChangeShapeType="1"/>
          </p:cNvSpPr>
          <p:nvPr/>
        </p:nvSpPr>
        <p:spPr bwMode="auto">
          <a:xfrm>
            <a:off x="6700838" y="5324475"/>
            <a:ext cx="487362"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84" name="Text Box 806"/>
          <p:cNvSpPr txBox="1">
            <a:spLocks noChangeArrowheads="1"/>
          </p:cNvSpPr>
          <p:nvPr/>
        </p:nvSpPr>
        <p:spPr bwMode="auto">
          <a:xfrm>
            <a:off x="7335838" y="4445000"/>
            <a:ext cx="1298575" cy="908050"/>
          </a:xfrm>
          <a:prstGeom prst="rect">
            <a:avLst/>
          </a:prstGeom>
          <a:noFill/>
          <a:ln w="9525">
            <a:noFill/>
            <a:miter lim="800000"/>
            <a:headEnd/>
            <a:tailEnd/>
          </a:ln>
        </p:spPr>
        <p:txBody>
          <a:bodyPr>
            <a:spAutoFit/>
          </a:bodyPr>
          <a:lstStyle/>
          <a:p>
            <a:pPr defTabSz="4337050">
              <a:spcBef>
                <a:spcPct val="50000"/>
              </a:spcBef>
            </a:pPr>
            <a:r>
              <a:rPr lang="en-US" sz="1800" b="1" smtClean="0">
                <a:solidFill>
                  <a:srgbClr val="000000"/>
                </a:solidFill>
                <a:cs typeface="Arial" charset="0"/>
              </a:rPr>
              <a:t>Detection</a:t>
            </a:r>
          </a:p>
          <a:p>
            <a:pPr defTabSz="4337050">
              <a:spcBef>
                <a:spcPct val="50000"/>
              </a:spcBef>
            </a:pPr>
            <a:r>
              <a:rPr lang="en-US" sz="1400" smtClean="0">
                <a:solidFill>
                  <a:srgbClr val="000000"/>
                </a:solidFill>
                <a:cs typeface="Arial" charset="0"/>
              </a:rPr>
              <a:t>Measure each spin along x</a:t>
            </a:r>
          </a:p>
        </p:txBody>
      </p:sp>
      <p:graphicFrame>
        <p:nvGraphicFramePr>
          <p:cNvPr id="2050" name="Object 110"/>
          <p:cNvGraphicFramePr>
            <a:graphicFrameLocks noChangeAspect="1"/>
          </p:cNvGraphicFramePr>
          <p:nvPr>
            <p:extLst>
              <p:ext uri="{D42A27DB-BD31-4B8C-83A1-F6EECF244321}">
                <p14:modId xmlns:p14="http://schemas.microsoft.com/office/powerpoint/2010/main" val="3177860873"/>
              </p:ext>
            </p:extLst>
          </p:nvPr>
        </p:nvGraphicFramePr>
        <p:xfrm>
          <a:off x="3659188" y="5053012"/>
          <a:ext cx="1812925" cy="749300"/>
        </p:xfrm>
        <a:graphic>
          <a:graphicData uri="http://schemas.openxmlformats.org/presentationml/2006/ole">
            <mc:AlternateContent xmlns:mc="http://schemas.openxmlformats.org/markup-compatibility/2006">
              <mc:Choice xmlns:v="urn:schemas-microsoft-com:vml" Requires="v">
                <p:oleObj spid="_x0000_s21518" name="Equation" r:id="rId4" imgW="863280" imgH="355320" progId="Equation.3">
                  <p:embed/>
                </p:oleObj>
              </mc:Choice>
              <mc:Fallback>
                <p:oleObj name="Equation" r:id="rId4" imgW="86328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188" y="5053012"/>
                        <a:ext cx="1812925" cy="749300"/>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graphicFrame>
        <p:nvGraphicFramePr>
          <p:cNvPr id="2051" name="Object 3"/>
          <p:cNvGraphicFramePr>
            <a:graphicFrameLocks noChangeAspect="1"/>
          </p:cNvGraphicFramePr>
          <p:nvPr>
            <p:extLst>
              <p:ext uri="{D42A27DB-BD31-4B8C-83A1-F6EECF244321}">
                <p14:modId xmlns:p14="http://schemas.microsoft.com/office/powerpoint/2010/main" val="211298881"/>
              </p:ext>
            </p:extLst>
          </p:nvPr>
        </p:nvGraphicFramePr>
        <p:xfrm>
          <a:off x="4384675" y="3835400"/>
          <a:ext cx="1196975" cy="738187"/>
        </p:xfrm>
        <a:graphic>
          <a:graphicData uri="http://schemas.openxmlformats.org/presentationml/2006/ole">
            <mc:AlternateContent xmlns:mc="http://schemas.openxmlformats.org/markup-compatibility/2006">
              <mc:Choice xmlns:v="urn:schemas-microsoft-com:vml" Requires="v">
                <p:oleObj spid="_x0000_s21519" name="Equation" r:id="rId6" imgW="558720" imgH="342720" progId="Equation.3">
                  <p:embed/>
                </p:oleObj>
              </mc:Choice>
              <mc:Fallback>
                <p:oleObj name="Equation" r:id="rId6" imgW="558720" imgH="3427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4675" y="3835400"/>
                        <a:ext cx="1196975" cy="738187"/>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cxnSp>
        <p:nvCxnSpPr>
          <p:cNvPr id="2085" name="Straight Arrow Connector 77"/>
          <p:cNvCxnSpPr>
            <a:cxnSpLocks noChangeShapeType="1"/>
          </p:cNvCxnSpPr>
          <p:nvPr/>
        </p:nvCxnSpPr>
        <p:spPr bwMode="auto">
          <a:xfrm flipV="1">
            <a:off x="3521075" y="5897562"/>
            <a:ext cx="1843088" cy="0"/>
          </a:xfrm>
          <a:prstGeom prst="straightConnector1">
            <a:avLst/>
          </a:prstGeom>
          <a:noFill/>
          <a:ln w="50800" algn="ctr">
            <a:solidFill>
              <a:schemeClr val="tx1"/>
            </a:solidFill>
            <a:round/>
            <a:headEnd/>
            <a:tailEnd type="stealth" w="med" len="med"/>
          </a:ln>
        </p:spPr>
      </p:cxnSp>
      <p:sp>
        <p:nvSpPr>
          <p:cNvPr id="2086" name="Rectangle 78"/>
          <p:cNvSpPr>
            <a:spLocks noChangeArrowheads="1"/>
          </p:cNvSpPr>
          <p:nvPr/>
        </p:nvSpPr>
        <p:spPr bwMode="auto">
          <a:xfrm>
            <a:off x="5389563" y="5665787"/>
            <a:ext cx="641350" cy="400050"/>
          </a:xfrm>
          <a:prstGeom prst="rect">
            <a:avLst/>
          </a:prstGeom>
          <a:noFill/>
          <a:ln w="9525">
            <a:noFill/>
            <a:miter lim="800000"/>
            <a:headEnd/>
            <a:tailEnd/>
          </a:ln>
        </p:spPr>
        <p:txBody>
          <a:bodyPr wrap="none">
            <a:spAutoFit/>
          </a:bodyPr>
          <a:lstStyle/>
          <a:p>
            <a:r>
              <a:rPr lang="en-US" smtClean="0">
                <a:solidFill>
                  <a:srgbClr val="000000"/>
                </a:solidFill>
                <a:latin typeface="Times New Roman" pitchFamily="18" charset="0"/>
                <a:cs typeface="Times New Roman" pitchFamily="18" charset="0"/>
              </a:rPr>
              <a:t>time</a:t>
            </a:r>
          </a:p>
        </p:txBody>
      </p:sp>
      <p:sp>
        <p:nvSpPr>
          <p:cNvPr id="2089" name="Rectangle 801"/>
          <p:cNvSpPr>
            <a:spLocks noChangeArrowheads="1"/>
          </p:cNvSpPr>
          <p:nvPr/>
        </p:nvSpPr>
        <p:spPr bwMode="auto">
          <a:xfrm>
            <a:off x="400050" y="4041775"/>
            <a:ext cx="1600200" cy="1600200"/>
          </a:xfrm>
          <a:prstGeom prst="rect">
            <a:avLst/>
          </a:prstGeom>
          <a:noFill/>
          <a:ln w="28575">
            <a:solidFill>
              <a:schemeClr val="tx1"/>
            </a:solidFill>
            <a:miter lim="800000"/>
            <a:headEnd/>
            <a:tailEnd/>
          </a:ln>
        </p:spPr>
        <p:txBody>
          <a:bodyPr wrap="none" anchor="ctr"/>
          <a:lstStyle/>
          <a:p>
            <a:endParaRPr lang="en-US" smtClean="0">
              <a:solidFill>
                <a:srgbClr val="000000"/>
              </a:solidFill>
              <a:cs typeface="Arial" charset="0"/>
            </a:endParaRPr>
          </a:p>
        </p:txBody>
      </p:sp>
      <p:sp>
        <p:nvSpPr>
          <p:cNvPr id="2090" name="Rectangle 802"/>
          <p:cNvSpPr>
            <a:spLocks noChangeArrowheads="1"/>
          </p:cNvSpPr>
          <p:nvPr/>
        </p:nvSpPr>
        <p:spPr bwMode="auto">
          <a:xfrm>
            <a:off x="7181850" y="3965575"/>
            <a:ext cx="1524000" cy="1600200"/>
          </a:xfrm>
          <a:prstGeom prst="rect">
            <a:avLst/>
          </a:prstGeom>
          <a:noFill/>
          <a:ln w="28575">
            <a:solidFill>
              <a:schemeClr val="tx1"/>
            </a:solidFill>
            <a:miter lim="800000"/>
            <a:headEnd/>
            <a:tailEnd/>
          </a:ln>
        </p:spPr>
        <p:txBody>
          <a:bodyPr wrap="none" anchor="ctr"/>
          <a:lstStyle/>
          <a:p>
            <a:endParaRPr lang="en-US" smtClean="0">
              <a:solidFill>
                <a:srgbClr val="000000"/>
              </a:solidFill>
              <a:cs typeface="Arial" charset="0"/>
            </a:endParaRPr>
          </a:p>
        </p:txBody>
      </p:sp>
      <p:sp>
        <p:nvSpPr>
          <p:cNvPr id="44" name="Title 1"/>
          <p:cNvSpPr txBox="1">
            <a:spLocks/>
          </p:cNvSpPr>
          <p:nvPr/>
        </p:nvSpPr>
        <p:spPr>
          <a:xfrm>
            <a:off x="457200" y="176288"/>
            <a:ext cx="8229600" cy="807385"/>
          </a:xfrm>
          <a:prstGeom prst="rect">
            <a:avLst/>
          </a:prstGeom>
        </p:spPr>
        <p:txBody>
          <a:bodyPr>
            <a:normAutofit/>
          </a:bodyPr>
          <a:lstStyle/>
          <a:p>
            <a:pPr algn="ctr" eaLnBrk="1" fontAlgn="auto" hangingPunct="1">
              <a:spcAft>
                <a:spcPts val="0"/>
              </a:spcAft>
              <a:defRPr/>
            </a:pPr>
            <a:r>
              <a:rPr lang="en-US" sz="4000" b="1" smtClean="0">
                <a:solidFill>
                  <a:prstClr val="black"/>
                </a:solidFill>
                <a:cs typeface="Times New Roman" pitchFamily="18" charset="0"/>
              </a:rPr>
              <a:t>Adiabatic Quantum Simulation</a:t>
            </a:r>
            <a:endParaRPr lang="en-US" sz="4000" b="1" dirty="0" smtClean="0">
              <a:solidFill>
                <a:prstClr val="black"/>
              </a:solidFill>
              <a:cs typeface="Times New Roman" pitchFamily="18" charset="0"/>
            </a:endParaRPr>
          </a:p>
        </p:txBody>
      </p:sp>
      <p:graphicFrame>
        <p:nvGraphicFramePr>
          <p:cNvPr id="46" name="Object 110"/>
          <p:cNvGraphicFramePr>
            <a:graphicFrameLocks noChangeAspect="1"/>
          </p:cNvGraphicFramePr>
          <p:nvPr>
            <p:extLst>
              <p:ext uri="{D42A27DB-BD31-4B8C-83A1-F6EECF244321}">
                <p14:modId xmlns:p14="http://schemas.microsoft.com/office/powerpoint/2010/main" val="1484017138"/>
              </p:ext>
            </p:extLst>
          </p:nvPr>
        </p:nvGraphicFramePr>
        <p:xfrm>
          <a:off x="1280319" y="1447800"/>
          <a:ext cx="6324600" cy="1143000"/>
        </p:xfrm>
        <a:graphic>
          <a:graphicData uri="http://schemas.openxmlformats.org/presentationml/2006/ole">
            <mc:AlternateContent xmlns:mc="http://schemas.openxmlformats.org/markup-compatibility/2006">
              <mc:Choice xmlns:v="urn:schemas-microsoft-com:vml" Requires="v">
                <p:oleObj spid="_x0000_s21520" name="Equation" r:id="rId8" imgW="2082600" imgH="355320" progId="Equation.3">
                  <p:embed/>
                </p:oleObj>
              </mc:Choice>
              <mc:Fallback>
                <p:oleObj name="Equation" r:id="rId8" imgW="2082600" imgH="355320" progId="Equation.3">
                  <p:embed/>
                  <p:pic>
                    <p:nvPicPr>
                      <p:cNvPr id="0" name=""/>
                      <p:cNvPicPr>
                        <a:picLocks noChangeAspect="1" noChangeArrowheads="1"/>
                      </p:cNvPicPr>
                      <p:nvPr/>
                    </p:nvPicPr>
                    <p:blipFill>
                      <a:blip r:embed="rId9"/>
                      <a:srcRect/>
                      <a:stretch>
                        <a:fillRect/>
                      </a:stretch>
                    </p:blipFill>
                    <p:spPr bwMode="auto">
                      <a:xfrm>
                        <a:off x="1280319" y="1447800"/>
                        <a:ext cx="6324600" cy="1143000"/>
                      </a:xfrm>
                      <a:prstGeom prst="rect">
                        <a:avLst/>
                      </a:prstGeom>
                      <a:noFill/>
                      <a:extLst/>
                    </p:spPr>
                  </p:pic>
                </p:oleObj>
              </mc:Fallback>
            </mc:AlternateContent>
          </a:graphicData>
        </a:graphic>
      </p:graphicFrame>
    </p:spTree>
    <p:extLst>
      <p:ext uri="{BB962C8B-B14F-4D97-AF65-F5344CB8AC3E}">
        <p14:creationId xmlns:p14="http://schemas.microsoft.com/office/powerpoint/2010/main" val="3623160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620000"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43200" y="658813"/>
            <a:ext cx="5241499" cy="400110"/>
          </a:xfrm>
          <a:prstGeom prst="rect">
            <a:avLst/>
          </a:prstGeom>
        </p:spPr>
        <p:txBody>
          <a:bodyPr wrap="none">
            <a:spAutoFit/>
          </a:bodyPr>
          <a:lstStyle/>
          <a:p>
            <a:pPr marL="0" lvl="1"/>
            <a:r>
              <a:rPr lang="en-US" sz="2000" smtClean="0">
                <a:solidFill>
                  <a:srgbClr val="000000"/>
                </a:solidFill>
                <a:latin typeface="Times New Roman"/>
              </a:rPr>
              <a:t>A. Friedenauer, et al., Nature Phys. 4, 757 (2008)</a:t>
            </a:r>
            <a:endParaRPr lang="en-US" sz="2000" dirty="0" smtClean="0">
              <a:solidFill>
                <a:srgbClr val="000000"/>
              </a:solidFill>
              <a:latin typeface="Times New Roman"/>
            </a:endParaRPr>
          </a:p>
        </p:txBody>
      </p:sp>
      <p:sp>
        <p:nvSpPr>
          <p:cNvPr id="6" name="TextBox 5"/>
          <p:cNvSpPr txBox="1"/>
          <p:nvPr/>
        </p:nvSpPr>
        <p:spPr>
          <a:xfrm>
            <a:off x="349138" y="12482"/>
            <a:ext cx="946093" cy="646331"/>
          </a:xfrm>
          <a:prstGeom prst="rect">
            <a:avLst/>
          </a:prstGeom>
          <a:noFill/>
        </p:spPr>
        <p:txBody>
          <a:bodyPr wrap="none" rtlCol="0">
            <a:spAutoFit/>
          </a:bodyPr>
          <a:lstStyle/>
          <a:p>
            <a:r>
              <a:rPr lang="en-US" sz="3600" smtClean="0"/>
              <a:t>N=2</a:t>
            </a:r>
            <a:endParaRPr lang="en-US" sz="3600"/>
          </a:p>
        </p:txBody>
      </p:sp>
    </p:spTree>
    <p:extLst>
      <p:ext uri="{BB962C8B-B14F-4D97-AF65-F5344CB8AC3E}">
        <p14:creationId xmlns:p14="http://schemas.microsoft.com/office/powerpoint/2010/main" val="3989307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53" name="Straight Arrow Connector 166"/>
          <p:cNvCxnSpPr>
            <a:cxnSpLocks noChangeShapeType="1"/>
          </p:cNvCxnSpPr>
          <p:nvPr/>
        </p:nvCxnSpPr>
        <p:spPr bwMode="auto">
          <a:xfrm rot="10800000" flipV="1">
            <a:off x="887413" y="6278563"/>
            <a:ext cx="2687637" cy="0"/>
          </a:xfrm>
          <a:prstGeom prst="straightConnector1">
            <a:avLst/>
          </a:prstGeom>
          <a:noFill/>
          <a:ln w="25400" algn="ctr">
            <a:solidFill>
              <a:schemeClr val="tx1"/>
            </a:solidFill>
            <a:round/>
            <a:headEnd type="stealth" w="lg" len="lg"/>
            <a:tailEnd/>
          </a:ln>
        </p:spPr>
      </p:cxnSp>
      <p:sp>
        <p:nvSpPr>
          <p:cNvPr id="2054" name="TextBox 167"/>
          <p:cNvSpPr txBox="1">
            <a:spLocks noChangeArrowheads="1"/>
          </p:cNvSpPr>
          <p:nvPr/>
        </p:nvSpPr>
        <p:spPr bwMode="auto">
          <a:xfrm>
            <a:off x="1838325" y="6062663"/>
            <a:ext cx="784225" cy="400050"/>
          </a:xfrm>
          <a:prstGeom prst="rect">
            <a:avLst/>
          </a:prstGeom>
          <a:solidFill>
            <a:srgbClr val="FFFFFF"/>
          </a:solidFill>
          <a:ln w="9525">
            <a:noFill/>
            <a:miter lim="800000"/>
            <a:headEnd/>
            <a:tailEnd/>
          </a:ln>
        </p:spPr>
        <p:txBody>
          <a:bodyPr wrap="none">
            <a:spAutoFit/>
          </a:bodyPr>
          <a:lstStyle/>
          <a:p>
            <a:r>
              <a:rPr lang="en-US" i="1" smtClean="0">
                <a:solidFill>
                  <a:srgbClr val="000000"/>
                </a:solidFill>
                <a:latin typeface="Times New Roman" pitchFamily="18" charset="0"/>
                <a:cs typeface="Times New Roman" pitchFamily="18" charset="0"/>
              </a:rPr>
              <a:t>B/J</a:t>
            </a:r>
            <a:r>
              <a:rPr lang="en-US" i="1" baseline="-25000" smtClean="0">
                <a:solidFill>
                  <a:srgbClr val="000000"/>
                </a:solidFill>
                <a:latin typeface="Times New Roman" pitchFamily="18" charset="0"/>
                <a:cs typeface="Times New Roman" pitchFamily="18" charset="0"/>
              </a:rPr>
              <a:t>rms</a:t>
            </a:r>
          </a:p>
        </p:txBody>
      </p:sp>
      <p:sp>
        <p:nvSpPr>
          <p:cNvPr id="2055" name="Rectangle 23"/>
          <p:cNvSpPr>
            <a:spLocks noChangeArrowheads="1"/>
          </p:cNvSpPr>
          <p:nvPr/>
        </p:nvSpPr>
        <p:spPr bwMode="auto">
          <a:xfrm>
            <a:off x="3689350" y="6161088"/>
            <a:ext cx="247650" cy="214312"/>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0.2</a:t>
            </a:r>
            <a:endParaRPr lang="en-US" sz="1400" smtClean="0">
              <a:solidFill>
                <a:srgbClr val="000000"/>
              </a:solidFill>
              <a:cs typeface="Arial" charset="0"/>
            </a:endParaRPr>
          </a:p>
        </p:txBody>
      </p:sp>
      <p:sp>
        <p:nvSpPr>
          <p:cNvPr id="2056" name="Rectangle 33"/>
          <p:cNvSpPr>
            <a:spLocks noChangeArrowheads="1"/>
          </p:cNvSpPr>
          <p:nvPr/>
        </p:nvSpPr>
        <p:spPr bwMode="auto">
          <a:xfrm>
            <a:off x="546100" y="6161088"/>
            <a:ext cx="198438" cy="214312"/>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10</a:t>
            </a:r>
            <a:endParaRPr lang="en-US" sz="1400" smtClean="0">
              <a:solidFill>
                <a:srgbClr val="000000"/>
              </a:solidFill>
              <a:cs typeface="Arial" charset="0"/>
            </a:endParaRPr>
          </a:p>
        </p:txBody>
      </p:sp>
      <p:pic>
        <p:nvPicPr>
          <p:cNvPr id="2057" name="Picture 8"/>
          <p:cNvPicPr>
            <a:picLocks noChangeAspect="1" noChangeArrowheads="1"/>
          </p:cNvPicPr>
          <p:nvPr/>
        </p:nvPicPr>
        <p:blipFill>
          <a:blip r:embed="rId4" cstate="print"/>
          <a:srcRect l="8627" r="17004" b="11656"/>
          <a:stretch>
            <a:fillRect/>
          </a:stretch>
        </p:blipFill>
        <p:spPr bwMode="auto">
          <a:xfrm>
            <a:off x="5472113" y="3049588"/>
            <a:ext cx="3413125" cy="2436812"/>
          </a:xfrm>
          <a:prstGeom prst="rect">
            <a:avLst/>
          </a:prstGeom>
          <a:noFill/>
          <a:ln w="9525">
            <a:noFill/>
            <a:miter lim="800000"/>
            <a:headEnd/>
            <a:tailEnd/>
          </a:ln>
        </p:spPr>
      </p:pic>
      <p:pic>
        <p:nvPicPr>
          <p:cNvPr id="2058" name="Picture 9"/>
          <p:cNvPicPr>
            <a:picLocks noChangeAspect="1" noChangeArrowheads="1"/>
          </p:cNvPicPr>
          <p:nvPr/>
        </p:nvPicPr>
        <p:blipFill>
          <a:blip r:embed="rId5" cstate="print"/>
          <a:srcRect l="7164" b="9868"/>
          <a:stretch>
            <a:fillRect/>
          </a:stretch>
        </p:blipFill>
        <p:spPr bwMode="auto">
          <a:xfrm>
            <a:off x="573088" y="3000375"/>
            <a:ext cx="4259262" cy="2486025"/>
          </a:xfrm>
          <a:prstGeom prst="rect">
            <a:avLst/>
          </a:prstGeom>
          <a:noFill/>
          <a:ln w="9525">
            <a:noFill/>
            <a:miter lim="800000"/>
            <a:headEnd/>
            <a:tailEnd/>
          </a:ln>
        </p:spPr>
      </p:pic>
      <p:sp>
        <p:nvSpPr>
          <p:cNvPr id="2059" name="TextBox 350"/>
          <p:cNvSpPr txBox="1">
            <a:spLocks noChangeArrowheads="1"/>
          </p:cNvSpPr>
          <p:nvPr/>
        </p:nvSpPr>
        <p:spPr bwMode="auto">
          <a:xfrm>
            <a:off x="123825" y="3070225"/>
            <a:ext cx="531813" cy="2462213"/>
          </a:xfrm>
          <a:prstGeom prst="rect">
            <a:avLst/>
          </a:prstGeom>
          <a:noFill/>
          <a:ln w="9525">
            <a:noFill/>
            <a:miter lim="800000"/>
            <a:headEnd/>
            <a:tailEnd/>
          </a:ln>
        </p:spPr>
        <p:txBody>
          <a:bodyPr wrap="none">
            <a:spAutoFit/>
          </a:bodyPr>
          <a:lstStyle/>
          <a:p>
            <a:pPr algn="r"/>
            <a:r>
              <a:rPr lang="en-US" sz="1400" smtClean="0">
                <a:solidFill>
                  <a:srgbClr val="000000"/>
                </a:solidFill>
                <a:latin typeface="Arial" charset="0"/>
                <a:cs typeface="Arial" charset="0"/>
              </a:rPr>
              <a:t>0.50</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0.25</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0.00</a:t>
            </a:r>
          </a:p>
        </p:txBody>
      </p:sp>
      <p:sp>
        <p:nvSpPr>
          <p:cNvPr id="2060" name="TextBox 351"/>
          <p:cNvSpPr txBox="1">
            <a:spLocks noChangeArrowheads="1"/>
          </p:cNvSpPr>
          <p:nvPr/>
        </p:nvSpPr>
        <p:spPr bwMode="auto">
          <a:xfrm>
            <a:off x="549275" y="5434013"/>
            <a:ext cx="3613150" cy="307975"/>
          </a:xfrm>
          <a:prstGeom prst="rect">
            <a:avLst/>
          </a:prstGeom>
          <a:noFill/>
          <a:ln w="9525">
            <a:noFill/>
            <a:miter lim="800000"/>
            <a:headEnd/>
            <a:tailEnd/>
          </a:ln>
        </p:spPr>
        <p:txBody>
          <a:bodyPr wrap="none">
            <a:spAutoFit/>
          </a:bodyPr>
          <a:lstStyle/>
          <a:p>
            <a:r>
              <a:rPr lang="en-US" sz="1400" smtClean="0">
                <a:solidFill>
                  <a:srgbClr val="000000"/>
                </a:solidFill>
                <a:latin typeface="Arial" charset="0"/>
                <a:cs typeface="Arial" charset="0"/>
              </a:rPr>
              <a:t>0                  100                200               300</a:t>
            </a:r>
          </a:p>
        </p:txBody>
      </p:sp>
      <p:sp>
        <p:nvSpPr>
          <p:cNvPr id="2061" name="TextBox 352"/>
          <p:cNvSpPr txBox="1">
            <a:spLocks noChangeArrowheads="1"/>
          </p:cNvSpPr>
          <p:nvPr/>
        </p:nvSpPr>
        <p:spPr bwMode="auto">
          <a:xfrm>
            <a:off x="4997450" y="3086100"/>
            <a:ext cx="533400" cy="2462213"/>
          </a:xfrm>
          <a:prstGeom prst="rect">
            <a:avLst/>
          </a:prstGeom>
          <a:noFill/>
          <a:ln w="9525">
            <a:noFill/>
            <a:miter lim="800000"/>
            <a:headEnd/>
            <a:tailEnd/>
          </a:ln>
        </p:spPr>
        <p:txBody>
          <a:bodyPr wrap="none">
            <a:spAutoFit/>
          </a:bodyPr>
          <a:lstStyle/>
          <a:p>
            <a:pPr algn="r"/>
            <a:r>
              <a:rPr lang="en-US" sz="1400" smtClean="0">
                <a:solidFill>
                  <a:srgbClr val="000000"/>
                </a:solidFill>
                <a:latin typeface="Arial" charset="0"/>
                <a:cs typeface="Arial" charset="0"/>
              </a:rPr>
              <a:t>0.50</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0.25</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0.00</a:t>
            </a:r>
          </a:p>
        </p:txBody>
      </p:sp>
      <p:sp>
        <p:nvSpPr>
          <p:cNvPr id="2062" name="TextBox 353"/>
          <p:cNvSpPr txBox="1">
            <a:spLocks noChangeArrowheads="1"/>
          </p:cNvSpPr>
          <p:nvPr/>
        </p:nvSpPr>
        <p:spPr bwMode="auto">
          <a:xfrm>
            <a:off x="5422900" y="5449888"/>
            <a:ext cx="3613150" cy="307975"/>
          </a:xfrm>
          <a:prstGeom prst="rect">
            <a:avLst/>
          </a:prstGeom>
          <a:noFill/>
          <a:ln w="9525">
            <a:noFill/>
            <a:miter lim="800000"/>
            <a:headEnd/>
            <a:tailEnd/>
          </a:ln>
        </p:spPr>
        <p:txBody>
          <a:bodyPr wrap="none">
            <a:spAutoFit/>
          </a:bodyPr>
          <a:lstStyle/>
          <a:p>
            <a:r>
              <a:rPr lang="en-US" sz="1400" smtClean="0">
                <a:solidFill>
                  <a:srgbClr val="000000"/>
                </a:solidFill>
                <a:latin typeface="Arial" charset="0"/>
                <a:cs typeface="Arial" charset="0"/>
              </a:rPr>
              <a:t>0                  100                200               300</a:t>
            </a:r>
          </a:p>
        </p:txBody>
      </p:sp>
      <p:sp>
        <p:nvSpPr>
          <p:cNvPr id="2063" name="Rectangle 34"/>
          <p:cNvSpPr>
            <a:spLocks noChangeArrowheads="1"/>
          </p:cNvSpPr>
          <p:nvPr/>
        </p:nvSpPr>
        <p:spPr bwMode="auto">
          <a:xfrm>
            <a:off x="1981200" y="5662613"/>
            <a:ext cx="698500" cy="307975"/>
          </a:xfrm>
          <a:prstGeom prst="rect">
            <a:avLst/>
          </a:prstGeom>
          <a:noFill/>
          <a:ln w="9525">
            <a:noFill/>
            <a:miter lim="800000"/>
            <a:headEnd/>
            <a:tailEnd/>
          </a:ln>
        </p:spPr>
        <p:txBody>
          <a:bodyPr wrap="none" lIns="0" tIns="0" rIns="0" bIns="0">
            <a:spAutoFit/>
          </a:bodyPr>
          <a:lstStyle/>
          <a:p>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t</a:t>
            </a:r>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m</a:t>
            </a:r>
            <a:r>
              <a:rPr lang="en-US" smtClean="0">
                <a:solidFill>
                  <a:srgbClr val="000000"/>
                </a:solidFill>
                <a:latin typeface="Arial" charset="0"/>
                <a:cs typeface="Arial" charset="0"/>
              </a:rPr>
              <a:t>s)</a:t>
            </a:r>
            <a:endParaRPr lang="en-US" smtClean="0">
              <a:solidFill>
                <a:srgbClr val="000000"/>
              </a:solidFill>
              <a:cs typeface="Arial" charset="0"/>
            </a:endParaRPr>
          </a:p>
        </p:txBody>
      </p:sp>
      <p:cxnSp>
        <p:nvCxnSpPr>
          <p:cNvPr id="2064" name="Straight Arrow Connector 357"/>
          <p:cNvCxnSpPr>
            <a:cxnSpLocks noChangeShapeType="1"/>
          </p:cNvCxnSpPr>
          <p:nvPr/>
        </p:nvCxnSpPr>
        <p:spPr bwMode="auto">
          <a:xfrm rot="10800000" flipV="1">
            <a:off x="5748338" y="6280150"/>
            <a:ext cx="2687637" cy="0"/>
          </a:xfrm>
          <a:prstGeom prst="straightConnector1">
            <a:avLst/>
          </a:prstGeom>
          <a:noFill/>
          <a:ln w="25400" algn="ctr">
            <a:solidFill>
              <a:schemeClr val="tx1"/>
            </a:solidFill>
            <a:round/>
            <a:headEnd type="stealth" w="lg" len="lg"/>
            <a:tailEnd/>
          </a:ln>
        </p:spPr>
      </p:cxnSp>
      <p:sp>
        <p:nvSpPr>
          <p:cNvPr id="2065" name="TextBox 358"/>
          <p:cNvSpPr txBox="1">
            <a:spLocks noChangeArrowheads="1"/>
          </p:cNvSpPr>
          <p:nvPr/>
        </p:nvSpPr>
        <p:spPr bwMode="auto">
          <a:xfrm>
            <a:off x="6699250" y="6064250"/>
            <a:ext cx="784225" cy="400050"/>
          </a:xfrm>
          <a:prstGeom prst="rect">
            <a:avLst/>
          </a:prstGeom>
          <a:solidFill>
            <a:srgbClr val="FFFFFF"/>
          </a:solidFill>
          <a:ln w="9525">
            <a:noFill/>
            <a:miter lim="800000"/>
            <a:headEnd/>
            <a:tailEnd/>
          </a:ln>
        </p:spPr>
        <p:txBody>
          <a:bodyPr wrap="none">
            <a:spAutoFit/>
          </a:bodyPr>
          <a:lstStyle/>
          <a:p>
            <a:r>
              <a:rPr lang="en-US" i="1" smtClean="0">
                <a:solidFill>
                  <a:srgbClr val="000000"/>
                </a:solidFill>
                <a:latin typeface="Times New Roman" pitchFamily="18" charset="0"/>
                <a:cs typeface="Times New Roman" pitchFamily="18" charset="0"/>
              </a:rPr>
              <a:t>B/J</a:t>
            </a:r>
            <a:r>
              <a:rPr lang="en-US" i="1" baseline="-25000" smtClean="0">
                <a:solidFill>
                  <a:srgbClr val="000000"/>
                </a:solidFill>
                <a:latin typeface="Times New Roman" pitchFamily="18" charset="0"/>
                <a:cs typeface="Times New Roman" pitchFamily="18" charset="0"/>
              </a:rPr>
              <a:t>rms</a:t>
            </a:r>
          </a:p>
        </p:txBody>
      </p:sp>
      <p:sp>
        <p:nvSpPr>
          <p:cNvPr id="2066" name="Rectangle 23"/>
          <p:cNvSpPr>
            <a:spLocks noChangeArrowheads="1"/>
          </p:cNvSpPr>
          <p:nvPr/>
        </p:nvSpPr>
        <p:spPr bwMode="auto">
          <a:xfrm>
            <a:off x="8550275" y="6162675"/>
            <a:ext cx="247650" cy="215900"/>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0.2</a:t>
            </a:r>
            <a:endParaRPr lang="en-US" sz="1400" smtClean="0">
              <a:solidFill>
                <a:srgbClr val="000000"/>
              </a:solidFill>
              <a:cs typeface="Arial" charset="0"/>
            </a:endParaRPr>
          </a:p>
        </p:txBody>
      </p:sp>
      <p:sp>
        <p:nvSpPr>
          <p:cNvPr id="2067" name="Rectangle 33"/>
          <p:cNvSpPr>
            <a:spLocks noChangeArrowheads="1"/>
          </p:cNvSpPr>
          <p:nvPr/>
        </p:nvSpPr>
        <p:spPr bwMode="auto">
          <a:xfrm>
            <a:off x="5353050" y="6162675"/>
            <a:ext cx="198438" cy="215900"/>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10</a:t>
            </a:r>
            <a:endParaRPr lang="en-US" sz="1400" smtClean="0">
              <a:solidFill>
                <a:srgbClr val="000000"/>
              </a:solidFill>
              <a:cs typeface="Arial" charset="0"/>
            </a:endParaRPr>
          </a:p>
        </p:txBody>
      </p:sp>
      <p:sp>
        <p:nvSpPr>
          <p:cNvPr id="2068" name="Rectangle 34"/>
          <p:cNvSpPr>
            <a:spLocks noChangeArrowheads="1"/>
          </p:cNvSpPr>
          <p:nvPr/>
        </p:nvSpPr>
        <p:spPr bwMode="auto">
          <a:xfrm>
            <a:off x="6842125" y="5665788"/>
            <a:ext cx="698500" cy="307975"/>
          </a:xfrm>
          <a:prstGeom prst="rect">
            <a:avLst/>
          </a:prstGeom>
          <a:noFill/>
          <a:ln w="9525">
            <a:noFill/>
            <a:miter lim="800000"/>
            <a:headEnd/>
            <a:tailEnd/>
          </a:ln>
        </p:spPr>
        <p:txBody>
          <a:bodyPr wrap="none" lIns="0" tIns="0" rIns="0" bIns="0">
            <a:spAutoFit/>
          </a:bodyPr>
          <a:lstStyle/>
          <a:p>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t</a:t>
            </a:r>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m</a:t>
            </a:r>
            <a:r>
              <a:rPr lang="en-US" smtClean="0">
                <a:solidFill>
                  <a:srgbClr val="000000"/>
                </a:solidFill>
                <a:latin typeface="Arial" charset="0"/>
                <a:cs typeface="Arial" charset="0"/>
              </a:rPr>
              <a:t>s)</a:t>
            </a:r>
            <a:endParaRPr lang="en-US" smtClean="0">
              <a:solidFill>
                <a:srgbClr val="000000"/>
              </a:solidFill>
              <a:cs typeface="Arial" charset="0"/>
            </a:endParaRPr>
          </a:p>
        </p:txBody>
      </p:sp>
      <p:sp>
        <p:nvSpPr>
          <p:cNvPr id="2069" name="TextBox 362"/>
          <p:cNvSpPr txBox="1">
            <a:spLocks noChangeArrowheads="1"/>
          </p:cNvSpPr>
          <p:nvPr/>
        </p:nvSpPr>
        <p:spPr bwMode="auto">
          <a:xfrm>
            <a:off x="6057900" y="2874963"/>
            <a:ext cx="2035175" cy="338137"/>
          </a:xfrm>
          <a:prstGeom prst="rect">
            <a:avLst/>
          </a:prstGeom>
          <a:noFill/>
          <a:ln w="9525">
            <a:noFill/>
            <a:miter lim="800000"/>
            <a:headEnd/>
            <a:tailEnd/>
          </a:ln>
        </p:spPr>
        <p:txBody>
          <a:bodyPr wrap="none">
            <a:spAutoFit/>
          </a:bodyPr>
          <a:lstStyle/>
          <a:p>
            <a:r>
              <a:rPr lang="en-US" sz="1600" b="1" smtClean="0">
                <a:solidFill>
                  <a:srgbClr val="0000FF"/>
                </a:solidFill>
                <a:cs typeface="Arial" charset="0"/>
              </a:rPr>
              <a:t>Exact Ground State</a:t>
            </a:r>
          </a:p>
        </p:txBody>
      </p:sp>
      <p:sp>
        <p:nvSpPr>
          <p:cNvPr id="2070" name="TextBox 363"/>
          <p:cNvSpPr txBox="1">
            <a:spLocks noChangeArrowheads="1"/>
          </p:cNvSpPr>
          <p:nvPr/>
        </p:nvSpPr>
        <p:spPr bwMode="auto">
          <a:xfrm>
            <a:off x="1050925" y="2822575"/>
            <a:ext cx="2268538" cy="338138"/>
          </a:xfrm>
          <a:prstGeom prst="rect">
            <a:avLst/>
          </a:prstGeom>
          <a:noFill/>
          <a:ln w="9525">
            <a:noFill/>
            <a:miter lim="800000"/>
            <a:headEnd/>
            <a:tailEnd/>
          </a:ln>
        </p:spPr>
        <p:txBody>
          <a:bodyPr wrap="none">
            <a:spAutoFit/>
          </a:bodyPr>
          <a:lstStyle/>
          <a:p>
            <a:r>
              <a:rPr lang="en-US" sz="1600" b="1" smtClean="0">
                <a:solidFill>
                  <a:srgbClr val="0000FF"/>
                </a:solidFill>
                <a:cs typeface="Arial" charset="0"/>
              </a:rPr>
              <a:t>Measured Populations</a:t>
            </a:r>
          </a:p>
        </p:txBody>
      </p:sp>
      <p:sp>
        <p:nvSpPr>
          <p:cNvPr id="2071" name="TextBox 366"/>
          <p:cNvSpPr txBox="1">
            <a:spLocks noChangeArrowheads="1"/>
          </p:cNvSpPr>
          <p:nvPr/>
        </p:nvSpPr>
        <p:spPr bwMode="auto">
          <a:xfrm>
            <a:off x="1312863" y="4352925"/>
            <a:ext cx="2468562" cy="523875"/>
          </a:xfrm>
          <a:prstGeom prst="rect">
            <a:avLst/>
          </a:prstGeom>
          <a:solidFill>
            <a:srgbClr val="FFFF00"/>
          </a:solidFill>
          <a:ln w="9525">
            <a:solidFill>
              <a:schemeClr val="tx1"/>
            </a:solidFill>
            <a:miter lim="800000"/>
            <a:headEnd/>
            <a:tailEnd/>
          </a:ln>
        </p:spPr>
        <p:txBody>
          <a:bodyPr wrap="none">
            <a:spAutoFit/>
          </a:bodyPr>
          <a:lstStyle/>
          <a:p>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12</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13</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23</a:t>
            </a:r>
            <a:r>
              <a:rPr lang="en-US" sz="2800" i="1" smtClean="0">
                <a:solidFill>
                  <a:srgbClr val="000000"/>
                </a:solidFill>
                <a:latin typeface="Times New Roman" pitchFamily="18" charset="0"/>
                <a:cs typeface="Times New Roman" pitchFamily="18" charset="0"/>
              </a:rPr>
              <a:t> &lt; 0</a:t>
            </a:r>
          </a:p>
        </p:txBody>
      </p:sp>
      <p:sp>
        <p:nvSpPr>
          <p:cNvPr id="2072" name="Rectangle 780"/>
          <p:cNvSpPr>
            <a:spLocks noChangeArrowheads="1"/>
          </p:cNvSpPr>
          <p:nvPr/>
        </p:nvSpPr>
        <p:spPr bwMode="auto">
          <a:xfrm>
            <a:off x="2301875" y="122238"/>
            <a:ext cx="4556125" cy="2543175"/>
          </a:xfrm>
          <a:prstGeom prst="rect">
            <a:avLst/>
          </a:prstGeom>
          <a:noFill/>
          <a:ln w="9525">
            <a:solidFill>
              <a:schemeClr val="tx1"/>
            </a:solidFill>
            <a:prstDash val="sysDot"/>
            <a:miter lim="800000"/>
            <a:headEnd/>
            <a:tailEnd/>
          </a:ln>
        </p:spPr>
        <p:txBody>
          <a:bodyPr wrap="none" anchor="ctr"/>
          <a:lstStyle/>
          <a:p>
            <a:endParaRPr lang="en-US" smtClean="0">
              <a:solidFill>
                <a:srgbClr val="000000"/>
              </a:solidFill>
              <a:cs typeface="Arial" charset="0"/>
            </a:endParaRPr>
          </a:p>
        </p:txBody>
      </p:sp>
      <p:sp>
        <p:nvSpPr>
          <p:cNvPr id="2073" name="Line 781"/>
          <p:cNvSpPr>
            <a:spLocks noChangeShapeType="1"/>
          </p:cNvSpPr>
          <p:nvPr/>
        </p:nvSpPr>
        <p:spPr bwMode="auto">
          <a:xfrm>
            <a:off x="2517775" y="1665288"/>
            <a:ext cx="4206875"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74" name="Line 782"/>
          <p:cNvSpPr>
            <a:spLocks noChangeShapeType="1"/>
          </p:cNvSpPr>
          <p:nvPr/>
        </p:nvSpPr>
        <p:spPr bwMode="auto">
          <a:xfrm flipV="1">
            <a:off x="2532063" y="1663700"/>
            <a:ext cx="0" cy="274638"/>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75" name="Line 783"/>
          <p:cNvSpPr>
            <a:spLocks noChangeShapeType="1"/>
          </p:cNvSpPr>
          <p:nvPr/>
        </p:nvSpPr>
        <p:spPr bwMode="auto">
          <a:xfrm flipV="1">
            <a:off x="6715125" y="1658938"/>
            <a:ext cx="0" cy="274637"/>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76" name="Line 785"/>
          <p:cNvSpPr>
            <a:spLocks noChangeShapeType="1"/>
          </p:cNvSpPr>
          <p:nvPr/>
        </p:nvSpPr>
        <p:spPr bwMode="auto">
          <a:xfrm flipV="1">
            <a:off x="6678613" y="1254125"/>
            <a:ext cx="0" cy="10160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77" name="Line 786"/>
          <p:cNvSpPr>
            <a:spLocks noChangeShapeType="1"/>
          </p:cNvSpPr>
          <p:nvPr/>
        </p:nvSpPr>
        <p:spPr bwMode="auto">
          <a:xfrm flipV="1">
            <a:off x="6675438" y="1358900"/>
            <a:ext cx="495300" cy="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78" name="Line 787"/>
          <p:cNvSpPr>
            <a:spLocks noChangeShapeType="1"/>
          </p:cNvSpPr>
          <p:nvPr/>
        </p:nvSpPr>
        <p:spPr bwMode="auto">
          <a:xfrm flipH="1" flipV="1">
            <a:off x="2555875" y="190500"/>
            <a:ext cx="0" cy="1171575"/>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79" name="Arc 788"/>
          <p:cNvSpPr>
            <a:spLocks/>
          </p:cNvSpPr>
          <p:nvPr/>
        </p:nvSpPr>
        <p:spPr bwMode="auto">
          <a:xfrm rot="10800000">
            <a:off x="2560638" y="219075"/>
            <a:ext cx="4127500" cy="1047750"/>
          </a:xfrm>
          <a:custGeom>
            <a:avLst/>
            <a:gdLst>
              <a:gd name="T0" fmla="*/ 0 w 21600"/>
              <a:gd name="T1" fmla="*/ 0 h 21600"/>
              <a:gd name="T2" fmla="*/ 4127862 w 21600"/>
              <a:gd name="T3" fmla="*/ 1048580 h 21600"/>
              <a:gd name="T4" fmla="*/ 0 w 21600"/>
              <a:gd name="T5" fmla="*/ 10485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7030A0"/>
            </a:solidFill>
            <a:round/>
            <a:headEnd/>
            <a:tailEnd/>
          </a:ln>
        </p:spPr>
        <p:txBody>
          <a:bodyPr wrap="none" anchor="ctr"/>
          <a:lstStyle/>
          <a:p>
            <a:pPr eaLnBrk="1" hangingPunct="1"/>
            <a:endParaRPr lang="en-US" smtClean="0">
              <a:solidFill>
                <a:srgbClr val="000000"/>
              </a:solidFill>
              <a:cs typeface="Arial" charset="0"/>
            </a:endParaRPr>
          </a:p>
        </p:txBody>
      </p:sp>
      <p:sp>
        <p:nvSpPr>
          <p:cNvPr id="2080" name="Text Box 792"/>
          <p:cNvSpPr txBox="1">
            <a:spLocks noChangeArrowheads="1"/>
          </p:cNvSpPr>
          <p:nvPr/>
        </p:nvSpPr>
        <p:spPr bwMode="auto">
          <a:xfrm>
            <a:off x="400050" y="949325"/>
            <a:ext cx="1600200" cy="1231900"/>
          </a:xfrm>
          <a:prstGeom prst="rect">
            <a:avLst/>
          </a:prstGeom>
          <a:noFill/>
          <a:ln w="9525">
            <a:noFill/>
            <a:miter lim="800000"/>
            <a:headEnd/>
            <a:tailEnd/>
          </a:ln>
        </p:spPr>
        <p:txBody>
          <a:bodyPr>
            <a:spAutoFit/>
          </a:bodyPr>
          <a:lstStyle/>
          <a:p>
            <a:pPr algn="ctr" defTabSz="4337050">
              <a:spcBef>
                <a:spcPct val="50000"/>
              </a:spcBef>
            </a:pPr>
            <a:r>
              <a:rPr lang="en-US" sz="1800" b="1" dirty="0" smtClean="0">
                <a:solidFill>
                  <a:srgbClr val="000000"/>
                </a:solidFill>
                <a:cs typeface="Arial" charset="0"/>
              </a:rPr>
              <a:t>Initialization</a:t>
            </a:r>
          </a:p>
          <a:p>
            <a:pPr algn="ctr" defTabSz="4337050"/>
            <a:endParaRPr lang="en-US" sz="1400" dirty="0" smtClean="0">
              <a:solidFill>
                <a:srgbClr val="000000"/>
              </a:solidFill>
              <a:cs typeface="Arial" charset="0"/>
            </a:endParaRPr>
          </a:p>
          <a:p>
            <a:pPr defTabSz="4337050"/>
            <a:r>
              <a:rPr lang="en-US" sz="1400" dirty="0" smtClean="0">
                <a:solidFill>
                  <a:srgbClr val="000000"/>
                </a:solidFill>
                <a:cs typeface="Arial" charset="0"/>
              </a:rPr>
              <a:t>Cooling</a:t>
            </a:r>
          </a:p>
          <a:p>
            <a:pPr defTabSz="4337050"/>
            <a:r>
              <a:rPr lang="en-US" sz="1400" dirty="0" smtClean="0">
                <a:solidFill>
                  <a:srgbClr val="000000"/>
                </a:solidFill>
                <a:cs typeface="Arial" charset="0"/>
              </a:rPr>
              <a:t>Optical Pumping</a:t>
            </a:r>
          </a:p>
          <a:p>
            <a:pPr defTabSz="4337050"/>
            <a:r>
              <a:rPr lang="en-US" sz="1400" dirty="0" smtClean="0">
                <a:solidFill>
                  <a:srgbClr val="000000"/>
                </a:solidFill>
                <a:cs typeface="Arial" charset="0"/>
              </a:rPr>
              <a:t>Spins along y</a:t>
            </a:r>
          </a:p>
        </p:txBody>
      </p:sp>
      <p:sp>
        <p:nvSpPr>
          <p:cNvPr id="2081" name="Line 797"/>
          <p:cNvSpPr>
            <a:spLocks noChangeShapeType="1"/>
          </p:cNvSpPr>
          <p:nvPr/>
        </p:nvSpPr>
        <p:spPr bwMode="auto">
          <a:xfrm>
            <a:off x="1985963" y="1358900"/>
            <a:ext cx="574675" cy="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2082" name="Line 803"/>
          <p:cNvSpPr>
            <a:spLocks noChangeShapeType="1"/>
          </p:cNvSpPr>
          <p:nvPr/>
        </p:nvSpPr>
        <p:spPr bwMode="auto">
          <a:xfrm>
            <a:off x="2000250" y="1941513"/>
            <a:ext cx="547688"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83" name="Line 804"/>
          <p:cNvSpPr>
            <a:spLocks noChangeShapeType="1"/>
          </p:cNvSpPr>
          <p:nvPr/>
        </p:nvSpPr>
        <p:spPr bwMode="auto">
          <a:xfrm>
            <a:off x="6700838" y="1941513"/>
            <a:ext cx="487362"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2084" name="Text Box 806"/>
          <p:cNvSpPr txBox="1">
            <a:spLocks noChangeArrowheads="1"/>
          </p:cNvSpPr>
          <p:nvPr/>
        </p:nvSpPr>
        <p:spPr bwMode="auto">
          <a:xfrm>
            <a:off x="7335838" y="1062038"/>
            <a:ext cx="1298575" cy="908050"/>
          </a:xfrm>
          <a:prstGeom prst="rect">
            <a:avLst/>
          </a:prstGeom>
          <a:noFill/>
          <a:ln w="9525">
            <a:noFill/>
            <a:miter lim="800000"/>
            <a:headEnd/>
            <a:tailEnd/>
          </a:ln>
        </p:spPr>
        <p:txBody>
          <a:bodyPr>
            <a:spAutoFit/>
          </a:bodyPr>
          <a:lstStyle/>
          <a:p>
            <a:pPr defTabSz="4337050">
              <a:spcBef>
                <a:spcPct val="50000"/>
              </a:spcBef>
            </a:pPr>
            <a:r>
              <a:rPr lang="en-US" sz="1800" b="1" smtClean="0">
                <a:solidFill>
                  <a:srgbClr val="000000"/>
                </a:solidFill>
                <a:cs typeface="Arial" charset="0"/>
              </a:rPr>
              <a:t>Detection</a:t>
            </a:r>
          </a:p>
          <a:p>
            <a:pPr defTabSz="4337050">
              <a:spcBef>
                <a:spcPct val="50000"/>
              </a:spcBef>
            </a:pPr>
            <a:r>
              <a:rPr lang="en-US" sz="1400" smtClean="0">
                <a:solidFill>
                  <a:srgbClr val="000000"/>
                </a:solidFill>
                <a:cs typeface="Arial" charset="0"/>
              </a:rPr>
              <a:t>Measure each spin along x</a:t>
            </a:r>
          </a:p>
        </p:txBody>
      </p:sp>
      <p:graphicFrame>
        <p:nvGraphicFramePr>
          <p:cNvPr id="2050" name="Object 110"/>
          <p:cNvGraphicFramePr>
            <a:graphicFrameLocks noChangeAspect="1"/>
          </p:cNvGraphicFramePr>
          <p:nvPr/>
        </p:nvGraphicFramePr>
        <p:xfrm>
          <a:off x="3659188" y="1670050"/>
          <a:ext cx="1812925" cy="749300"/>
        </p:xfrm>
        <a:graphic>
          <a:graphicData uri="http://schemas.openxmlformats.org/presentationml/2006/ole">
            <mc:AlternateContent xmlns:mc="http://schemas.openxmlformats.org/markup-compatibility/2006">
              <mc:Choice xmlns:v="urn:schemas-microsoft-com:vml" Requires="v">
                <p:oleObj spid="_x0000_s8206" name="Equation" r:id="rId6" imgW="863280" imgH="355320" progId="Equation.3">
                  <p:embed/>
                </p:oleObj>
              </mc:Choice>
              <mc:Fallback>
                <p:oleObj name="Equation" r:id="rId6" imgW="863280" imgH="3553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9188" y="1670050"/>
                        <a:ext cx="1812925" cy="749300"/>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384675" y="452438"/>
          <a:ext cx="1196975" cy="738187"/>
        </p:xfrm>
        <a:graphic>
          <a:graphicData uri="http://schemas.openxmlformats.org/presentationml/2006/ole">
            <mc:AlternateContent xmlns:mc="http://schemas.openxmlformats.org/markup-compatibility/2006">
              <mc:Choice xmlns:v="urn:schemas-microsoft-com:vml" Requires="v">
                <p:oleObj spid="_x0000_s8207" name="Equation" r:id="rId8" imgW="558720" imgH="342720" progId="Equation.3">
                  <p:embed/>
                </p:oleObj>
              </mc:Choice>
              <mc:Fallback>
                <p:oleObj name="Equation" r:id="rId8" imgW="558720" imgH="3427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75" y="452438"/>
                        <a:ext cx="1196975" cy="738187"/>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cxnSp>
        <p:nvCxnSpPr>
          <p:cNvPr id="2085" name="Straight Arrow Connector 77"/>
          <p:cNvCxnSpPr>
            <a:cxnSpLocks noChangeShapeType="1"/>
          </p:cNvCxnSpPr>
          <p:nvPr/>
        </p:nvCxnSpPr>
        <p:spPr bwMode="auto">
          <a:xfrm flipV="1">
            <a:off x="3521075" y="2514600"/>
            <a:ext cx="1843088" cy="0"/>
          </a:xfrm>
          <a:prstGeom prst="straightConnector1">
            <a:avLst/>
          </a:prstGeom>
          <a:noFill/>
          <a:ln w="50800" algn="ctr">
            <a:solidFill>
              <a:schemeClr val="tx1"/>
            </a:solidFill>
            <a:round/>
            <a:headEnd/>
            <a:tailEnd type="stealth" w="med" len="med"/>
          </a:ln>
        </p:spPr>
      </p:cxnSp>
      <p:sp>
        <p:nvSpPr>
          <p:cNvPr id="2086" name="Rectangle 78"/>
          <p:cNvSpPr>
            <a:spLocks noChangeArrowheads="1"/>
          </p:cNvSpPr>
          <p:nvPr/>
        </p:nvSpPr>
        <p:spPr bwMode="auto">
          <a:xfrm>
            <a:off x="5389563" y="2282825"/>
            <a:ext cx="641350" cy="400050"/>
          </a:xfrm>
          <a:prstGeom prst="rect">
            <a:avLst/>
          </a:prstGeom>
          <a:noFill/>
          <a:ln w="9525">
            <a:noFill/>
            <a:miter lim="800000"/>
            <a:headEnd/>
            <a:tailEnd/>
          </a:ln>
        </p:spPr>
        <p:txBody>
          <a:bodyPr wrap="none">
            <a:spAutoFit/>
          </a:bodyPr>
          <a:lstStyle/>
          <a:p>
            <a:r>
              <a:rPr lang="en-US" smtClean="0">
                <a:solidFill>
                  <a:srgbClr val="000000"/>
                </a:solidFill>
                <a:latin typeface="Times New Roman" pitchFamily="18" charset="0"/>
                <a:cs typeface="Times New Roman" pitchFamily="18" charset="0"/>
              </a:rPr>
              <a:t>time</a:t>
            </a:r>
          </a:p>
        </p:txBody>
      </p:sp>
      <p:sp>
        <p:nvSpPr>
          <p:cNvPr id="2087" name="TextBox 79"/>
          <p:cNvSpPr txBox="1">
            <a:spLocks noChangeArrowheads="1"/>
          </p:cNvSpPr>
          <p:nvPr/>
        </p:nvSpPr>
        <p:spPr bwMode="auto">
          <a:xfrm>
            <a:off x="4425950" y="3406775"/>
            <a:ext cx="481013" cy="1922463"/>
          </a:xfrm>
          <a:prstGeom prst="rect">
            <a:avLst/>
          </a:prstGeom>
          <a:solidFill>
            <a:srgbClr val="FFFFFF"/>
          </a:solidFill>
          <a:ln w="9525">
            <a:noFill/>
            <a:miter lim="800000"/>
            <a:headEnd/>
            <a:tailEnd/>
          </a:ln>
        </p:spPr>
        <p:txBody>
          <a:bodyPr>
            <a:spAutoFit/>
          </a:bodyPr>
          <a:lstStyle/>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baseline="-25000" smtClean="0">
              <a:solidFill>
                <a:srgbClr val="000000"/>
              </a:solidFill>
              <a:cs typeface="Arial" charset="0"/>
            </a:endParaRPr>
          </a:p>
        </p:txBody>
      </p:sp>
      <p:sp>
        <p:nvSpPr>
          <p:cNvPr id="2088" name="TextBox 80"/>
          <p:cNvSpPr txBox="1">
            <a:spLocks noChangeArrowheads="1"/>
          </p:cNvSpPr>
          <p:nvPr/>
        </p:nvSpPr>
        <p:spPr bwMode="auto">
          <a:xfrm>
            <a:off x="7539038" y="3286125"/>
            <a:ext cx="955675" cy="323850"/>
          </a:xfrm>
          <a:prstGeom prst="rect">
            <a:avLst/>
          </a:prstGeom>
          <a:noFill/>
          <a:ln w="9525">
            <a:noFill/>
            <a:miter lim="800000"/>
            <a:headEnd/>
            <a:tailEnd/>
          </a:ln>
        </p:spPr>
        <p:txBody>
          <a:bodyPr>
            <a:spAutoFit/>
          </a:bodyPr>
          <a:lstStyle/>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r>
              <a:rPr lang="en-US" sz="1400" b="1" i="1" smtClean="0">
                <a:solidFill>
                  <a:srgbClr val="000000"/>
                </a:solidFill>
                <a:cs typeface="Arial" charset="0"/>
              </a:rPr>
              <a:t>,  P</a:t>
            </a:r>
            <a:r>
              <a:rPr lang="en-US" sz="1400" b="1" i="1" baseline="-25000" smtClean="0">
                <a:solidFill>
                  <a:srgbClr val="000000"/>
                </a:solidFill>
                <a:latin typeface="Times New Roman" pitchFamily="18" charset="0"/>
                <a:cs typeface="Times New Roman" pitchFamily="18" charset="0"/>
              </a:rPr>
              <a:t>↑↑↑</a:t>
            </a:r>
            <a:endParaRPr lang="en-US" sz="1400" b="1" i="1" baseline="-25000" smtClean="0">
              <a:solidFill>
                <a:srgbClr val="000000"/>
              </a:solidFill>
              <a:cs typeface="Arial" charset="0"/>
            </a:endParaRPr>
          </a:p>
        </p:txBody>
      </p:sp>
      <p:sp>
        <p:nvSpPr>
          <p:cNvPr id="2089" name="Rectangle 801"/>
          <p:cNvSpPr>
            <a:spLocks noChangeArrowheads="1"/>
          </p:cNvSpPr>
          <p:nvPr/>
        </p:nvSpPr>
        <p:spPr bwMode="auto">
          <a:xfrm>
            <a:off x="400050" y="658813"/>
            <a:ext cx="1600200" cy="1600200"/>
          </a:xfrm>
          <a:prstGeom prst="rect">
            <a:avLst/>
          </a:prstGeom>
          <a:noFill/>
          <a:ln w="28575">
            <a:solidFill>
              <a:schemeClr val="tx1"/>
            </a:solidFill>
            <a:miter lim="800000"/>
            <a:headEnd/>
            <a:tailEnd/>
          </a:ln>
        </p:spPr>
        <p:txBody>
          <a:bodyPr wrap="none" anchor="ctr"/>
          <a:lstStyle/>
          <a:p>
            <a:endParaRPr lang="en-US" smtClean="0">
              <a:solidFill>
                <a:srgbClr val="000000"/>
              </a:solidFill>
              <a:cs typeface="Arial" charset="0"/>
            </a:endParaRPr>
          </a:p>
        </p:txBody>
      </p:sp>
      <p:sp>
        <p:nvSpPr>
          <p:cNvPr id="2090" name="Rectangle 802"/>
          <p:cNvSpPr>
            <a:spLocks noChangeArrowheads="1"/>
          </p:cNvSpPr>
          <p:nvPr/>
        </p:nvSpPr>
        <p:spPr bwMode="auto">
          <a:xfrm>
            <a:off x="7181850" y="582613"/>
            <a:ext cx="1524000" cy="1600200"/>
          </a:xfrm>
          <a:prstGeom prst="rect">
            <a:avLst/>
          </a:prstGeom>
          <a:noFill/>
          <a:ln w="28575">
            <a:solidFill>
              <a:schemeClr val="tx1"/>
            </a:solidFill>
            <a:miter lim="800000"/>
            <a:headEnd/>
            <a:tailEnd/>
          </a:ln>
        </p:spPr>
        <p:txBody>
          <a:bodyPr wrap="none" anchor="ctr"/>
          <a:lstStyle/>
          <a:p>
            <a:endParaRPr lang="en-US" smtClean="0">
              <a:solidFill>
                <a:srgbClr val="000000"/>
              </a:solidFill>
              <a:cs typeface="Arial" charset="0"/>
            </a:endParaRPr>
          </a:p>
        </p:txBody>
      </p:sp>
      <p:sp>
        <p:nvSpPr>
          <p:cNvPr id="2091" name="TextBox 43"/>
          <p:cNvSpPr txBox="1">
            <a:spLocks noChangeArrowheads="1"/>
          </p:cNvSpPr>
          <p:nvPr/>
        </p:nvSpPr>
        <p:spPr bwMode="auto">
          <a:xfrm>
            <a:off x="3692525" y="6519863"/>
            <a:ext cx="4880952" cy="338554"/>
          </a:xfrm>
          <a:prstGeom prst="rect">
            <a:avLst/>
          </a:prstGeom>
          <a:noFill/>
          <a:ln w="9525">
            <a:noFill/>
            <a:miter lim="800000"/>
            <a:headEnd/>
            <a:tailEnd/>
          </a:ln>
        </p:spPr>
        <p:txBody>
          <a:bodyPr wrap="none">
            <a:spAutoFit/>
          </a:bodyPr>
          <a:lstStyle/>
          <a:p>
            <a:pPr marL="800100" lvl="1" indent="-342900"/>
            <a:r>
              <a:rPr lang="en-US" sz="1600" dirty="0" smtClean="0">
                <a:solidFill>
                  <a:srgbClr val="000000"/>
                </a:solidFill>
                <a:latin typeface="Times New Roman" pitchFamily="18" charset="0"/>
                <a:cs typeface="Times New Roman" pitchFamily="18" charset="0"/>
              </a:rPr>
              <a:t>E. Edwards,  et al., Phys. Rev. B </a:t>
            </a:r>
            <a:r>
              <a:rPr lang="en-US" sz="1600" b="1" dirty="0" smtClean="0">
                <a:solidFill>
                  <a:srgbClr val="000000"/>
                </a:solidFill>
                <a:latin typeface="Times New Roman" pitchFamily="18" charset="0"/>
                <a:cs typeface="Times New Roman" pitchFamily="18" charset="0"/>
              </a:rPr>
              <a:t>82</a:t>
            </a:r>
            <a:r>
              <a:rPr lang="en-US" sz="1600" dirty="0" smtClean="0">
                <a:solidFill>
                  <a:srgbClr val="000000"/>
                </a:solidFill>
                <a:latin typeface="Times New Roman" pitchFamily="18" charset="0"/>
                <a:cs typeface="Times New Roman" pitchFamily="18" charset="0"/>
              </a:rPr>
              <a:t>, 060412 (2010)</a:t>
            </a:r>
          </a:p>
        </p:txBody>
      </p:sp>
      <p:sp>
        <p:nvSpPr>
          <p:cNvPr id="2" name="TextBox 1"/>
          <p:cNvSpPr txBox="1"/>
          <p:nvPr/>
        </p:nvSpPr>
        <p:spPr>
          <a:xfrm>
            <a:off x="349138" y="12482"/>
            <a:ext cx="963725" cy="646331"/>
          </a:xfrm>
          <a:prstGeom prst="rect">
            <a:avLst/>
          </a:prstGeom>
          <a:noFill/>
        </p:spPr>
        <p:txBody>
          <a:bodyPr wrap="none" rtlCol="0">
            <a:spAutoFit/>
          </a:bodyPr>
          <a:lstStyle/>
          <a:p>
            <a:r>
              <a:rPr lang="en-US" sz="3600" smtClean="0"/>
              <a:t>N=3</a:t>
            </a:r>
            <a:endParaRPr lang="en-US" sz="3600"/>
          </a:p>
        </p:txBody>
      </p:sp>
    </p:spTree>
    <p:extLst>
      <p:ext uri="{BB962C8B-B14F-4D97-AF65-F5344CB8AC3E}">
        <p14:creationId xmlns:p14="http://schemas.microsoft.com/office/powerpoint/2010/main" val="42769649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7" name="Straight Arrow Connector 166"/>
          <p:cNvCxnSpPr>
            <a:cxnSpLocks noChangeShapeType="1"/>
          </p:cNvCxnSpPr>
          <p:nvPr/>
        </p:nvCxnSpPr>
        <p:spPr bwMode="auto">
          <a:xfrm rot="10800000" flipV="1">
            <a:off x="887413" y="6278563"/>
            <a:ext cx="2687637" cy="0"/>
          </a:xfrm>
          <a:prstGeom prst="straightConnector1">
            <a:avLst/>
          </a:prstGeom>
          <a:noFill/>
          <a:ln w="25400" algn="ctr">
            <a:solidFill>
              <a:schemeClr val="tx1"/>
            </a:solidFill>
            <a:round/>
            <a:headEnd type="stealth" w="lg" len="lg"/>
            <a:tailEnd/>
          </a:ln>
        </p:spPr>
      </p:cxnSp>
      <p:sp>
        <p:nvSpPr>
          <p:cNvPr id="3078" name="TextBox 167"/>
          <p:cNvSpPr txBox="1">
            <a:spLocks noChangeArrowheads="1"/>
          </p:cNvSpPr>
          <p:nvPr/>
        </p:nvSpPr>
        <p:spPr bwMode="auto">
          <a:xfrm>
            <a:off x="1838325" y="6062663"/>
            <a:ext cx="784225" cy="400050"/>
          </a:xfrm>
          <a:prstGeom prst="rect">
            <a:avLst/>
          </a:prstGeom>
          <a:solidFill>
            <a:srgbClr val="FFFFFF"/>
          </a:solidFill>
          <a:ln w="9525">
            <a:noFill/>
            <a:miter lim="800000"/>
            <a:headEnd/>
            <a:tailEnd/>
          </a:ln>
        </p:spPr>
        <p:txBody>
          <a:bodyPr wrap="none">
            <a:spAutoFit/>
          </a:bodyPr>
          <a:lstStyle/>
          <a:p>
            <a:r>
              <a:rPr lang="en-US" i="1" smtClean="0">
                <a:solidFill>
                  <a:srgbClr val="000000"/>
                </a:solidFill>
                <a:latin typeface="Times New Roman" pitchFamily="18" charset="0"/>
                <a:cs typeface="Times New Roman" pitchFamily="18" charset="0"/>
              </a:rPr>
              <a:t>B/J</a:t>
            </a:r>
            <a:r>
              <a:rPr lang="en-US" i="1" baseline="-25000" smtClean="0">
                <a:solidFill>
                  <a:srgbClr val="000000"/>
                </a:solidFill>
                <a:latin typeface="Times New Roman" pitchFamily="18" charset="0"/>
                <a:cs typeface="Times New Roman" pitchFamily="18" charset="0"/>
              </a:rPr>
              <a:t>rms</a:t>
            </a:r>
          </a:p>
        </p:txBody>
      </p:sp>
      <p:sp>
        <p:nvSpPr>
          <p:cNvPr id="3079" name="TextBox 350"/>
          <p:cNvSpPr txBox="1">
            <a:spLocks noChangeArrowheads="1"/>
          </p:cNvSpPr>
          <p:nvPr/>
        </p:nvSpPr>
        <p:spPr bwMode="auto">
          <a:xfrm>
            <a:off x="123825" y="3070225"/>
            <a:ext cx="531813" cy="2462213"/>
          </a:xfrm>
          <a:prstGeom prst="rect">
            <a:avLst/>
          </a:prstGeom>
          <a:noFill/>
          <a:ln w="9525">
            <a:noFill/>
            <a:miter lim="800000"/>
            <a:headEnd/>
            <a:tailEnd/>
          </a:ln>
        </p:spPr>
        <p:txBody>
          <a:bodyPr wrap="none">
            <a:spAutoFit/>
          </a:bodyPr>
          <a:lstStyle/>
          <a:p>
            <a:pPr algn="r"/>
            <a:r>
              <a:rPr lang="en-US" sz="1400" smtClean="0">
                <a:solidFill>
                  <a:srgbClr val="000000"/>
                </a:solidFill>
                <a:latin typeface="Arial" charset="0"/>
                <a:cs typeface="Arial" charset="0"/>
              </a:rPr>
              <a:t>0.50</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0.25</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0.00</a:t>
            </a:r>
          </a:p>
        </p:txBody>
      </p:sp>
      <p:sp>
        <p:nvSpPr>
          <p:cNvPr id="3080" name="TextBox 351"/>
          <p:cNvSpPr txBox="1">
            <a:spLocks noChangeArrowheads="1"/>
          </p:cNvSpPr>
          <p:nvPr/>
        </p:nvSpPr>
        <p:spPr bwMode="auto">
          <a:xfrm>
            <a:off x="549275" y="5434013"/>
            <a:ext cx="3613150" cy="307975"/>
          </a:xfrm>
          <a:prstGeom prst="rect">
            <a:avLst/>
          </a:prstGeom>
          <a:noFill/>
          <a:ln w="9525">
            <a:noFill/>
            <a:miter lim="800000"/>
            <a:headEnd/>
            <a:tailEnd/>
          </a:ln>
        </p:spPr>
        <p:txBody>
          <a:bodyPr wrap="none">
            <a:spAutoFit/>
          </a:bodyPr>
          <a:lstStyle/>
          <a:p>
            <a:r>
              <a:rPr lang="en-US" sz="1400" smtClean="0">
                <a:solidFill>
                  <a:srgbClr val="000000"/>
                </a:solidFill>
                <a:latin typeface="Arial" charset="0"/>
                <a:cs typeface="Arial" charset="0"/>
              </a:rPr>
              <a:t>0                  100                200               300</a:t>
            </a:r>
          </a:p>
        </p:txBody>
      </p:sp>
      <p:sp>
        <p:nvSpPr>
          <p:cNvPr id="3081" name="TextBox 352"/>
          <p:cNvSpPr txBox="1">
            <a:spLocks noChangeArrowheads="1"/>
          </p:cNvSpPr>
          <p:nvPr/>
        </p:nvSpPr>
        <p:spPr bwMode="auto">
          <a:xfrm>
            <a:off x="4997450" y="3086100"/>
            <a:ext cx="533400" cy="2462213"/>
          </a:xfrm>
          <a:prstGeom prst="rect">
            <a:avLst/>
          </a:prstGeom>
          <a:noFill/>
          <a:ln w="9525">
            <a:noFill/>
            <a:miter lim="800000"/>
            <a:headEnd/>
            <a:tailEnd/>
          </a:ln>
        </p:spPr>
        <p:txBody>
          <a:bodyPr wrap="none">
            <a:spAutoFit/>
          </a:bodyPr>
          <a:lstStyle/>
          <a:p>
            <a:pPr algn="r"/>
            <a:r>
              <a:rPr lang="en-US" sz="1400" smtClean="0">
                <a:solidFill>
                  <a:srgbClr val="000000"/>
                </a:solidFill>
                <a:latin typeface="Arial" charset="0"/>
                <a:cs typeface="Arial" charset="0"/>
              </a:rPr>
              <a:t>0.50</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0.25</a:t>
            </a: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endParaRPr lang="en-US" sz="1400" smtClean="0">
              <a:solidFill>
                <a:srgbClr val="000000"/>
              </a:solidFill>
              <a:latin typeface="Arial" charset="0"/>
              <a:cs typeface="Arial" charset="0"/>
            </a:endParaRPr>
          </a:p>
          <a:p>
            <a:pPr algn="r"/>
            <a:r>
              <a:rPr lang="en-US" sz="1400" smtClean="0">
                <a:solidFill>
                  <a:srgbClr val="000000"/>
                </a:solidFill>
                <a:latin typeface="Arial" charset="0"/>
                <a:cs typeface="Arial" charset="0"/>
              </a:rPr>
              <a:t>0.00</a:t>
            </a:r>
          </a:p>
        </p:txBody>
      </p:sp>
      <p:sp>
        <p:nvSpPr>
          <p:cNvPr id="3082" name="TextBox 353"/>
          <p:cNvSpPr txBox="1">
            <a:spLocks noChangeArrowheads="1"/>
          </p:cNvSpPr>
          <p:nvPr/>
        </p:nvSpPr>
        <p:spPr bwMode="auto">
          <a:xfrm>
            <a:off x="5422900" y="5449888"/>
            <a:ext cx="3613150" cy="307975"/>
          </a:xfrm>
          <a:prstGeom prst="rect">
            <a:avLst/>
          </a:prstGeom>
          <a:noFill/>
          <a:ln w="9525">
            <a:noFill/>
            <a:miter lim="800000"/>
            <a:headEnd/>
            <a:tailEnd/>
          </a:ln>
        </p:spPr>
        <p:txBody>
          <a:bodyPr wrap="none">
            <a:spAutoFit/>
          </a:bodyPr>
          <a:lstStyle/>
          <a:p>
            <a:r>
              <a:rPr lang="en-US" sz="1400" smtClean="0">
                <a:solidFill>
                  <a:srgbClr val="000000"/>
                </a:solidFill>
                <a:latin typeface="Arial" charset="0"/>
                <a:cs typeface="Arial" charset="0"/>
              </a:rPr>
              <a:t>0                  100                200               300</a:t>
            </a:r>
          </a:p>
        </p:txBody>
      </p:sp>
      <p:sp>
        <p:nvSpPr>
          <p:cNvPr id="3083" name="Rectangle 34"/>
          <p:cNvSpPr>
            <a:spLocks noChangeArrowheads="1"/>
          </p:cNvSpPr>
          <p:nvPr/>
        </p:nvSpPr>
        <p:spPr bwMode="auto">
          <a:xfrm>
            <a:off x="1981200" y="5662613"/>
            <a:ext cx="698500" cy="307975"/>
          </a:xfrm>
          <a:prstGeom prst="rect">
            <a:avLst/>
          </a:prstGeom>
          <a:noFill/>
          <a:ln w="9525">
            <a:noFill/>
            <a:miter lim="800000"/>
            <a:headEnd/>
            <a:tailEnd/>
          </a:ln>
        </p:spPr>
        <p:txBody>
          <a:bodyPr wrap="none" lIns="0" tIns="0" rIns="0" bIns="0">
            <a:spAutoFit/>
          </a:bodyPr>
          <a:lstStyle/>
          <a:p>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t</a:t>
            </a:r>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m</a:t>
            </a:r>
            <a:r>
              <a:rPr lang="en-US" smtClean="0">
                <a:solidFill>
                  <a:srgbClr val="000000"/>
                </a:solidFill>
                <a:latin typeface="Arial" charset="0"/>
                <a:cs typeface="Arial" charset="0"/>
              </a:rPr>
              <a:t>s)</a:t>
            </a:r>
            <a:endParaRPr lang="en-US" smtClean="0">
              <a:solidFill>
                <a:srgbClr val="000000"/>
              </a:solidFill>
              <a:cs typeface="Arial" charset="0"/>
            </a:endParaRPr>
          </a:p>
        </p:txBody>
      </p:sp>
      <p:cxnSp>
        <p:nvCxnSpPr>
          <p:cNvPr id="3084" name="Straight Arrow Connector 357"/>
          <p:cNvCxnSpPr>
            <a:cxnSpLocks noChangeShapeType="1"/>
          </p:cNvCxnSpPr>
          <p:nvPr/>
        </p:nvCxnSpPr>
        <p:spPr bwMode="auto">
          <a:xfrm rot="10800000" flipV="1">
            <a:off x="5748338" y="6280150"/>
            <a:ext cx="2687637" cy="0"/>
          </a:xfrm>
          <a:prstGeom prst="straightConnector1">
            <a:avLst/>
          </a:prstGeom>
          <a:noFill/>
          <a:ln w="25400" algn="ctr">
            <a:solidFill>
              <a:schemeClr val="tx1"/>
            </a:solidFill>
            <a:round/>
            <a:headEnd type="stealth" w="lg" len="lg"/>
            <a:tailEnd/>
          </a:ln>
        </p:spPr>
      </p:cxnSp>
      <p:sp>
        <p:nvSpPr>
          <p:cNvPr id="3085" name="TextBox 358"/>
          <p:cNvSpPr txBox="1">
            <a:spLocks noChangeArrowheads="1"/>
          </p:cNvSpPr>
          <p:nvPr/>
        </p:nvSpPr>
        <p:spPr bwMode="auto">
          <a:xfrm>
            <a:off x="6699250" y="6064250"/>
            <a:ext cx="784225" cy="400050"/>
          </a:xfrm>
          <a:prstGeom prst="rect">
            <a:avLst/>
          </a:prstGeom>
          <a:solidFill>
            <a:srgbClr val="FFFFFF"/>
          </a:solidFill>
          <a:ln w="9525">
            <a:noFill/>
            <a:miter lim="800000"/>
            <a:headEnd/>
            <a:tailEnd/>
          </a:ln>
        </p:spPr>
        <p:txBody>
          <a:bodyPr wrap="none">
            <a:spAutoFit/>
          </a:bodyPr>
          <a:lstStyle/>
          <a:p>
            <a:r>
              <a:rPr lang="en-US" i="1" smtClean="0">
                <a:solidFill>
                  <a:srgbClr val="000000"/>
                </a:solidFill>
                <a:latin typeface="Times New Roman" pitchFamily="18" charset="0"/>
                <a:cs typeface="Times New Roman" pitchFamily="18" charset="0"/>
              </a:rPr>
              <a:t>B/J</a:t>
            </a:r>
            <a:r>
              <a:rPr lang="en-US" i="1" baseline="-25000" smtClean="0">
                <a:solidFill>
                  <a:srgbClr val="000000"/>
                </a:solidFill>
                <a:latin typeface="Times New Roman" pitchFamily="18" charset="0"/>
                <a:cs typeface="Times New Roman" pitchFamily="18" charset="0"/>
              </a:rPr>
              <a:t>rms</a:t>
            </a:r>
          </a:p>
        </p:txBody>
      </p:sp>
      <p:sp>
        <p:nvSpPr>
          <p:cNvPr id="3086" name="Rectangle 34"/>
          <p:cNvSpPr>
            <a:spLocks noChangeArrowheads="1"/>
          </p:cNvSpPr>
          <p:nvPr/>
        </p:nvSpPr>
        <p:spPr bwMode="auto">
          <a:xfrm>
            <a:off x="6842125" y="5665788"/>
            <a:ext cx="698500" cy="307975"/>
          </a:xfrm>
          <a:prstGeom prst="rect">
            <a:avLst/>
          </a:prstGeom>
          <a:noFill/>
          <a:ln w="9525">
            <a:noFill/>
            <a:miter lim="800000"/>
            <a:headEnd/>
            <a:tailEnd/>
          </a:ln>
        </p:spPr>
        <p:txBody>
          <a:bodyPr wrap="none" lIns="0" tIns="0" rIns="0" bIns="0">
            <a:spAutoFit/>
          </a:bodyPr>
          <a:lstStyle/>
          <a:p>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t</a:t>
            </a:r>
            <a:r>
              <a:rPr lang="en-US" smtClean="0">
                <a:solidFill>
                  <a:srgbClr val="000000"/>
                </a:solidFill>
                <a:latin typeface="Arial" charset="0"/>
                <a:cs typeface="Arial" charset="0"/>
              </a:rPr>
              <a:t> (</a:t>
            </a:r>
            <a:r>
              <a:rPr lang="en-US" smtClean="0">
                <a:solidFill>
                  <a:srgbClr val="000000"/>
                </a:solidFill>
                <a:latin typeface="Symbol" pitchFamily="18" charset="2"/>
                <a:cs typeface="Arial" charset="0"/>
              </a:rPr>
              <a:t>m</a:t>
            </a:r>
            <a:r>
              <a:rPr lang="en-US" smtClean="0">
                <a:solidFill>
                  <a:srgbClr val="000000"/>
                </a:solidFill>
                <a:latin typeface="Arial" charset="0"/>
                <a:cs typeface="Arial" charset="0"/>
              </a:rPr>
              <a:t>s)</a:t>
            </a:r>
            <a:endParaRPr lang="en-US" smtClean="0">
              <a:solidFill>
                <a:srgbClr val="000000"/>
              </a:solidFill>
              <a:cs typeface="Arial" charset="0"/>
            </a:endParaRPr>
          </a:p>
        </p:txBody>
      </p:sp>
      <p:pic>
        <p:nvPicPr>
          <p:cNvPr id="3089" name="Picture 4"/>
          <p:cNvPicPr>
            <a:picLocks noChangeAspect="1" noChangeArrowheads="1"/>
          </p:cNvPicPr>
          <p:nvPr/>
        </p:nvPicPr>
        <p:blipFill>
          <a:blip r:embed="rId4" cstate="print"/>
          <a:srcRect l="8652" t="1286" r="17278" b="11160"/>
          <a:stretch>
            <a:fillRect/>
          </a:stretch>
        </p:blipFill>
        <p:spPr bwMode="auto">
          <a:xfrm>
            <a:off x="5486400" y="3098800"/>
            <a:ext cx="3398838" cy="2414588"/>
          </a:xfrm>
          <a:prstGeom prst="rect">
            <a:avLst/>
          </a:prstGeom>
          <a:noFill/>
          <a:ln w="9525">
            <a:noFill/>
            <a:miter lim="800000"/>
            <a:headEnd/>
            <a:tailEnd/>
          </a:ln>
        </p:spPr>
      </p:pic>
      <p:pic>
        <p:nvPicPr>
          <p:cNvPr id="3090" name="Picture 5"/>
          <p:cNvPicPr>
            <a:picLocks noChangeAspect="1" noChangeArrowheads="1"/>
          </p:cNvPicPr>
          <p:nvPr/>
        </p:nvPicPr>
        <p:blipFill>
          <a:blip r:embed="rId5" cstate="print"/>
          <a:srcRect l="7462" b="11160"/>
          <a:stretch>
            <a:fillRect/>
          </a:stretch>
        </p:blipFill>
        <p:spPr bwMode="auto">
          <a:xfrm>
            <a:off x="600075" y="3021013"/>
            <a:ext cx="4246563" cy="2451100"/>
          </a:xfrm>
          <a:prstGeom prst="rect">
            <a:avLst/>
          </a:prstGeom>
          <a:noFill/>
          <a:ln w="9525">
            <a:noFill/>
            <a:miter lim="800000"/>
            <a:headEnd/>
            <a:tailEnd/>
          </a:ln>
        </p:spPr>
      </p:pic>
      <p:sp>
        <p:nvSpPr>
          <p:cNvPr id="3091" name="TextBox 52"/>
          <p:cNvSpPr txBox="1">
            <a:spLocks noChangeArrowheads="1"/>
          </p:cNvSpPr>
          <p:nvPr/>
        </p:nvSpPr>
        <p:spPr bwMode="auto">
          <a:xfrm>
            <a:off x="1136650" y="3630613"/>
            <a:ext cx="2466975" cy="522287"/>
          </a:xfrm>
          <a:prstGeom prst="rect">
            <a:avLst/>
          </a:prstGeom>
          <a:solidFill>
            <a:srgbClr val="FFFF00"/>
          </a:solidFill>
          <a:ln w="9525">
            <a:solidFill>
              <a:schemeClr val="tx1"/>
            </a:solidFill>
            <a:miter lim="800000"/>
            <a:headEnd/>
            <a:tailEnd/>
          </a:ln>
        </p:spPr>
        <p:txBody>
          <a:bodyPr wrap="none">
            <a:spAutoFit/>
          </a:bodyPr>
          <a:lstStyle/>
          <a:p>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12</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13</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23</a:t>
            </a:r>
            <a:r>
              <a:rPr lang="en-US" sz="2800" i="1" smtClean="0">
                <a:solidFill>
                  <a:srgbClr val="000000"/>
                </a:solidFill>
                <a:latin typeface="Times New Roman" pitchFamily="18" charset="0"/>
                <a:cs typeface="Times New Roman" pitchFamily="18" charset="0"/>
              </a:rPr>
              <a:t> &gt; 0</a:t>
            </a:r>
          </a:p>
        </p:txBody>
      </p:sp>
      <p:sp>
        <p:nvSpPr>
          <p:cNvPr id="3092" name="Rectangle 23"/>
          <p:cNvSpPr>
            <a:spLocks noChangeArrowheads="1"/>
          </p:cNvSpPr>
          <p:nvPr/>
        </p:nvSpPr>
        <p:spPr bwMode="auto">
          <a:xfrm>
            <a:off x="8550275" y="6162675"/>
            <a:ext cx="247650" cy="215900"/>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0.2</a:t>
            </a:r>
            <a:endParaRPr lang="en-US" sz="1400" smtClean="0">
              <a:solidFill>
                <a:srgbClr val="000000"/>
              </a:solidFill>
              <a:cs typeface="Arial" charset="0"/>
            </a:endParaRPr>
          </a:p>
        </p:txBody>
      </p:sp>
      <p:sp>
        <p:nvSpPr>
          <p:cNvPr id="3093" name="Rectangle 33"/>
          <p:cNvSpPr>
            <a:spLocks noChangeArrowheads="1"/>
          </p:cNvSpPr>
          <p:nvPr/>
        </p:nvSpPr>
        <p:spPr bwMode="auto">
          <a:xfrm>
            <a:off x="5353050" y="6162675"/>
            <a:ext cx="198438" cy="215900"/>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10</a:t>
            </a:r>
            <a:endParaRPr lang="en-US" sz="1400" smtClean="0">
              <a:solidFill>
                <a:srgbClr val="000000"/>
              </a:solidFill>
              <a:cs typeface="Arial" charset="0"/>
            </a:endParaRPr>
          </a:p>
        </p:txBody>
      </p:sp>
      <p:sp>
        <p:nvSpPr>
          <p:cNvPr id="3094" name="Rectangle 33"/>
          <p:cNvSpPr>
            <a:spLocks noChangeArrowheads="1"/>
          </p:cNvSpPr>
          <p:nvPr/>
        </p:nvSpPr>
        <p:spPr bwMode="auto">
          <a:xfrm>
            <a:off x="565150" y="6164263"/>
            <a:ext cx="198438" cy="215900"/>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10</a:t>
            </a:r>
            <a:endParaRPr lang="en-US" sz="1400" smtClean="0">
              <a:solidFill>
                <a:srgbClr val="000000"/>
              </a:solidFill>
              <a:cs typeface="Arial" charset="0"/>
            </a:endParaRPr>
          </a:p>
        </p:txBody>
      </p:sp>
      <p:sp>
        <p:nvSpPr>
          <p:cNvPr id="3095" name="TextBox 51"/>
          <p:cNvSpPr txBox="1">
            <a:spLocks noChangeArrowheads="1"/>
          </p:cNvSpPr>
          <p:nvPr/>
        </p:nvSpPr>
        <p:spPr bwMode="auto">
          <a:xfrm>
            <a:off x="4454525" y="3446463"/>
            <a:ext cx="479425" cy="1922462"/>
          </a:xfrm>
          <a:prstGeom prst="rect">
            <a:avLst/>
          </a:prstGeom>
          <a:solidFill>
            <a:srgbClr val="FFFFFF"/>
          </a:solidFill>
          <a:ln w="9525">
            <a:noFill/>
            <a:miter lim="800000"/>
            <a:headEnd/>
            <a:tailEnd/>
          </a:ln>
        </p:spPr>
        <p:txBody>
          <a:bodyPr>
            <a:spAutoFit/>
          </a:bodyPr>
          <a:lstStyle/>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smtClean="0">
              <a:solidFill>
                <a:srgbClr val="000000"/>
              </a:solidFill>
              <a:cs typeface="Arial" charset="0"/>
            </a:endParaRPr>
          </a:p>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endParaRPr lang="en-US" sz="1400" b="1" i="1" baseline="-25000" smtClean="0">
              <a:solidFill>
                <a:srgbClr val="000000"/>
              </a:solidFill>
              <a:cs typeface="Arial" charset="0"/>
            </a:endParaRPr>
          </a:p>
        </p:txBody>
      </p:sp>
      <p:sp>
        <p:nvSpPr>
          <p:cNvPr id="3096" name="TextBox 54"/>
          <p:cNvSpPr txBox="1">
            <a:spLocks noChangeArrowheads="1"/>
          </p:cNvSpPr>
          <p:nvPr/>
        </p:nvSpPr>
        <p:spPr bwMode="auto">
          <a:xfrm>
            <a:off x="7826375" y="5046663"/>
            <a:ext cx="955675" cy="323850"/>
          </a:xfrm>
          <a:prstGeom prst="rect">
            <a:avLst/>
          </a:prstGeom>
          <a:noFill/>
          <a:ln w="9525">
            <a:noFill/>
            <a:miter lim="800000"/>
            <a:headEnd/>
            <a:tailEnd/>
          </a:ln>
        </p:spPr>
        <p:txBody>
          <a:bodyPr>
            <a:spAutoFit/>
          </a:bodyPr>
          <a:lstStyle/>
          <a:p>
            <a:pPr>
              <a:lnSpc>
                <a:spcPts val="1800"/>
              </a:lnSpc>
            </a:pPr>
            <a:r>
              <a:rPr lang="en-US" sz="1400" b="1" i="1" smtClean="0">
                <a:solidFill>
                  <a:srgbClr val="000000"/>
                </a:solidFill>
                <a:cs typeface="Arial" charset="0"/>
              </a:rPr>
              <a:t>P</a:t>
            </a:r>
            <a:r>
              <a:rPr lang="en-US" sz="1400" b="1" i="1" baseline="-25000" smtClean="0">
                <a:solidFill>
                  <a:srgbClr val="000000"/>
                </a:solidFill>
                <a:latin typeface="Times New Roman" pitchFamily="18" charset="0"/>
                <a:cs typeface="Times New Roman" pitchFamily="18" charset="0"/>
              </a:rPr>
              <a:t>↓↓↓</a:t>
            </a:r>
            <a:r>
              <a:rPr lang="en-US" sz="1400" b="1" i="1" smtClean="0">
                <a:solidFill>
                  <a:srgbClr val="000000"/>
                </a:solidFill>
                <a:cs typeface="Arial" charset="0"/>
              </a:rPr>
              <a:t>,  P</a:t>
            </a:r>
            <a:r>
              <a:rPr lang="en-US" sz="1400" b="1" i="1" baseline="-25000" smtClean="0">
                <a:solidFill>
                  <a:srgbClr val="000000"/>
                </a:solidFill>
                <a:latin typeface="Times New Roman" pitchFamily="18" charset="0"/>
                <a:cs typeface="Times New Roman" pitchFamily="18" charset="0"/>
              </a:rPr>
              <a:t>↑↑↑</a:t>
            </a:r>
            <a:endParaRPr lang="en-US" sz="1400" b="1" i="1" baseline="-25000" smtClean="0">
              <a:solidFill>
                <a:srgbClr val="000000"/>
              </a:solidFill>
              <a:cs typeface="Arial" charset="0"/>
            </a:endParaRPr>
          </a:p>
        </p:txBody>
      </p:sp>
      <p:sp>
        <p:nvSpPr>
          <p:cNvPr id="3097" name="Rectangle 780"/>
          <p:cNvSpPr>
            <a:spLocks noChangeArrowheads="1"/>
          </p:cNvSpPr>
          <p:nvPr/>
        </p:nvSpPr>
        <p:spPr bwMode="auto">
          <a:xfrm>
            <a:off x="2301875" y="122238"/>
            <a:ext cx="4556125" cy="2543175"/>
          </a:xfrm>
          <a:prstGeom prst="rect">
            <a:avLst/>
          </a:prstGeom>
          <a:noFill/>
          <a:ln w="9525">
            <a:solidFill>
              <a:schemeClr val="tx1"/>
            </a:solidFill>
            <a:prstDash val="sysDot"/>
            <a:miter lim="800000"/>
            <a:headEnd/>
            <a:tailEnd/>
          </a:ln>
        </p:spPr>
        <p:txBody>
          <a:bodyPr wrap="none" anchor="ctr"/>
          <a:lstStyle/>
          <a:p>
            <a:endParaRPr lang="en-US" smtClean="0">
              <a:solidFill>
                <a:srgbClr val="000000"/>
              </a:solidFill>
              <a:cs typeface="Arial" charset="0"/>
            </a:endParaRPr>
          </a:p>
        </p:txBody>
      </p:sp>
      <p:sp>
        <p:nvSpPr>
          <p:cNvPr id="3098" name="Line 781"/>
          <p:cNvSpPr>
            <a:spLocks noChangeShapeType="1"/>
          </p:cNvSpPr>
          <p:nvPr/>
        </p:nvSpPr>
        <p:spPr bwMode="auto">
          <a:xfrm>
            <a:off x="2517775" y="1665288"/>
            <a:ext cx="4206875"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3099" name="Line 782"/>
          <p:cNvSpPr>
            <a:spLocks noChangeShapeType="1"/>
          </p:cNvSpPr>
          <p:nvPr/>
        </p:nvSpPr>
        <p:spPr bwMode="auto">
          <a:xfrm flipV="1">
            <a:off x="2532063" y="1663700"/>
            <a:ext cx="0" cy="274638"/>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3100" name="Line 783"/>
          <p:cNvSpPr>
            <a:spLocks noChangeShapeType="1"/>
          </p:cNvSpPr>
          <p:nvPr/>
        </p:nvSpPr>
        <p:spPr bwMode="auto">
          <a:xfrm flipV="1">
            <a:off x="6715125" y="1658938"/>
            <a:ext cx="0" cy="274637"/>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3101" name="Line 785"/>
          <p:cNvSpPr>
            <a:spLocks noChangeShapeType="1"/>
          </p:cNvSpPr>
          <p:nvPr/>
        </p:nvSpPr>
        <p:spPr bwMode="auto">
          <a:xfrm flipV="1">
            <a:off x="6678613" y="1254125"/>
            <a:ext cx="0" cy="10160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3102" name="Line 786"/>
          <p:cNvSpPr>
            <a:spLocks noChangeShapeType="1"/>
          </p:cNvSpPr>
          <p:nvPr/>
        </p:nvSpPr>
        <p:spPr bwMode="auto">
          <a:xfrm flipV="1">
            <a:off x="6675438" y="1358900"/>
            <a:ext cx="495300" cy="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3103" name="Line 787"/>
          <p:cNvSpPr>
            <a:spLocks noChangeShapeType="1"/>
          </p:cNvSpPr>
          <p:nvPr/>
        </p:nvSpPr>
        <p:spPr bwMode="auto">
          <a:xfrm flipH="1" flipV="1">
            <a:off x="2555875" y="190500"/>
            <a:ext cx="0" cy="1171575"/>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3104" name="Arc 788"/>
          <p:cNvSpPr>
            <a:spLocks/>
          </p:cNvSpPr>
          <p:nvPr/>
        </p:nvSpPr>
        <p:spPr bwMode="auto">
          <a:xfrm rot="10800000">
            <a:off x="2560638" y="219075"/>
            <a:ext cx="4127500" cy="1047750"/>
          </a:xfrm>
          <a:custGeom>
            <a:avLst/>
            <a:gdLst>
              <a:gd name="T0" fmla="*/ 0 w 21600"/>
              <a:gd name="T1" fmla="*/ 0 h 21600"/>
              <a:gd name="T2" fmla="*/ 4127862 w 21600"/>
              <a:gd name="T3" fmla="*/ 1048580 h 21600"/>
              <a:gd name="T4" fmla="*/ 0 w 21600"/>
              <a:gd name="T5" fmla="*/ 10485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7030A0"/>
            </a:solidFill>
            <a:round/>
            <a:headEnd/>
            <a:tailEnd/>
          </a:ln>
        </p:spPr>
        <p:txBody>
          <a:bodyPr wrap="none" anchor="ctr"/>
          <a:lstStyle/>
          <a:p>
            <a:pPr eaLnBrk="1" hangingPunct="1"/>
            <a:endParaRPr lang="en-US" smtClean="0">
              <a:solidFill>
                <a:srgbClr val="000000"/>
              </a:solidFill>
              <a:cs typeface="Arial" charset="0"/>
            </a:endParaRPr>
          </a:p>
        </p:txBody>
      </p:sp>
      <p:sp>
        <p:nvSpPr>
          <p:cNvPr id="3105" name="Text Box 792"/>
          <p:cNvSpPr txBox="1">
            <a:spLocks noChangeArrowheads="1"/>
          </p:cNvSpPr>
          <p:nvPr/>
        </p:nvSpPr>
        <p:spPr bwMode="auto">
          <a:xfrm>
            <a:off x="400050" y="949325"/>
            <a:ext cx="1600200" cy="1231900"/>
          </a:xfrm>
          <a:prstGeom prst="rect">
            <a:avLst/>
          </a:prstGeom>
          <a:noFill/>
          <a:ln w="9525">
            <a:noFill/>
            <a:miter lim="800000"/>
            <a:headEnd/>
            <a:tailEnd/>
          </a:ln>
        </p:spPr>
        <p:txBody>
          <a:bodyPr>
            <a:spAutoFit/>
          </a:bodyPr>
          <a:lstStyle/>
          <a:p>
            <a:pPr algn="ctr" defTabSz="4337050">
              <a:spcBef>
                <a:spcPct val="50000"/>
              </a:spcBef>
            </a:pPr>
            <a:r>
              <a:rPr lang="en-US" sz="1800" b="1" dirty="0" smtClean="0">
                <a:solidFill>
                  <a:srgbClr val="000000"/>
                </a:solidFill>
                <a:cs typeface="Arial" charset="0"/>
              </a:rPr>
              <a:t>Initialization</a:t>
            </a:r>
          </a:p>
          <a:p>
            <a:pPr algn="ctr" defTabSz="4337050"/>
            <a:endParaRPr lang="en-US" sz="1400" dirty="0" smtClean="0">
              <a:solidFill>
                <a:srgbClr val="000000"/>
              </a:solidFill>
              <a:cs typeface="Arial" charset="0"/>
            </a:endParaRPr>
          </a:p>
          <a:p>
            <a:pPr defTabSz="4337050"/>
            <a:r>
              <a:rPr lang="en-US" sz="1400" dirty="0" smtClean="0">
                <a:solidFill>
                  <a:srgbClr val="000000"/>
                </a:solidFill>
                <a:cs typeface="Arial" charset="0"/>
              </a:rPr>
              <a:t>Cooling</a:t>
            </a:r>
          </a:p>
          <a:p>
            <a:pPr defTabSz="4337050"/>
            <a:r>
              <a:rPr lang="en-US" sz="1400" dirty="0" smtClean="0">
                <a:solidFill>
                  <a:srgbClr val="000000"/>
                </a:solidFill>
                <a:cs typeface="Arial" charset="0"/>
              </a:rPr>
              <a:t>Optical Pumping</a:t>
            </a:r>
          </a:p>
          <a:p>
            <a:pPr defTabSz="4337050"/>
            <a:r>
              <a:rPr lang="en-US" sz="1400" dirty="0" smtClean="0">
                <a:solidFill>
                  <a:srgbClr val="000000"/>
                </a:solidFill>
                <a:cs typeface="Arial" charset="0"/>
              </a:rPr>
              <a:t>Spins along y</a:t>
            </a:r>
          </a:p>
        </p:txBody>
      </p:sp>
      <p:sp>
        <p:nvSpPr>
          <p:cNvPr id="3106" name="Line 797"/>
          <p:cNvSpPr>
            <a:spLocks noChangeShapeType="1"/>
          </p:cNvSpPr>
          <p:nvPr/>
        </p:nvSpPr>
        <p:spPr bwMode="auto">
          <a:xfrm>
            <a:off x="1985963" y="1358900"/>
            <a:ext cx="574675" cy="0"/>
          </a:xfrm>
          <a:prstGeom prst="line">
            <a:avLst/>
          </a:prstGeom>
          <a:noFill/>
          <a:ln w="28575">
            <a:solidFill>
              <a:srgbClr val="7030A0"/>
            </a:solidFill>
            <a:round/>
            <a:headEnd/>
            <a:tailEnd/>
          </a:ln>
        </p:spPr>
        <p:txBody>
          <a:bodyPr/>
          <a:lstStyle/>
          <a:p>
            <a:pPr eaLnBrk="1" hangingPunct="1"/>
            <a:endParaRPr lang="en-US" smtClean="0">
              <a:solidFill>
                <a:srgbClr val="000000"/>
              </a:solidFill>
              <a:cs typeface="Arial" charset="0"/>
            </a:endParaRPr>
          </a:p>
        </p:txBody>
      </p:sp>
      <p:sp>
        <p:nvSpPr>
          <p:cNvPr id="3107" name="Line 803"/>
          <p:cNvSpPr>
            <a:spLocks noChangeShapeType="1"/>
          </p:cNvSpPr>
          <p:nvPr/>
        </p:nvSpPr>
        <p:spPr bwMode="auto">
          <a:xfrm>
            <a:off x="2000250" y="1941513"/>
            <a:ext cx="547688"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3108" name="Line 804"/>
          <p:cNvSpPr>
            <a:spLocks noChangeShapeType="1"/>
          </p:cNvSpPr>
          <p:nvPr/>
        </p:nvSpPr>
        <p:spPr bwMode="auto">
          <a:xfrm>
            <a:off x="6700838" y="1941513"/>
            <a:ext cx="487362" cy="0"/>
          </a:xfrm>
          <a:prstGeom prst="line">
            <a:avLst/>
          </a:prstGeom>
          <a:noFill/>
          <a:ln w="28575">
            <a:solidFill>
              <a:srgbClr val="FF0000"/>
            </a:solidFill>
            <a:round/>
            <a:headEnd/>
            <a:tailEnd/>
          </a:ln>
        </p:spPr>
        <p:txBody>
          <a:bodyPr/>
          <a:lstStyle/>
          <a:p>
            <a:pPr eaLnBrk="1" hangingPunct="1"/>
            <a:endParaRPr lang="en-US" smtClean="0">
              <a:solidFill>
                <a:srgbClr val="000000"/>
              </a:solidFill>
              <a:cs typeface="Arial" charset="0"/>
            </a:endParaRPr>
          </a:p>
        </p:txBody>
      </p:sp>
      <p:sp>
        <p:nvSpPr>
          <p:cNvPr id="3109" name="Text Box 806"/>
          <p:cNvSpPr txBox="1">
            <a:spLocks noChangeArrowheads="1"/>
          </p:cNvSpPr>
          <p:nvPr/>
        </p:nvSpPr>
        <p:spPr bwMode="auto">
          <a:xfrm>
            <a:off x="7335838" y="1062038"/>
            <a:ext cx="1298575" cy="908050"/>
          </a:xfrm>
          <a:prstGeom prst="rect">
            <a:avLst/>
          </a:prstGeom>
          <a:noFill/>
          <a:ln w="9525">
            <a:noFill/>
            <a:miter lim="800000"/>
            <a:headEnd/>
            <a:tailEnd/>
          </a:ln>
        </p:spPr>
        <p:txBody>
          <a:bodyPr>
            <a:spAutoFit/>
          </a:bodyPr>
          <a:lstStyle/>
          <a:p>
            <a:pPr defTabSz="4337050">
              <a:spcBef>
                <a:spcPct val="50000"/>
              </a:spcBef>
            </a:pPr>
            <a:r>
              <a:rPr lang="en-US" sz="1800" b="1" smtClean="0">
                <a:solidFill>
                  <a:srgbClr val="000000"/>
                </a:solidFill>
                <a:cs typeface="Arial" charset="0"/>
              </a:rPr>
              <a:t>Detection</a:t>
            </a:r>
          </a:p>
          <a:p>
            <a:pPr defTabSz="4337050">
              <a:spcBef>
                <a:spcPct val="50000"/>
              </a:spcBef>
            </a:pPr>
            <a:r>
              <a:rPr lang="en-US" sz="1400" smtClean="0">
                <a:solidFill>
                  <a:srgbClr val="000000"/>
                </a:solidFill>
                <a:cs typeface="Arial" charset="0"/>
              </a:rPr>
              <a:t>Measure each spin along x</a:t>
            </a:r>
          </a:p>
        </p:txBody>
      </p:sp>
      <p:graphicFrame>
        <p:nvGraphicFramePr>
          <p:cNvPr id="3074" name="Object 110"/>
          <p:cNvGraphicFramePr>
            <a:graphicFrameLocks noChangeAspect="1"/>
          </p:cNvGraphicFramePr>
          <p:nvPr/>
        </p:nvGraphicFramePr>
        <p:xfrm>
          <a:off x="3659188" y="1670050"/>
          <a:ext cx="1812925" cy="749300"/>
        </p:xfrm>
        <a:graphic>
          <a:graphicData uri="http://schemas.openxmlformats.org/presentationml/2006/ole">
            <mc:AlternateContent xmlns:mc="http://schemas.openxmlformats.org/markup-compatibility/2006">
              <mc:Choice xmlns:v="urn:schemas-microsoft-com:vml" Requires="v">
                <p:oleObj spid="_x0000_s9226" name="Equation" r:id="rId6" imgW="863280" imgH="355320" progId="Equation.3">
                  <p:embed/>
                </p:oleObj>
              </mc:Choice>
              <mc:Fallback>
                <p:oleObj name="Equation" r:id="rId6" imgW="863280" imgH="3553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9188" y="1670050"/>
                        <a:ext cx="1812925" cy="749300"/>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graphicFrame>
        <p:nvGraphicFramePr>
          <p:cNvPr id="3075" name="Object 3"/>
          <p:cNvGraphicFramePr>
            <a:graphicFrameLocks noChangeAspect="1"/>
          </p:cNvGraphicFramePr>
          <p:nvPr/>
        </p:nvGraphicFramePr>
        <p:xfrm>
          <a:off x="4384675" y="452438"/>
          <a:ext cx="1196975" cy="738187"/>
        </p:xfrm>
        <a:graphic>
          <a:graphicData uri="http://schemas.openxmlformats.org/presentationml/2006/ole">
            <mc:AlternateContent xmlns:mc="http://schemas.openxmlformats.org/markup-compatibility/2006">
              <mc:Choice xmlns:v="urn:schemas-microsoft-com:vml" Requires="v">
                <p:oleObj spid="_x0000_s9227" name="Equation" r:id="rId8" imgW="558720" imgH="342720" progId="Equation.3">
                  <p:embed/>
                </p:oleObj>
              </mc:Choice>
              <mc:Fallback>
                <p:oleObj name="Equation" r:id="rId8" imgW="558720" imgH="3427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4675" y="452438"/>
                        <a:ext cx="1196975" cy="738187"/>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cxnSp>
        <p:nvCxnSpPr>
          <p:cNvPr id="3110" name="Straight Arrow Connector 73"/>
          <p:cNvCxnSpPr>
            <a:cxnSpLocks noChangeShapeType="1"/>
          </p:cNvCxnSpPr>
          <p:nvPr/>
        </p:nvCxnSpPr>
        <p:spPr bwMode="auto">
          <a:xfrm flipV="1">
            <a:off x="3521075" y="2514600"/>
            <a:ext cx="1843088" cy="0"/>
          </a:xfrm>
          <a:prstGeom prst="straightConnector1">
            <a:avLst/>
          </a:prstGeom>
          <a:noFill/>
          <a:ln w="50800" algn="ctr">
            <a:solidFill>
              <a:schemeClr val="tx1"/>
            </a:solidFill>
            <a:round/>
            <a:headEnd/>
            <a:tailEnd type="stealth" w="med" len="med"/>
          </a:ln>
        </p:spPr>
      </p:cxnSp>
      <p:sp>
        <p:nvSpPr>
          <p:cNvPr id="3111" name="Rectangle 74"/>
          <p:cNvSpPr>
            <a:spLocks noChangeArrowheads="1"/>
          </p:cNvSpPr>
          <p:nvPr/>
        </p:nvSpPr>
        <p:spPr bwMode="auto">
          <a:xfrm>
            <a:off x="5389563" y="2282825"/>
            <a:ext cx="641350" cy="400050"/>
          </a:xfrm>
          <a:prstGeom prst="rect">
            <a:avLst/>
          </a:prstGeom>
          <a:noFill/>
          <a:ln w="9525">
            <a:noFill/>
            <a:miter lim="800000"/>
            <a:headEnd/>
            <a:tailEnd/>
          </a:ln>
        </p:spPr>
        <p:txBody>
          <a:bodyPr wrap="none">
            <a:spAutoFit/>
          </a:bodyPr>
          <a:lstStyle/>
          <a:p>
            <a:r>
              <a:rPr lang="en-US" smtClean="0">
                <a:solidFill>
                  <a:srgbClr val="000000"/>
                </a:solidFill>
                <a:latin typeface="Times New Roman" pitchFamily="18" charset="0"/>
                <a:cs typeface="Times New Roman" pitchFamily="18" charset="0"/>
              </a:rPr>
              <a:t>time</a:t>
            </a:r>
          </a:p>
        </p:txBody>
      </p:sp>
      <p:sp>
        <p:nvSpPr>
          <p:cNvPr id="3112" name="Rectangle 801"/>
          <p:cNvSpPr>
            <a:spLocks noChangeArrowheads="1"/>
          </p:cNvSpPr>
          <p:nvPr/>
        </p:nvSpPr>
        <p:spPr bwMode="auto">
          <a:xfrm>
            <a:off x="400050" y="658813"/>
            <a:ext cx="1600200" cy="1600200"/>
          </a:xfrm>
          <a:prstGeom prst="rect">
            <a:avLst/>
          </a:prstGeom>
          <a:noFill/>
          <a:ln w="28575">
            <a:solidFill>
              <a:schemeClr val="tx1"/>
            </a:solidFill>
            <a:miter lim="800000"/>
            <a:headEnd/>
            <a:tailEnd/>
          </a:ln>
        </p:spPr>
        <p:txBody>
          <a:bodyPr wrap="none" anchor="ctr"/>
          <a:lstStyle/>
          <a:p>
            <a:endParaRPr lang="en-US" smtClean="0">
              <a:solidFill>
                <a:srgbClr val="000000"/>
              </a:solidFill>
              <a:cs typeface="Arial" charset="0"/>
            </a:endParaRPr>
          </a:p>
        </p:txBody>
      </p:sp>
      <p:sp>
        <p:nvSpPr>
          <p:cNvPr id="3113" name="Rectangle 802"/>
          <p:cNvSpPr>
            <a:spLocks noChangeArrowheads="1"/>
          </p:cNvSpPr>
          <p:nvPr/>
        </p:nvSpPr>
        <p:spPr bwMode="auto">
          <a:xfrm>
            <a:off x="7181850" y="582613"/>
            <a:ext cx="1524000" cy="1600200"/>
          </a:xfrm>
          <a:prstGeom prst="rect">
            <a:avLst/>
          </a:prstGeom>
          <a:noFill/>
          <a:ln w="28575">
            <a:solidFill>
              <a:schemeClr val="tx1"/>
            </a:solidFill>
            <a:miter lim="800000"/>
            <a:headEnd/>
            <a:tailEnd/>
          </a:ln>
        </p:spPr>
        <p:txBody>
          <a:bodyPr wrap="none" anchor="ctr"/>
          <a:lstStyle/>
          <a:p>
            <a:endParaRPr lang="en-US" smtClean="0">
              <a:solidFill>
                <a:srgbClr val="000000"/>
              </a:solidFill>
              <a:cs typeface="Arial" charset="0"/>
            </a:endParaRPr>
          </a:p>
        </p:txBody>
      </p:sp>
      <p:sp>
        <p:nvSpPr>
          <p:cNvPr id="3114" name="Rectangle 23"/>
          <p:cNvSpPr>
            <a:spLocks noChangeArrowheads="1"/>
          </p:cNvSpPr>
          <p:nvPr/>
        </p:nvSpPr>
        <p:spPr bwMode="auto">
          <a:xfrm>
            <a:off x="3689350" y="6161088"/>
            <a:ext cx="247650" cy="214312"/>
          </a:xfrm>
          <a:prstGeom prst="rect">
            <a:avLst/>
          </a:prstGeom>
          <a:noFill/>
          <a:ln w="9525">
            <a:noFill/>
            <a:miter lim="800000"/>
            <a:headEnd/>
            <a:tailEnd/>
          </a:ln>
        </p:spPr>
        <p:txBody>
          <a:bodyPr wrap="none" lIns="0" tIns="0" rIns="0" bIns="0">
            <a:spAutoFit/>
          </a:bodyPr>
          <a:lstStyle/>
          <a:p>
            <a:r>
              <a:rPr lang="en-US" sz="1400" smtClean="0">
                <a:solidFill>
                  <a:srgbClr val="000000"/>
                </a:solidFill>
                <a:latin typeface="Arial" charset="0"/>
                <a:cs typeface="Arial" charset="0"/>
              </a:rPr>
              <a:t>0.2</a:t>
            </a:r>
            <a:endParaRPr lang="en-US" sz="1400" smtClean="0">
              <a:solidFill>
                <a:srgbClr val="000000"/>
              </a:solidFill>
              <a:cs typeface="Arial" charset="0"/>
            </a:endParaRPr>
          </a:p>
        </p:txBody>
      </p:sp>
      <p:sp>
        <p:nvSpPr>
          <p:cNvPr id="43" name="TextBox 43"/>
          <p:cNvSpPr txBox="1">
            <a:spLocks noChangeArrowheads="1"/>
          </p:cNvSpPr>
          <p:nvPr/>
        </p:nvSpPr>
        <p:spPr bwMode="auto">
          <a:xfrm>
            <a:off x="3692525" y="6519863"/>
            <a:ext cx="4880952" cy="338554"/>
          </a:xfrm>
          <a:prstGeom prst="rect">
            <a:avLst/>
          </a:prstGeom>
          <a:noFill/>
          <a:ln w="9525">
            <a:noFill/>
            <a:miter lim="800000"/>
            <a:headEnd/>
            <a:tailEnd/>
          </a:ln>
        </p:spPr>
        <p:txBody>
          <a:bodyPr wrap="none">
            <a:spAutoFit/>
          </a:bodyPr>
          <a:lstStyle/>
          <a:p>
            <a:pPr marL="800100" lvl="1" indent="-342900"/>
            <a:r>
              <a:rPr lang="en-US" sz="1600" dirty="0" smtClean="0">
                <a:solidFill>
                  <a:srgbClr val="000000"/>
                </a:solidFill>
                <a:latin typeface="Times New Roman" pitchFamily="18" charset="0"/>
                <a:cs typeface="Times New Roman" pitchFamily="18" charset="0"/>
              </a:rPr>
              <a:t>E. Edwards,  et al., Phys. Rev. B </a:t>
            </a:r>
            <a:r>
              <a:rPr lang="en-US" sz="1600" b="1" dirty="0" smtClean="0">
                <a:solidFill>
                  <a:srgbClr val="000000"/>
                </a:solidFill>
                <a:latin typeface="Times New Roman" pitchFamily="18" charset="0"/>
                <a:cs typeface="Times New Roman" pitchFamily="18" charset="0"/>
              </a:rPr>
              <a:t>82</a:t>
            </a:r>
            <a:r>
              <a:rPr lang="en-US" sz="1600" dirty="0" smtClean="0">
                <a:solidFill>
                  <a:srgbClr val="000000"/>
                </a:solidFill>
                <a:latin typeface="Times New Roman" pitchFamily="18" charset="0"/>
                <a:cs typeface="Times New Roman" pitchFamily="18" charset="0"/>
              </a:rPr>
              <a:t>, 060412 (2010)</a:t>
            </a:r>
          </a:p>
        </p:txBody>
      </p:sp>
      <p:sp>
        <p:nvSpPr>
          <p:cNvPr id="44" name="TextBox 362"/>
          <p:cNvSpPr txBox="1">
            <a:spLocks noChangeArrowheads="1"/>
          </p:cNvSpPr>
          <p:nvPr/>
        </p:nvSpPr>
        <p:spPr bwMode="auto">
          <a:xfrm>
            <a:off x="6057900" y="2874963"/>
            <a:ext cx="2035175" cy="338137"/>
          </a:xfrm>
          <a:prstGeom prst="rect">
            <a:avLst/>
          </a:prstGeom>
          <a:noFill/>
          <a:ln w="9525">
            <a:noFill/>
            <a:miter lim="800000"/>
            <a:headEnd/>
            <a:tailEnd/>
          </a:ln>
        </p:spPr>
        <p:txBody>
          <a:bodyPr wrap="none">
            <a:spAutoFit/>
          </a:bodyPr>
          <a:lstStyle/>
          <a:p>
            <a:r>
              <a:rPr lang="en-US" sz="1600" b="1" smtClean="0">
                <a:solidFill>
                  <a:srgbClr val="0000FF"/>
                </a:solidFill>
                <a:cs typeface="Arial" charset="0"/>
              </a:rPr>
              <a:t>Exact Ground State</a:t>
            </a:r>
          </a:p>
        </p:txBody>
      </p:sp>
      <p:sp>
        <p:nvSpPr>
          <p:cNvPr id="45" name="TextBox 363"/>
          <p:cNvSpPr txBox="1">
            <a:spLocks noChangeArrowheads="1"/>
          </p:cNvSpPr>
          <p:nvPr/>
        </p:nvSpPr>
        <p:spPr bwMode="auto">
          <a:xfrm>
            <a:off x="1050925" y="2822575"/>
            <a:ext cx="2268538" cy="338138"/>
          </a:xfrm>
          <a:prstGeom prst="rect">
            <a:avLst/>
          </a:prstGeom>
          <a:noFill/>
          <a:ln w="9525">
            <a:noFill/>
            <a:miter lim="800000"/>
            <a:headEnd/>
            <a:tailEnd/>
          </a:ln>
        </p:spPr>
        <p:txBody>
          <a:bodyPr wrap="none">
            <a:spAutoFit/>
          </a:bodyPr>
          <a:lstStyle/>
          <a:p>
            <a:r>
              <a:rPr lang="en-US" sz="1600" b="1" smtClean="0">
                <a:solidFill>
                  <a:srgbClr val="0000FF"/>
                </a:solidFill>
                <a:cs typeface="Arial" charset="0"/>
              </a:rPr>
              <a:t>Measured Populations</a:t>
            </a:r>
          </a:p>
        </p:txBody>
      </p:sp>
      <p:sp>
        <p:nvSpPr>
          <p:cNvPr id="46" name="TextBox 45"/>
          <p:cNvSpPr txBox="1"/>
          <p:nvPr/>
        </p:nvSpPr>
        <p:spPr>
          <a:xfrm>
            <a:off x="349138" y="12482"/>
            <a:ext cx="963725" cy="646331"/>
          </a:xfrm>
          <a:prstGeom prst="rect">
            <a:avLst/>
          </a:prstGeom>
          <a:noFill/>
        </p:spPr>
        <p:txBody>
          <a:bodyPr wrap="none" rtlCol="0">
            <a:spAutoFit/>
          </a:bodyPr>
          <a:lstStyle/>
          <a:p>
            <a:r>
              <a:rPr lang="en-US" sz="3600" smtClean="0"/>
              <a:t>N=3</a:t>
            </a:r>
            <a:endParaRPr lang="en-US" sz="3600"/>
          </a:p>
        </p:txBody>
      </p:sp>
    </p:spTree>
    <p:extLst>
      <p:ext uri="{BB962C8B-B14F-4D97-AF65-F5344CB8AC3E}">
        <p14:creationId xmlns:p14="http://schemas.microsoft.com/office/powerpoint/2010/main" val="1356858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a:grpSpLocks/>
          </p:cNvGrpSpPr>
          <p:nvPr/>
        </p:nvGrpSpPr>
        <p:grpSpPr bwMode="auto">
          <a:xfrm>
            <a:off x="5111750" y="1638300"/>
            <a:ext cx="1365250" cy="803275"/>
            <a:chOff x="1621871" y="2913774"/>
            <a:chExt cx="1364610" cy="802784"/>
          </a:xfrm>
        </p:grpSpPr>
        <p:sp>
          <p:nvSpPr>
            <p:cNvPr id="4138" name="Freeform 27"/>
            <p:cNvSpPr>
              <a:spLocks/>
            </p:cNvSpPr>
            <p:nvPr/>
          </p:nvSpPr>
          <p:spPr bwMode="auto">
            <a:xfrm flipV="1">
              <a:off x="1621871" y="2913774"/>
              <a:ext cx="1364610" cy="441822"/>
            </a:xfrm>
            <a:custGeom>
              <a:avLst/>
              <a:gdLst>
                <a:gd name="T0" fmla="*/ 0 w 704676"/>
                <a:gd name="T1" fmla="*/ 441822 h 381698"/>
                <a:gd name="T2" fmla="*/ 633569 w 704676"/>
                <a:gd name="T3" fmla="*/ 4855 h 381698"/>
                <a:gd name="T4" fmla="*/ 1364610 w 704676"/>
                <a:gd name="T5" fmla="*/ 412691 h 381698"/>
                <a:gd name="T6" fmla="*/ 1364610 w 704676"/>
                <a:gd name="T7" fmla="*/ 412691 h 381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676" h="381698">
                  <a:moveTo>
                    <a:pt x="0" y="381698"/>
                  </a:moveTo>
                  <a:cubicBezTo>
                    <a:pt x="104862" y="195043"/>
                    <a:pt x="209725" y="8388"/>
                    <a:pt x="327171" y="4194"/>
                  </a:cubicBezTo>
                  <a:cubicBezTo>
                    <a:pt x="444617" y="0"/>
                    <a:pt x="704676" y="356531"/>
                    <a:pt x="704676" y="356531"/>
                  </a:cubicBezTo>
                </a:path>
              </a:pathLst>
            </a:custGeom>
            <a:noFill/>
            <a:ln w="38100" cap="flat" cmpd="sng" algn="ctr">
              <a:solidFill>
                <a:srgbClr val="C00000"/>
              </a:solidFill>
              <a:prstDash val="solid"/>
              <a:round/>
              <a:headEnd type="none" w="med" len="med"/>
              <a:tailEnd type="none" w="med" len="med"/>
            </a:ln>
          </p:spPr>
          <p:txBody>
            <a:bodyPr/>
            <a:lstStyle/>
            <a:p>
              <a:pPr eaLnBrk="1" hangingPunct="1"/>
              <a:endParaRPr lang="en-US" smtClean="0">
                <a:solidFill>
                  <a:srgbClr val="000000"/>
                </a:solidFill>
                <a:cs typeface="Arial" charset="0"/>
              </a:endParaRPr>
            </a:p>
          </p:txBody>
        </p:sp>
        <p:sp>
          <p:nvSpPr>
            <p:cNvPr id="4139" name="TextBox 28"/>
            <p:cNvSpPr txBox="1">
              <a:spLocks noChangeArrowheads="1"/>
            </p:cNvSpPr>
            <p:nvPr/>
          </p:nvSpPr>
          <p:spPr bwMode="auto">
            <a:xfrm>
              <a:off x="2133599" y="3316448"/>
              <a:ext cx="502061" cy="400110"/>
            </a:xfrm>
            <a:prstGeom prst="rect">
              <a:avLst/>
            </a:prstGeom>
            <a:noFill/>
            <a:ln w="9525">
              <a:noFill/>
              <a:miter lim="800000"/>
              <a:headEnd/>
              <a:tailEnd/>
            </a:ln>
          </p:spPr>
          <p:txBody>
            <a:bodyPr wrap="none">
              <a:spAutoFit/>
            </a:bodyPr>
            <a:lstStyle/>
            <a:p>
              <a:r>
                <a:rPr lang="en-US" smtClean="0">
                  <a:solidFill>
                    <a:srgbClr val="C00000"/>
                  </a:solidFill>
                  <a:cs typeface="Arial" charset="0"/>
                </a:rPr>
                <a:t>FM</a:t>
              </a:r>
            </a:p>
          </p:txBody>
        </p:sp>
      </p:grpSp>
      <p:sp>
        <p:nvSpPr>
          <p:cNvPr id="4101" name="Freeform 24"/>
          <p:cNvSpPr>
            <a:spLocks/>
          </p:cNvSpPr>
          <p:nvPr/>
        </p:nvSpPr>
        <p:spPr bwMode="auto">
          <a:xfrm>
            <a:off x="5797550" y="1293813"/>
            <a:ext cx="704850" cy="317500"/>
          </a:xfrm>
          <a:custGeom>
            <a:avLst/>
            <a:gdLst>
              <a:gd name="T0" fmla="*/ 0 w 704676"/>
              <a:gd name="T1" fmla="*/ 318781 h 381698"/>
              <a:gd name="T2" fmla="*/ 327171 w 704676"/>
              <a:gd name="T3" fmla="*/ 3503 h 381698"/>
              <a:gd name="T4" fmla="*/ 704676 w 704676"/>
              <a:gd name="T5" fmla="*/ 297762 h 381698"/>
              <a:gd name="T6" fmla="*/ 704676 w 704676"/>
              <a:gd name="T7" fmla="*/ 297762 h 381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676" h="381698">
                <a:moveTo>
                  <a:pt x="0" y="381698"/>
                </a:moveTo>
                <a:cubicBezTo>
                  <a:pt x="104862" y="195043"/>
                  <a:pt x="209725" y="8388"/>
                  <a:pt x="327171" y="4194"/>
                </a:cubicBezTo>
                <a:cubicBezTo>
                  <a:pt x="444617" y="0"/>
                  <a:pt x="704676" y="356531"/>
                  <a:pt x="704676" y="356531"/>
                </a:cubicBezTo>
              </a:path>
            </a:pathLst>
          </a:custGeom>
          <a:noFill/>
          <a:ln w="38100" cap="flat" cmpd="sng" algn="ctr">
            <a:solidFill>
              <a:srgbClr val="C00000"/>
            </a:solidFill>
            <a:prstDash val="solid"/>
            <a:round/>
            <a:headEnd type="none" w="med" len="med"/>
            <a:tailEnd type="none" w="med" len="med"/>
          </a:ln>
        </p:spPr>
        <p:txBody>
          <a:bodyPr/>
          <a:lstStyle/>
          <a:p>
            <a:pPr eaLnBrk="1" hangingPunct="1"/>
            <a:endParaRPr lang="en-US" smtClean="0">
              <a:solidFill>
                <a:srgbClr val="000000"/>
              </a:solidFill>
              <a:cs typeface="Arial" charset="0"/>
            </a:endParaRPr>
          </a:p>
        </p:txBody>
      </p:sp>
      <p:sp>
        <p:nvSpPr>
          <p:cNvPr id="4102" name="Freeform 23"/>
          <p:cNvSpPr>
            <a:spLocks/>
          </p:cNvSpPr>
          <p:nvPr/>
        </p:nvSpPr>
        <p:spPr bwMode="auto">
          <a:xfrm>
            <a:off x="5108575" y="1292225"/>
            <a:ext cx="704850" cy="319088"/>
          </a:xfrm>
          <a:custGeom>
            <a:avLst/>
            <a:gdLst>
              <a:gd name="T0" fmla="*/ 0 w 704676"/>
              <a:gd name="T1" fmla="*/ 318781 h 381698"/>
              <a:gd name="T2" fmla="*/ 327171 w 704676"/>
              <a:gd name="T3" fmla="*/ 3503 h 381698"/>
              <a:gd name="T4" fmla="*/ 704676 w 704676"/>
              <a:gd name="T5" fmla="*/ 297762 h 381698"/>
              <a:gd name="T6" fmla="*/ 704676 w 704676"/>
              <a:gd name="T7" fmla="*/ 297762 h 381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676" h="381698">
                <a:moveTo>
                  <a:pt x="0" y="381698"/>
                </a:moveTo>
                <a:cubicBezTo>
                  <a:pt x="104862" y="195043"/>
                  <a:pt x="209725" y="8388"/>
                  <a:pt x="327171" y="4194"/>
                </a:cubicBezTo>
                <a:cubicBezTo>
                  <a:pt x="444617" y="0"/>
                  <a:pt x="704676" y="356531"/>
                  <a:pt x="704676" y="356531"/>
                </a:cubicBezTo>
              </a:path>
            </a:pathLst>
          </a:custGeom>
          <a:noFill/>
          <a:ln w="38100" cap="flat" cmpd="sng" algn="ctr">
            <a:solidFill>
              <a:srgbClr val="C00000"/>
            </a:solidFill>
            <a:prstDash val="solid"/>
            <a:round/>
            <a:headEnd type="none" w="med" len="med"/>
            <a:tailEnd type="none" w="med" len="med"/>
          </a:ln>
        </p:spPr>
        <p:txBody>
          <a:bodyPr/>
          <a:lstStyle/>
          <a:p>
            <a:pPr eaLnBrk="1" hangingPunct="1"/>
            <a:endParaRPr lang="en-US" smtClean="0">
              <a:solidFill>
                <a:srgbClr val="000000"/>
              </a:solidFill>
              <a:cs typeface="Arial" charset="0"/>
            </a:endParaRPr>
          </a:p>
        </p:txBody>
      </p:sp>
      <p:pic>
        <p:nvPicPr>
          <p:cNvPr id="4103" name="Picture 17" descr="1ion_trans.gif"/>
          <p:cNvPicPr>
            <a:picLocks noChangeAspect="1"/>
          </p:cNvPicPr>
          <p:nvPr/>
        </p:nvPicPr>
        <p:blipFill>
          <a:blip r:embed="rId3" cstate="print"/>
          <a:srcRect/>
          <a:stretch>
            <a:fillRect/>
          </a:stretch>
        </p:blipFill>
        <p:spPr bwMode="auto">
          <a:xfrm>
            <a:off x="4865688" y="1428750"/>
            <a:ext cx="511175" cy="422275"/>
          </a:xfrm>
          <a:prstGeom prst="rect">
            <a:avLst/>
          </a:prstGeom>
          <a:noFill/>
          <a:ln w="9525">
            <a:noFill/>
            <a:miter lim="800000"/>
            <a:headEnd/>
            <a:tailEnd/>
          </a:ln>
        </p:spPr>
      </p:pic>
      <p:pic>
        <p:nvPicPr>
          <p:cNvPr id="4104" name="Picture 18" descr="1ion_trans.gif"/>
          <p:cNvPicPr>
            <a:picLocks noChangeAspect="1"/>
          </p:cNvPicPr>
          <p:nvPr/>
        </p:nvPicPr>
        <p:blipFill>
          <a:blip r:embed="rId3" cstate="print"/>
          <a:srcRect/>
          <a:stretch>
            <a:fillRect/>
          </a:stretch>
        </p:blipFill>
        <p:spPr bwMode="auto">
          <a:xfrm>
            <a:off x="5564188" y="1428750"/>
            <a:ext cx="509587" cy="422275"/>
          </a:xfrm>
          <a:prstGeom prst="rect">
            <a:avLst/>
          </a:prstGeom>
          <a:noFill/>
          <a:ln w="9525">
            <a:noFill/>
            <a:miter lim="800000"/>
            <a:headEnd/>
            <a:tailEnd/>
          </a:ln>
        </p:spPr>
      </p:pic>
      <p:pic>
        <p:nvPicPr>
          <p:cNvPr id="4105" name="Picture 19" descr="1ion_trans.gif"/>
          <p:cNvPicPr>
            <a:picLocks noChangeAspect="1"/>
          </p:cNvPicPr>
          <p:nvPr/>
        </p:nvPicPr>
        <p:blipFill>
          <a:blip r:embed="rId3" cstate="print"/>
          <a:srcRect/>
          <a:stretch>
            <a:fillRect/>
          </a:stretch>
        </p:blipFill>
        <p:spPr bwMode="auto">
          <a:xfrm>
            <a:off x="6253163" y="1428750"/>
            <a:ext cx="509587" cy="422275"/>
          </a:xfrm>
          <a:prstGeom prst="rect">
            <a:avLst/>
          </a:prstGeom>
          <a:noFill/>
          <a:ln w="9525">
            <a:noFill/>
            <a:miter lim="800000"/>
            <a:headEnd/>
            <a:tailEnd/>
          </a:ln>
        </p:spPr>
      </p:pic>
      <p:sp>
        <p:nvSpPr>
          <p:cNvPr id="4106" name="TextBox 20"/>
          <p:cNvSpPr txBox="1">
            <a:spLocks noChangeArrowheads="1"/>
          </p:cNvSpPr>
          <p:nvPr/>
        </p:nvSpPr>
        <p:spPr bwMode="auto">
          <a:xfrm>
            <a:off x="1546319" y="239713"/>
            <a:ext cx="4697412" cy="584200"/>
          </a:xfrm>
          <a:prstGeom prst="rect">
            <a:avLst/>
          </a:prstGeom>
          <a:noFill/>
          <a:ln w="9525">
            <a:noFill/>
            <a:miter lim="800000"/>
            <a:headEnd/>
            <a:tailEnd/>
          </a:ln>
        </p:spPr>
        <p:txBody>
          <a:bodyPr wrap="none">
            <a:spAutoFit/>
          </a:bodyPr>
          <a:lstStyle/>
          <a:p>
            <a:r>
              <a:rPr lang="en-US" sz="3200" smtClean="0">
                <a:solidFill>
                  <a:srgbClr val="000000"/>
                </a:solidFill>
                <a:cs typeface="Arial" charset="0"/>
              </a:rPr>
              <a:t>Ferromagnetic couplings</a:t>
            </a:r>
          </a:p>
        </p:txBody>
      </p:sp>
      <p:sp>
        <p:nvSpPr>
          <p:cNvPr id="4107" name="TextBox 25"/>
          <p:cNvSpPr txBox="1">
            <a:spLocks noChangeArrowheads="1"/>
          </p:cNvSpPr>
          <p:nvPr/>
        </p:nvSpPr>
        <p:spPr bwMode="auto">
          <a:xfrm>
            <a:off x="5141913" y="931863"/>
            <a:ext cx="503237" cy="400050"/>
          </a:xfrm>
          <a:prstGeom prst="rect">
            <a:avLst/>
          </a:prstGeom>
          <a:noFill/>
          <a:ln w="9525">
            <a:noFill/>
            <a:miter lim="800000"/>
            <a:headEnd/>
            <a:tailEnd/>
          </a:ln>
        </p:spPr>
        <p:txBody>
          <a:bodyPr wrap="none">
            <a:spAutoFit/>
          </a:bodyPr>
          <a:lstStyle/>
          <a:p>
            <a:r>
              <a:rPr lang="en-US" smtClean="0">
                <a:solidFill>
                  <a:srgbClr val="C00000"/>
                </a:solidFill>
                <a:cs typeface="Arial" charset="0"/>
              </a:rPr>
              <a:t>FM</a:t>
            </a:r>
          </a:p>
        </p:txBody>
      </p:sp>
      <p:sp>
        <p:nvSpPr>
          <p:cNvPr id="4108" name="TextBox 26"/>
          <p:cNvSpPr txBox="1">
            <a:spLocks noChangeArrowheads="1"/>
          </p:cNvSpPr>
          <p:nvPr/>
        </p:nvSpPr>
        <p:spPr bwMode="auto">
          <a:xfrm>
            <a:off x="5949950" y="923925"/>
            <a:ext cx="501650" cy="400050"/>
          </a:xfrm>
          <a:prstGeom prst="rect">
            <a:avLst/>
          </a:prstGeom>
          <a:noFill/>
          <a:ln w="9525">
            <a:noFill/>
            <a:miter lim="800000"/>
            <a:headEnd/>
            <a:tailEnd/>
          </a:ln>
        </p:spPr>
        <p:txBody>
          <a:bodyPr wrap="none">
            <a:spAutoFit/>
          </a:bodyPr>
          <a:lstStyle/>
          <a:p>
            <a:r>
              <a:rPr lang="en-US" smtClean="0">
                <a:solidFill>
                  <a:srgbClr val="C00000"/>
                </a:solidFill>
                <a:cs typeface="Arial" charset="0"/>
              </a:rPr>
              <a:t>FM</a:t>
            </a:r>
          </a:p>
        </p:txBody>
      </p:sp>
      <p:sp>
        <p:nvSpPr>
          <p:cNvPr id="4109" name="TextBox 41"/>
          <p:cNvSpPr txBox="1">
            <a:spLocks noChangeArrowheads="1"/>
          </p:cNvSpPr>
          <p:nvPr/>
        </p:nvSpPr>
        <p:spPr bwMode="auto">
          <a:xfrm>
            <a:off x="6635750" y="300038"/>
            <a:ext cx="2466975" cy="523875"/>
          </a:xfrm>
          <a:prstGeom prst="rect">
            <a:avLst/>
          </a:prstGeom>
          <a:solidFill>
            <a:srgbClr val="FFFF00"/>
          </a:solidFill>
          <a:ln w="9525">
            <a:solidFill>
              <a:schemeClr val="tx1"/>
            </a:solidFill>
            <a:miter lim="800000"/>
            <a:headEnd/>
            <a:tailEnd/>
          </a:ln>
        </p:spPr>
        <p:txBody>
          <a:bodyPr wrap="none">
            <a:spAutoFit/>
          </a:bodyPr>
          <a:lstStyle/>
          <a:p>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12</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13</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23</a:t>
            </a:r>
            <a:r>
              <a:rPr lang="en-US" sz="2800" i="1" smtClean="0">
                <a:solidFill>
                  <a:srgbClr val="000000"/>
                </a:solidFill>
                <a:latin typeface="Times New Roman" pitchFamily="18" charset="0"/>
                <a:cs typeface="Times New Roman" pitchFamily="18" charset="0"/>
              </a:rPr>
              <a:t> &lt; 0</a:t>
            </a:r>
          </a:p>
        </p:txBody>
      </p:sp>
      <p:sp>
        <p:nvSpPr>
          <p:cNvPr id="4110" name="AutoShape 3"/>
          <p:cNvSpPr>
            <a:spLocks noChangeAspect="1" noChangeArrowheads="1" noTextEdit="1"/>
          </p:cNvSpPr>
          <p:nvPr/>
        </p:nvSpPr>
        <p:spPr bwMode="auto">
          <a:xfrm>
            <a:off x="2239963" y="931863"/>
            <a:ext cx="1792287" cy="1733550"/>
          </a:xfrm>
          <a:prstGeom prst="rect">
            <a:avLst/>
          </a:prstGeom>
          <a:noFill/>
          <a:ln w="9525">
            <a:noFill/>
            <a:miter lim="800000"/>
            <a:headEnd/>
            <a:tailEnd/>
          </a:ln>
        </p:spPr>
        <p:txBody>
          <a:bodyPr/>
          <a:lstStyle/>
          <a:p>
            <a:pPr eaLnBrk="1" hangingPunct="1"/>
            <a:endParaRPr lang="en-US" smtClean="0">
              <a:solidFill>
                <a:srgbClr val="000000"/>
              </a:solidFill>
              <a:cs typeface="Arial" charset="0"/>
            </a:endParaRPr>
          </a:p>
        </p:txBody>
      </p:sp>
      <p:sp>
        <p:nvSpPr>
          <p:cNvPr id="4111" name="Freeform 5"/>
          <p:cNvSpPr>
            <a:spLocks noEditPoints="1"/>
          </p:cNvSpPr>
          <p:nvPr/>
        </p:nvSpPr>
        <p:spPr bwMode="auto">
          <a:xfrm>
            <a:off x="2546350" y="1208088"/>
            <a:ext cx="623888" cy="879475"/>
          </a:xfrm>
          <a:custGeom>
            <a:avLst/>
            <a:gdLst>
              <a:gd name="T0" fmla="*/ 382 w 393"/>
              <a:gd name="T1" fmla="*/ 32 h 554"/>
              <a:gd name="T2" fmla="*/ 377 w 393"/>
              <a:gd name="T3" fmla="*/ 0 h 554"/>
              <a:gd name="T4" fmla="*/ 372 w 393"/>
              <a:gd name="T5" fmla="*/ 48 h 554"/>
              <a:gd name="T6" fmla="*/ 340 w 393"/>
              <a:gd name="T7" fmla="*/ 53 h 554"/>
              <a:gd name="T8" fmla="*/ 372 w 393"/>
              <a:gd name="T9" fmla="*/ 48 h 554"/>
              <a:gd name="T10" fmla="*/ 335 w 393"/>
              <a:gd name="T11" fmla="*/ 100 h 554"/>
              <a:gd name="T12" fmla="*/ 329 w 393"/>
              <a:gd name="T13" fmla="*/ 74 h 554"/>
              <a:gd name="T14" fmla="*/ 324 w 393"/>
              <a:gd name="T15" fmla="*/ 116 h 554"/>
              <a:gd name="T16" fmla="*/ 292 w 393"/>
              <a:gd name="T17" fmla="*/ 121 h 554"/>
              <a:gd name="T18" fmla="*/ 324 w 393"/>
              <a:gd name="T19" fmla="*/ 116 h 554"/>
              <a:gd name="T20" fmla="*/ 287 w 393"/>
              <a:gd name="T21" fmla="*/ 169 h 554"/>
              <a:gd name="T22" fmla="*/ 281 w 393"/>
              <a:gd name="T23" fmla="*/ 143 h 554"/>
              <a:gd name="T24" fmla="*/ 271 w 393"/>
              <a:gd name="T25" fmla="*/ 190 h 554"/>
              <a:gd name="T26" fmla="*/ 244 w 393"/>
              <a:gd name="T27" fmla="*/ 195 h 554"/>
              <a:gd name="T28" fmla="*/ 271 w 393"/>
              <a:gd name="T29" fmla="*/ 190 h 554"/>
              <a:gd name="T30" fmla="*/ 239 w 393"/>
              <a:gd name="T31" fmla="*/ 237 h 554"/>
              <a:gd name="T32" fmla="*/ 234 w 393"/>
              <a:gd name="T33" fmla="*/ 211 h 554"/>
              <a:gd name="T34" fmla="*/ 223 w 393"/>
              <a:gd name="T35" fmla="*/ 259 h 554"/>
              <a:gd name="T36" fmla="*/ 196 w 393"/>
              <a:gd name="T37" fmla="*/ 264 h 554"/>
              <a:gd name="T38" fmla="*/ 223 w 393"/>
              <a:gd name="T39" fmla="*/ 259 h 554"/>
              <a:gd name="T40" fmla="*/ 186 w 393"/>
              <a:gd name="T41" fmla="*/ 311 h 554"/>
              <a:gd name="T42" fmla="*/ 181 w 393"/>
              <a:gd name="T43" fmla="*/ 280 h 554"/>
              <a:gd name="T44" fmla="*/ 175 w 393"/>
              <a:gd name="T45" fmla="*/ 327 h 554"/>
              <a:gd name="T46" fmla="*/ 149 w 393"/>
              <a:gd name="T47" fmla="*/ 332 h 554"/>
              <a:gd name="T48" fmla="*/ 175 w 393"/>
              <a:gd name="T49" fmla="*/ 327 h 554"/>
              <a:gd name="T50" fmla="*/ 138 w 393"/>
              <a:gd name="T51" fmla="*/ 380 h 554"/>
              <a:gd name="T52" fmla="*/ 133 w 393"/>
              <a:gd name="T53" fmla="*/ 348 h 554"/>
              <a:gd name="T54" fmla="*/ 127 w 393"/>
              <a:gd name="T55" fmla="*/ 396 h 554"/>
              <a:gd name="T56" fmla="*/ 101 w 393"/>
              <a:gd name="T57" fmla="*/ 401 h 554"/>
              <a:gd name="T58" fmla="*/ 127 w 393"/>
              <a:gd name="T59" fmla="*/ 396 h 554"/>
              <a:gd name="T60" fmla="*/ 90 w 393"/>
              <a:gd name="T61" fmla="*/ 448 h 554"/>
              <a:gd name="T62" fmla="*/ 85 w 393"/>
              <a:gd name="T63" fmla="*/ 417 h 554"/>
              <a:gd name="T64" fmla="*/ 80 w 393"/>
              <a:gd name="T65" fmla="*/ 464 h 554"/>
              <a:gd name="T66" fmla="*/ 48 w 393"/>
              <a:gd name="T67" fmla="*/ 470 h 554"/>
              <a:gd name="T68" fmla="*/ 80 w 393"/>
              <a:gd name="T69" fmla="*/ 464 h 554"/>
              <a:gd name="T70" fmla="*/ 42 w 393"/>
              <a:gd name="T71" fmla="*/ 517 h 554"/>
              <a:gd name="T72" fmla="*/ 37 w 393"/>
              <a:gd name="T73" fmla="*/ 491 h 554"/>
              <a:gd name="T74" fmla="*/ 32 w 393"/>
              <a:gd name="T75" fmla="*/ 533 h 554"/>
              <a:gd name="T76" fmla="*/ 0 w 393"/>
              <a:gd name="T77" fmla="*/ 538 h 554"/>
              <a:gd name="T78" fmla="*/ 32 w 393"/>
              <a:gd name="T79" fmla="*/ 533 h 5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3"/>
              <a:gd name="T121" fmla="*/ 0 h 554"/>
              <a:gd name="T122" fmla="*/ 393 w 393"/>
              <a:gd name="T123" fmla="*/ 554 h 5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3" h="554">
                <a:moveTo>
                  <a:pt x="393" y="16"/>
                </a:moveTo>
                <a:lnTo>
                  <a:pt x="382" y="32"/>
                </a:lnTo>
                <a:lnTo>
                  <a:pt x="367" y="21"/>
                </a:lnTo>
                <a:lnTo>
                  <a:pt x="377" y="0"/>
                </a:lnTo>
                <a:lnTo>
                  <a:pt x="393" y="16"/>
                </a:lnTo>
                <a:close/>
                <a:moveTo>
                  <a:pt x="372" y="48"/>
                </a:moveTo>
                <a:lnTo>
                  <a:pt x="356" y="69"/>
                </a:lnTo>
                <a:lnTo>
                  <a:pt x="340" y="53"/>
                </a:lnTo>
                <a:lnTo>
                  <a:pt x="351" y="37"/>
                </a:lnTo>
                <a:lnTo>
                  <a:pt x="372" y="48"/>
                </a:lnTo>
                <a:close/>
                <a:moveTo>
                  <a:pt x="345" y="84"/>
                </a:moveTo>
                <a:lnTo>
                  <a:pt x="335" y="100"/>
                </a:lnTo>
                <a:lnTo>
                  <a:pt x="319" y="90"/>
                </a:lnTo>
                <a:lnTo>
                  <a:pt x="329" y="74"/>
                </a:lnTo>
                <a:lnTo>
                  <a:pt x="345" y="84"/>
                </a:lnTo>
                <a:close/>
                <a:moveTo>
                  <a:pt x="324" y="116"/>
                </a:moveTo>
                <a:lnTo>
                  <a:pt x="308" y="137"/>
                </a:lnTo>
                <a:lnTo>
                  <a:pt x="292" y="121"/>
                </a:lnTo>
                <a:lnTo>
                  <a:pt x="303" y="106"/>
                </a:lnTo>
                <a:lnTo>
                  <a:pt x="324" y="116"/>
                </a:lnTo>
                <a:close/>
                <a:moveTo>
                  <a:pt x="297" y="153"/>
                </a:moveTo>
                <a:lnTo>
                  <a:pt x="287" y="169"/>
                </a:lnTo>
                <a:lnTo>
                  <a:pt x="266" y="158"/>
                </a:lnTo>
                <a:lnTo>
                  <a:pt x="281" y="143"/>
                </a:lnTo>
                <a:lnTo>
                  <a:pt x="297" y="153"/>
                </a:lnTo>
                <a:close/>
                <a:moveTo>
                  <a:pt x="271" y="190"/>
                </a:moveTo>
                <a:lnTo>
                  <a:pt x="260" y="206"/>
                </a:lnTo>
                <a:lnTo>
                  <a:pt x="244" y="195"/>
                </a:lnTo>
                <a:lnTo>
                  <a:pt x="255" y="174"/>
                </a:lnTo>
                <a:lnTo>
                  <a:pt x="271" y="190"/>
                </a:lnTo>
                <a:close/>
                <a:moveTo>
                  <a:pt x="250" y="222"/>
                </a:moveTo>
                <a:lnTo>
                  <a:pt x="239" y="237"/>
                </a:lnTo>
                <a:lnTo>
                  <a:pt x="218" y="227"/>
                </a:lnTo>
                <a:lnTo>
                  <a:pt x="234" y="211"/>
                </a:lnTo>
                <a:lnTo>
                  <a:pt x="250" y="222"/>
                </a:lnTo>
                <a:close/>
                <a:moveTo>
                  <a:pt x="223" y="259"/>
                </a:moveTo>
                <a:lnTo>
                  <a:pt x="212" y="274"/>
                </a:lnTo>
                <a:lnTo>
                  <a:pt x="196" y="264"/>
                </a:lnTo>
                <a:lnTo>
                  <a:pt x="207" y="243"/>
                </a:lnTo>
                <a:lnTo>
                  <a:pt x="223" y="259"/>
                </a:lnTo>
                <a:close/>
                <a:moveTo>
                  <a:pt x="202" y="290"/>
                </a:moveTo>
                <a:lnTo>
                  <a:pt x="186" y="311"/>
                </a:lnTo>
                <a:lnTo>
                  <a:pt x="170" y="296"/>
                </a:lnTo>
                <a:lnTo>
                  <a:pt x="181" y="280"/>
                </a:lnTo>
                <a:lnTo>
                  <a:pt x="202" y="290"/>
                </a:lnTo>
                <a:close/>
                <a:moveTo>
                  <a:pt x="175" y="327"/>
                </a:moveTo>
                <a:lnTo>
                  <a:pt x="165" y="343"/>
                </a:lnTo>
                <a:lnTo>
                  <a:pt x="149" y="332"/>
                </a:lnTo>
                <a:lnTo>
                  <a:pt x="159" y="317"/>
                </a:lnTo>
                <a:lnTo>
                  <a:pt x="175" y="327"/>
                </a:lnTo>
                <a:close/>
                <a:moveTo>
                  <a:pt x="154" y="359"/>
                </a:moveTo>
                <a:lnTo>
                  <a:pt x="138" y="380"/>
                </a:lnTo>
                <a:lnTo>
                  <a:pt x="122" y="364"/>
                </a:lnTo>
                <a:lnTo>
                  <a:pt x="133" y="348"/>
                </a:lnTo>
                <a:lnTo>
                  <a:pt x="154" y="359"/>
                </a:lnTo>
                <a:close/>
                <a:moveTo>
                  <a:pt x="127" y="396"/>
                </a:moveTo>
                <a:lnTo>
                  <a:pt x="117" y="412"/>
                </a:lnTo>
                <a:lnTo>
                  <a:pt x="101" y="401"/>
                </a:lnTo>
                <a:lnTo>
                  <a:pt x="111" y="385"/>
                </a:lnTo>
                <a:lnTo>
                  <a:pt x="127" y="396"/>
                </a:lnTo>
                <a:close/>
                <a:moveTo>
                  <a:pt x="106" y="433"/>
                </a:moveTo>
                <a:lnTo>
                  <a:pt x="90" y="448"/>
                </a:lnTo>
                <a:lnTo>
                  <a:pt x="74" y="438"/>
                </a:lnTo>
                <a:lnTo>
                  <a:pt x="85" y="417"/>
                </a:lnTo>
                <a:lnTo>
                  <a:pt x="106" y="433"/>
                </a:lnTo>
                <a:close/>
                <a:moveTo>
                  <a:pt x="80" y="464"/>
                </a:moveTo>
                <a:lnTo>
                  <a:pt x="69" y="480"/>
                </a:lnTo>
                <a:lnTo>
                  <a:pt x="48" y="470"/>
                </a:lnTo>
                <a:lnTo>
                  <a:pt x="64" y="454"/>
                </a:lnTo>
                <a:lnTo>
                  <a:pt x="80" y="464"/>
                </a:lnTo>
                <a:close/>
                <a:moveTo>
                  <a:pt x="53" y="501"/>
                </a:moveTo>
                <a:lnTo>
                  <a:pt x="42" y="517"/>
                </a:lnTo>
                <a:lnTo>
                  <a:pt x="26" y="507"/>
                </a:lnTo>
                <a:lnTo>
                  <a:pt x="37" y="491"/>
                </a:lnTo>
                <a:lnTo>
                  <a:pt x="53" y="501"/>
                </a:lnTo>
                <a:close/>
                <a:moveTo>
                  <a:pt x="32" y="533"/>
                </a:moveTo>
                <a:lnTo>
                  <a:pt x="21" y="554"/>
                </a:lnTo>
                <a:lnTo>
                  <a:pt x="0" y="538"/>
                </a:lnTo>
                <a:lnTo>
                  <a:pt x="16" y="522"/>
                </a:lnTo>
                <a:lnTo>
                  <a:pt x="32" y="533"/>
                </a:lnTo>
                <a:close/>
              </a:path>
            </a:pathLst>
          </a:custGeom>
          <a:solidFill>
            <a:srgbClr val="969696"/>
          </a:solidFill>
          <a:ln w="0">
            <a:solidFill>
              <a:srgbClr val="969696"/>
            </a:solidFill>
            <a:prstDash val="solid"/>
            <a:round/>
            <a:headEnd/>
            <a:tailEnd/>
          </a:ln>
        </p:spPr>
        <p:txBody>
          <a:bodyPr/>
          <a:lstStyle/>
          <a:p>
            <a:pPr eaLnBrk="1" hangingPunct="1"/>
            <a:endParaRPr lang="en-US" smtClean="0">
              <a:solidFill>
                <a:srgbClr val="000000"/>
              </a:solidFill>
              <a:cs typeface="Arial" charset="0"/>
            </a:endParaRPr>
          </a:p>
        </p:txBody>
      </p:sp>
      <p:sp>
        <p:nvSpPr>
          <p:cNvPr id="4112" name="Freeform 6"/>
          <p:cNvSpPr>
            <a:spLocks noEditPoints="1"/>
          </p:cNvSpPr>
          <p:nvPr/>
        </p:nvSpPr>
        <p:spPr bwMode="auto">
          <a:xfrm>
            <a:off x="3144838" y="1216025"/>
            <a:ext cx="565150" cy="889000"/>
          </a:xfrm>
          <a:custGeom>
            <a:avLst/>
            <a:gdLst>
              <a:gd name="T0" fmla="*/ 27 w 356"/>
              <a:gd name="T1" fmla="*/ 16 h 560"/>
              <a:gd name="T2" fmla="*/ 0 w 356"/>
              <a:gd name="T3" fmla="*/ 11 h 560"/>
              <a:gd name="T4" fmla="*/ 37 w 356"/>
              <a:gd name="T5" fmla="*/ 32 h 560"/>
              <a:gd name="T6" fmla="*/ 32 w 356"/>
              <a:gd name="T7" fmla="*/ 64 h 560"/>
              <a:gd name="T8" fmla="*/ 37 w 356"/>
              <a:gd name="T9" fmla="*/ 32 h 560"/>
              <a:gd name="T10" fmla="*/ 75 w 356"/>
              <a:gd name="T11" fmla="*/ 90 h 560"/>
              <a:gd name="T12" fmla="*/ 43 w 356"/>
              <a:gd name="T13" fmla="*/ 79 h 560"/>
              <a:gd name="T14" fmla="*/ 85 w 356"/>
              <a:gd name="T15" fmla="*/ 106 h 560"/>
              <a:gd name="T16" fmla="*/ 80 w 356"/>
              <a:gd name="T17" fmla="*/ 132 h 560"/>
              <a:gd name="T18" fmla="*/ 85 w 356"/>
              <a:gd name="T19" fmla="*/ 106 h 560"/>
              <a:gd name="T20" fmla="*/ 117 w 356"/>
              <a:gd name="T21" fmla="*/ 159 h 560"/>
              <a:gd name="T22" fmla="*/ 90 w 356"/>
              <a:gd name="T23" fmla="*/ 153 h 560"/>
              <a:gd name="T24" fmla="*/ 128 w 356"/>
              <a:gd name="T25" fmla="*/ 180 h 560"/>
              <a:gd name="T26" fmla="*/ 122 w 356"/>
              <a:gd name="T27" fmla="*/ 206 h 560"/>
              <a:gd name="T28" fmla="*/ 128 w 356"/>
              <a:gd name="T29" fmla="*/ 180 h 560"/>
              <a:gd name="T30" fmla="*/ 165 w 356"/>
              <a:gd name="T31" fmla="*/ 232 h 560"/>
              <a:gd name="T32" fmla="*/ 133 w 356"/>
              <a:gd name="T33" fmla="*/ 222 h 560"/>
              <a:gd name="T34" fmla="*/ 176 w 356"/>
              <a:gd name="T35" fmla="*/ 248 h 560"/>
              <a:gd name="T36" fmla="*/ 165 w 356"/>
              <a:gd name="T37" fmla="*/ 280 h 560"/>
              <a:gd name="T38" fmla="*/ 176 w 356"/>
              <a:gd name="T39" fmla="*/ 248 h 560"/>
              <a:gd name="T40" fmla="*/ 207 w 356"/>
              <a:gd name="T41" fmla="*/ 301 h 560"/>
              <a:gd name="T42" fmla="*/ 176 w 356"/>
              <a:gd name="T43" fmla="*/ 296 h 560"/>
              <a:gd name="T44" fmla="*/ 218 w 356"/>
              <a:gd name="T45" fmla="*/ 322 h 560"/>
              <a:gd name="T46" fmla="*/ 213 w 356"/>
              <a:gd name="T47" fmla="*/ 349 h 560"/>
              <a:gd name="T48" fmla="*/ 218 w 356"/>
              <a:gd name="T49" fmla="*/ 322 h 560"/>
              <a:gd name="T50" fmla="*/ 250 w 356"/>
              <a:gd name="T51" fmla="*/ 375 h 560"/>
              <a:gd name="T52" fmla="*/ 223 w 356"/>
              <a:gd name="T53" fmla="*/ 370 h 560"/>
              <a:gd name="T54" fmla="*/ 261 w 356"/>
              <a:gd name="T55" fmla="*/ 391 h 560"/>
              <a:gd name="T56" fmla="*/ 255 w 356"/>
              <a:gd name="T57" fmla="*/ 422 h 560"/>
              <a:gd name="T58" fmla="*/ 261 w 356"/>
              <a:gd name="T59" fmla="*/ 391 h 560"/>
              <a:gd name="T60" fmla="*/ 298 w 356"/>
              <a:gd name="T61" fmla="*/ 449 h 560"/>
              <a:gd name="T62" fmla="*/ 266 w 356"/>
              <a:gd name="T63" fmla="*/ 438 h 560"/>
              <a:gd name="T64" fmla="*/ 308 w 356"/>
              <a:gd name="T65" fmla="*/ 465 h 560"/>
              <a:gd name="T66" fmla="*/ 298 w 356"/>
              <a:gd name="T67" fmla="*/ 496 h 560"/>
              <a:gd name="T68" fmla="*/ 308 w 356"/>
              <a:gd name="T69" fmla="*/ 465 h 560"/>
              <a:gd name="T70" fmla="*/ 340 w 356"/>
              <a:gd name="T71" fmla="*/ 517 h 560"/>
              <a:gd name="T72" fmla="*/ 314 w 356"/>
              <a:gd name="T73" fmla="*/ 512 h 560"/>
              <a:gd name="T74" fmla="*/ 351 w 356"/>
              <a:gd name="T75" fmla="*/ 538 h 560"/>
              <a:gd name="T76" fmla="*/ 340 w 356"/>
              <a:gd name="T77" fmla="*/ 560 h 560"/>
              <a:gd name="T78" fmla="*/ 351 w 356"/>
              <a:gd name="T79" fmla="*/ 538 h 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560"/>
              <a:gd name="T122" fmla="*/ 356 w 356"/>
              <a:gd name="T123" fmla="*/ 560 h 5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560">
                <a:moveTo>
                  <a:pt x="16" y="0"/>
                </a:moveTo>
                <a:lnTo>
                  <a:pt x="27" y="16"/>
                </a:lnTo>
                <a:lnTo>
                  <a:pt x="11" y="27"/>
                </a:lnTo>
                <a:lnTo>
                  <a:pt x="0" y="11"/>
                </a:lnTo>
                <a:lnTo>
                  <a:pt x="16" y="0"/>
                </a:lnTo>
                <a:close/>
                <a:moveTo>
                  <a:pt x="37" y="32"/>
                </a:moveTo>
                <a:lnTo>
                  <a:pt x="53" y="53"/>
                </a:lnTo>
                <a:lnTo>
                  <a:pt x="32" y="64"/>
                </a:lnTo>
                <a:lnTo>
                  <a:pt x="21" y="43"/>
                </a:lnTo>
                <a:lnTo>
                  <a:pt x="37" y="32"/>
                </a:lnTo>
                <a:close/>
                <a:moveTo>
                  <a:pt x="64" y="69"/>
                </a:moveTo>
                <a:lnTo>
                  <a:pt x="75" y="90"/>
                </a:lnTo>
                <a:lnTo>
                  <a:pt x="53" y="101"/>
                </a:lnTo>
                <a:lnTo>
                  <a:pt x="43" y="79"/>
                </a:lnTo>
                <a:lnTo>
                  <a:pt x="64" y="69"/>
                </a:lnTo>
                <a:close/>
                <a:moveTo>
                  <a:pt x="85" y="106"/>
                </a:moveTo>
                <a:lnTo>
                  <a:pt x="96" y="122"/>
                </a:lnTo>
                <a:lnTo>
                  <a:pt x="80" y="132"/>
                </a:lnTo>
                <a:lnTo>
                  <a:pt x="64" y="116"/>
                </a:lnTo>
                <a:lnTo>
                  <a:pt x="85" y="106"/>
                </a:lnTo>
                <a:close/>
                <a:moveTo>
                  <a:pt x="106" y="143"/>
                </a:moveTo>
                <a:lnTo>
                  <a:pt x="117" y="159"/>
                </a:lnTo>
                <a:lnTo>
                  <a:pt x="101" y="169"/>
                </a:lnTo>
                <a:lnTo>
                  <a:pt x="90" y="153"/>
                </a:lnTo>
                <a:lnTo>
                  <a:pt x="106" y="143"/>
                </a:lnTo>
                <a:close/>
                <a:moveTo>
                  <a:pt x="128" y="180"/>
                </a:moveTo>
                <a:lnTo>
                  <a:pt x="138" y="196"/>
                </a:lnTo>
                <a:lnTo>
                  <a:pt x="122" y="206"/>
                </a:lnTo>
                <a:lnTo>
                  <a:pt x="112" y="190"/>
                </a:lnTo>
                <a:lnTo>
                  <a:pt x="128" y="180"/>
                </a:lnTo>
                <a:close/>
                <a:moveTo>
                  <a:pt x="149" y="211"/>
                </a:moveTo>
                <a:lnTo>
                  <a:pt x="165" y="232"/>
                </a:lnTo>
                <a:lnTo>
                  <a:pt x="144" y="243"/>
                </a:lnTo>
                <a:lnTo>
                  <a:pt x="133" y="222"/>
                </a:lnTo>
                <a:lnTo>
                  <a:pt x="149" y="211"/>
                </a:lnTo>
                <a:close/>
                <a:moveTo>
                  <a:pt x="176" y="248"/>
                </a:moveTo>
                <a:lnTo>
                  <a:pt x="186" y="269"/>
                </a:lnTo>
                <a:lnTo>
                  <a:pt x="165" y="280"/>
                </a:lnTo>
                <a:lnTo>
                  <a:pt x="154" y="259"/>
                </a:lnTo>
                <a:lnTo>
                  <a:pt x="176" y="248"/>
                </a:lnTo>
                <a:close/>
                <a:moveTo>
                  <a:pt x="197" y="285"/>
                </a:moveTo>
                <a:lnTo>
                  <a:pt x="207" y="301"/>
                </a:lnTo>
                <a:lnTo>
                  <a:pt x="186" y="317"/>
                </a:lnTo>
                <a:lnTo>
                  <a:pt x="176" y="296"/>
                </a:lnTo>
                <a:lnTo>
                  <a:pt x="197" y="285"/>
                </a:lnTo>
                <a:close/>
                <a:moveTo>
                  <a:pt x="218" y="322"/>
                </a:moveTo>
                <a:lnTo>
                  <a:pt x="229" y="338"/>
                </a:lnTo>
                <a:lnTo>
                  <a:pt x="213" y="349"/>
                </a:lnTo>
                <a:lnTo>
                  <a:pt x="202" y="333"/>
                </a:lnTo>
                <a:lnTo>
                  <a:pt x="218" y="322"/>
                </a:lnTo>
                <a:close/>
                <a:moveTo>
                  <a:pt x="239" y="359"/>
                </a:moveTo>
                <a:lnTo>
                  <a:pt x="250" y="375"/>
                </a:lnTo>
                <a:lnTo>
                  <a:pt x="234" y="385"/>
                </a:lnTo>
                <a:lnTo>
                  <a:pt x="223" y="370"/>
                </a:lnTo>
                <a:lnTo>
                  <a:pt x="239" y="359"/>
                </a:lnTo>
                <a:close/>
                <a:moveTo>
                  <a:pt x="261" y="391"/>
                </a:moveTo>
                <a:lnTo>
                  <a:pt x="271" y="412"/>
                </a:lnTo>
                <a:lnTo>
                  <a:pt x="255" y="422"/>
                </a:lnTo>
                <a:lnTo>
                  <a:pt x="245" y="407"/>
                </a:lnTo>
                <a:lnTo>
                  <a:pt x="261" y="391"/>
                </a:lnTo>
                <a:close/>
                <a:moveTo>
                  <a:pt x="287" y="428"/>
                </a:moveTo>
                <a:lnTo>
                  <a:pt x="298" y="449"/>
                </a:lnTo>
                <a:lnTo>
                  <a:pt x="276" y="459"/>
                </a:lnTo>
                <a:lnTo>
                  <a:pt x="266" y="438"/>
                </a:lnTo>
                <a:lnTo>
                  <a:pt x="287" y="428"/>
                </a:lnTo>
                <a:close/>
                <a:moveTo>
                  <a:pt x="308" y="465"/>
                </a:moveTo>
                <a:lnTo>
                  <a:pt x="319" y="480"/>
                </a:lnTo>
                <a:lnTo>
                  <a:pt x="298" y="496"/>
                </a:lnTo>
                <a:lnTo>
                  <a:pt x="287" y="475"/>
                </a:lnTo>
                <a:lnTo>
                  <a:pt x="308" y="465"/>
                </a:lnTo>
                <a:close/>
                <a:moveTo>
                  <a:pt x="330" y="502"/>
                </a:moveTo>
                <a:lnTo>
                  <a:pt x="340" y="517"/>
                </a:lnTo>
                <a:lnTo>
                  <a:pt x="324" y="528"/>
                </a:lnTo>
                <a:lnTo>
                  <a:pt x="314" y="512"/>
                </a:lnTo>
                <a:lnTo>
                  <a:pt x="330" y="502"/>
                </a:lnTo>
                <a:close/>
                <a:moveTo>
                  <a:pt x="351" y="538"/>
                </a:moveTo>
                <a:lnTo>
                  <a:pt x="356" y="549"/>
                </a:lnTo>
                <a:lnTo>
                  <a:pt x="340" y="560"/>
                </a:lnTo>
                <a:lnTo>
                  <a:pt x="335" y="549"/>
                </a:lnTo>
                <a:lnTo>
                  <a:pt x="351" y="538"/>
                </a:lnTo>
                <a:close/>
              </a:path>
            </a:pathLst>
          </a:custGeom>
          <a:solidFill>
            <a:srgbClr val="969696"/>
          </a:solidFill>
          <a:ln w="0">
            <a:solidFill>
              <a:srgbClr val="969696"/>
            </a:solidFill>
            <a:prstDash val="solid"/>
            <a:round/>
            <a:headEnd/>
            <a:tailEnd/>
          </a:ln>
        </p:spPr>
        <p:txBody>
          <a:bodyPr/>
          <a:lstStyle/>
          <a:p>
            <a:pPr eaLnBrk="1" hangingPunct="1"/>
            <a:endParaRPr lang="en-US" smtClean="0">
              <a:solidFill>
                <a:srgbClr val="000000"/>
              </a:solidFill>
              <a:cs typeface="Arial" charset="0"/>
            </a:endParaRPr>
          </a:p>
        </p:txBody>
      </p:sp>
      <p:sp>
        <p:nvSpPr>
          <p:cNvPr id="4113" name="Freeform 7"/>
          <p:cNvSpPr>
            <a:spLocks noEditPoints="1"/>
          </p:cNvSpPr>
          <p:nvPr/>
        </p:nvSpPr>
        <p:spPr bwMode="auto">
          <a:xfrm>
            <a:off x="2554288" y="2079625"/>
            <a:ext cx="1181100" cy="33338"/>
          </a:xfrm>
          <a:custGeom>
            <a:avLst/>
            <a:gdLst>
              <a:gd name="T0" fmla="*/ 21 w 744"/>
              <a:gd name="T1" fmla="*/ 0 h 21"/>
              <a:gd name="T2" fmla="*/ 0 w 744"/>
              <a:gd name="T3" fmla="*/ 21 h 21"/>
              <a:gd name="T4" fmla="*/ 43 w 744"/>
              <a:gd name="T5" fmla="*/ 0 h 21"/>
              <a:gd name="T6" fmla="*/ 64 w 744"/>
              <a:gd name="T7" fmla="*/ 21 h 21"/>
              <a:gd name="T8" fmla="*/ 43 w 744"/>
              <a:gd name="T9" fmla="*/ 0 h 21"/>
              <a:gd name="T10" fmla="*/ 106 w 744"/>
              <a:gd name="T11" fmla="*/ 0 h 21"/>
              <a:gd name="T12" fmla="*/ 85 w 744"/>
              <a:gd name="T13" fmla="*/ 21 h 21"/>
              <a:gd name="T14" fmla="*/ 128 w 744"/>
              <a:gd name="T15" fmla="*/ 0 h 21"/>
              <a:gd name="T16" fmla="*/ 149 w 744"/>
              <a:gd name="T17" fmla="*/ 21 h 21"/>
              <a:gd name="T18" fmla="*/ 128 w 744"/>
              <a:gd name="T19" fmla="*/ 0 h 21"/>
              <a:gd name="T20" fmla="*/ 191 w 744"/>
              <a:gd name="T21" fmla="*/ 0 h 21"/>
              <a:gd name="T22" fmla="*/ 170 w 744"/>
              <a:gd name="T23" fmla="*/ 21 h 21"/>
              <a:gd name="T24" fmla="*/ 213 w 744"/>
              <a:gd name="T25" fmla="*/ 0 h 21"/>
              <a:gd name="T26" fmla="*/ 234 w 744"/>
              <a:gd name="T27" fmla="*/ 21 h 21"/>
              <a:gd name="T28" fmla="*/ 213 w 744"/>
              <a:gd name="T29" fmla="*/ 0 h 21"/>
              <a:gd name="T30" fmla="*/ 276 w 744"/>
              <a:gd name="T31" fmla="*/ 0 h 21"/>
              <a:gd name="T32" fmla="*/ 255 w 744"/>
              <a:gd name="T33" fmla="*/ 21 h 21"/>
              <a:gd name="T34" fmla="*/ 298 w 744"/>
              <a:gd name="T35" fmla="*/ 0 h 21"/>
              <a:gd name="T36" fmla="*/ 319 w 744"/>
              <a:gd name="T37" fmla="*/ 21 h 21"/>
              <a:gd name="T38" fmla="*/ 298 w 744"/>
              <a:gd name="T39" fmla="*/ 0 h 21"/>
              <a:gd name="T40" fmla="*/ 362 w 744"/>
              <a:gd name="T41" fmla="*/ 0 h 21"/>
              <a:gd name="T42" fmla="*/ 340 w 744"/>
              <a:gd name="T43" fmla="*/ 21 h 21"/>
              <a:gd name="T44" fmla="*/ 383 w 744"/>
              <a:gd name="T45" fmla="*/ 0 h 21"/>
              <a:gd name="T46" fmla="*/ 404 w 744"/>
              <a:gd name="T47" fmla="*/ 21 h 21"/>
              <a:gd name="T48" fmla="*/ 383 w 744"/>
              <a:gd name="T49" fmla="*/ 0 h 21"/>
              <a:gd name="T50" fmla="*/ 447 w 744"/>
              <a:gd name="T51" fmla="*/ 0 h 21"/>
              <a:gd name="T52" fmla="*/ 425 w 744"/>
              <a:gd name="T53" fmla="*/ 21 h 21"/>
              <a:gd name="T54" fmla="*/ 468 w 744"/>
              <a:gd name="T55" fmla="*/ 0 h 21"/>
              <a:gd name="T56" fmla="*/ 489 w 744"/>
              <a:gd name="T57" fmla="*/ 21 h 21"/>
              <a:gd name="T58" fmla="*/ 468 w 744"/>
              <a:gd name="T59" fmla="*/ 0 h 21"/>
              <a:gd name="T60" fmla="*/ 532 w 744"/>
              <a:gd name="T61" fmla="*/ 0 h 21"/>
              <a:gd name="T62" fmla="*/ 510 w 744"/>
              <a:gd name="T63" fmla="*/ 21 h 21"/>
              <a:gd name="T64" fmla="*/ 553 w 744"/>
              <a:gd name="T65" fmla="*/ 0 h 21"/>
              <a:gd name="T66" fmla="*/ 574 w 744"/>
              <a:gd name="T67" fmla="*/ 21 h 21"/>
              <a:gd name="T68" fmla="*/ 553 w 744"/>
              <a:gd name="T69" fmla="*/ 0 h 21"/>
              <a:gd name="T70" fmla="*/ 617 w 744"/>
              <a:gd name="T71" fmla="*/ 0 h 21"/>
              <a:gd name="T72" fmla="*/ 595 w 744"/>
              <a:gd name="T73" fmla="*/ 21 h 21"/>
              <a:gd name="T74" fmla="*/ 638 w 744"/>
              <a:gd name="T75" fmla="*/ 0 h 21"/>
              <a:gd name="T76" fmla="*/ 659 w 744"/>
              <a:gd name="T77" fmla="*/ 21 h 21"/>
              <a:gd name="T78" fmla="*/ 638 w 744"/>
              <a:gd name="T79" fmla="*/ 0 h 21"/>
              <a:gd name="T80" fmla="*/ 702 w 744"/>
              <a:gd name="T81" fmla="*/ 0 h 21"/>
              <a:gd name="T82" fmla="*/ 680 w 744"/>
              <a:gd name="T83" fmla="*/ 21 h 21"/>
              <a:gd name="T84" fmla="*/ 723 w 744"/>
              <a:gd name="T85" fmla="*/ 0 h 21"/>
              <a:gd name="T86" fmla="*/ 744 w 744"/>
              <a:gd name="T87" fmla="*/ 21 h 21"/>
              <a:gd name="T88" fmla="*/ 723 w 744"/>
              <a:gd name="T89" fmla="*/ 0 h 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44"/>
              <a:gd name="T136" fmla="*/ 0 h 21"/>
              <a:gd name="T137" fmla="*/ 744 w 744"/>
              <a:gd name="T138" fmla="*/ 21 h 2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44" h="21">
                <a:moveTo>
                  <a:pt x="0" y="0"/>
                </a:moveTo>
                <a:lnTo>
                  <a:pt x="21" y="0"/>
                </a:lnTo>
                <a:lnTo>
                  <a:pt x="21" y="21"/>
                </a:lnTo>
                <a:lnTo>
                  <a:pt x="0" y="21"/>
                </a:lnTo>
                <a:lnTo>
                  <a:pt x="0" y="0"/>
                </a:lnTo>
                <a:close/>
                <a:moveTo>
                  <a:pt x="43" y="0"/>
                </a:moveTo>
                <a:lnTo>
                  <a:pt x="64" y="0"/>
                </a:lnTo>
                <a:lnTo>
                  <a:pt x="64" y="21"/>
                </a:lnTo>
                <a:lnTo>
                  <a:pt x="43" y="21"/>
                </a:lnTo>
                <a:lnTo>
                  <a:pt x="43" y="0"/>
                </a:lnTo>
                <a:close/>
                <a:moveTo>
                  <a:pt x="85" y="0"/>
                </a:moveTo>
                <a:lnTo>
                  <a:pt x="106" y="0"/>
                </a:lnTo>
                <a:lnTo>
                  <a:pt x="106" y="21"/>
                </a:lnTo>
                <a:lnTo>
                  <a:pt x="85" y="21"/>
                </a:lnTo>
                <a:lnTo>
                  <a:pt x="85" y="0"/>
                </a:lnTo>
                <a:close/>
                <a:moveTo>
                  <a:pt x="128" y="0"/>
                </a:moveTo>
                <a:lnTo>
                  <a:pt x="149" y="0"/>
                </a:lnTo>
                <a:lnTo>
                  <a:pt x="149" y="21"/>
                </a:lnTo>
                <a:lnTo>
                  <a:pt x="128" y="21"/>
                </a:lnTo>
                <a:lnTo>
                  <a:pt x="128" y="0"/>
                </a:lnTo>
                <a:close/>
                <a:moveTo>
                  <a:pt x="170" y="0"/>
                </a:moveTo>
                <a:lnTo>
                  <a:pt x="191" y="0"/>
                </a:lnTo>
                <a:lnTo>
                  <a:pt x="191" y="21"/>
                </a:lnTo>
                <a:lnTo>
                  <a:pt x="170" y="21"/>
                </a:lnTo>
                <a:lnTo>
                  <a:pt x="170" y="0"/>
                </a:lnTo>
                <a:close/>
                <a:moveTo>
                  <a:pt x="213" y="0"/>
                </a:moveTo>
                <a:lnTo>
                  <a:pt x="234" y="0"/>
                </a:lnTo>
                <a:lnTo>
                  <a:pt x="234" y="21"/>
                </a:lnTo>
                <a:lnTo>
                  <a:pt x="213" y="21"/>
                </a:lnTo>
                <a:lnTo>
                  <a:pt x="213" y="0"/>
                </a:lnTo>
                <a:close/>
                <a:moveTo>
                  <a:pt x="255" y="0"/>
                </a:moveTo>
                <a:lnTo>
                  <a:pt x="276" y="0"/>
                </a:lnTo>
                <a:lnTo>
                  <a:pt x="276" y="21"/>
                </a:lnTo>
                <a:lnTo>
                  <a:pt x="255" y="21"/>
                </a:lnTo>
                <a:lnTo>
                  <a:pt x="255" y="0"/>
                </a:lnTo>
                <a:close/>
                <a:moveTo>
                  <a:pt x="298" y="0"/>
                </a:moveTo>
                <a:lnTo>
                  <a:pt x="319" y="0"/>
                </a:lnTo>
                <a:lnTo>
                  <a:pt x="319" y="21"/>
                </a:lnTo>
                <a:lnTo>
                  <a:pt x="298" y="21"/>
                </a:lnTo>
                <a:lnTo>
                  <a:pt x="298" y="0"/>
                </a:lnTo>
                <a:close/>
                <a:moveTo>
                  <a:pt x="340" y="0"/>
                </a:moveTo>
                <a:lnTo>
                  <a:pt x="362" y="0"/>
                </a:lnTo>
                <a:lnTo>
                  <a:pt x="362" y="21"/>
                </a:lnTo>
                <a:lnTo>
                  <a:pt x="340" y="21"/>
                </a:lnTo>
                <a:lnTo>
                  <a:pt x="340" y="0"/>
                </a:lnTo>
                <a:close/>
                <a:moveTo>
                  <a:pt x="383" y="0"/>
                </a:moveTo>
                <a:lnTo>
                  <a:pt x="404" y="0"/>
                </a:lnTo>
                <a:lnTo>
                  <a:pt x="404" y="21"/>
                </a:lnTo>
                <a:lnTo>
                  <a:pt x="383" y="21"/>
                </a:lnTo>
                <a:lnTo>
                  <a:pt x="383" y="0"/>
                </a:lnTo>
                <a:close/>
                <a:moveTo>
                  <a:pt x="425" y="0"/>
                </a:moveTo>
                <a:lnTo>
                  <a:pt x="447" y="0"/>
                </a:lnTo>
                <a:lnTo>
                  <a:pt x="447" y="21"/>
                </a:lnTo>
                <a:lnTo>
                  <a:pt x="425" y="21"/>
                </a:lnTo>
                <a:lnTo>
                  <a:pt x="425" y="0"/>
                </a:lnTo>
                <a:close/>
                <a:moveTo>
                  <a:pt x="468" y="0"/>
                </a:moveTo>
                <a:lnTo>
                  <a:pt x="489" y="0"/>
                </a:lnTo>
                <a:lnTo>
                  <a:pt x="489" y="21"/>
                </a:lnTo>
                <a:lnTo>
                  <a:pt x="468" y="21"/>
                </a:lnTo>
                <a:lnTo>
                  <a:pt x="468" y="0"/>
                </a:lnTo>
                <a:close/>
                <a:moveTo>
                  <a:pt x="510" y="0"/>
                </a:moveTo>
                <a:lnTo>
                  <a:pt x="532" y="0"/>
                </a:lnTo>
                <a:lnTo>
                  <a:pt x="532" y="21"/>
                </a:lnTo>
                <a:lnTo>
                  <a:pt x="510" y="21"/>
                </a:lnTo>
                <a:lnTo>
                  <a:pt x="510" y="0"/>
                </a:lnTo>
                <a:close/>
                <a:moveTo>
                  <a:pt x="553" y="0"/>
                </a:moveTo>
                <a:lnTo>
                  <a:pt x="574" y="0"/>
                </a:lnTo>
                <a:lnTo>
                  <a:pt x="574" y="21"/>
                </a:lnTo>
                <a:lnTo>
                  <a:pt x="553" y="21"/>
                </a:lnTo>
                <a:lnTo>
                  <a:pt x="553" y="0"/>
                </a:lnTo>
                <a:close/>
                <a:moveTo>
                  <a:pt x="595" y="0"/>
                </a:moveTo>
                <a:lnTo>
                  <a:pt x="617" y="0"/>
                </a:lnTo>
                <a:lnTo>
                  <a:pt x="617" y="21"/>
                </a:lnTo>
                <a:lnTo>
                  <a:pt x="595" y="21"/>
                </a:lnTo>
                <a:lnTo>
                  <a:pt x="595" y="0"/>
                </a:lnTo>
                <a:close/>
                <a:moveTo>
                  <a:pt x="638" y="0"/>
                </a:moveTo>
                <a:lnTo>
                  <a:pt x="659" y="0"/>
                </a:lnTo>
                <a:lnTo>
                  <a:pt x="659" y="21"/>
                </a:lnTo>
                <a:lnTo>
                  <a:pt x="638" y="21"/>
                </a:lnTo>
                <a:lnTo>
                  <a:pt x="638" y="0"/>
                </a:lnTo>
                <a:close/>
                <a:moveTo>
                  <a:pt x="680" y="0"/>
                </a:moveTo>
                <a:lnTo>
                  <a:pt x="702" y="0"/>
                </a:lnTo>
                <a:lnTo>
                  <a:pt x="702" y="21"/>
                </a:lnTo>
                <a:lnTo>
                  <a:pt x="680" y="21"/>
                </a:lnTo>
                <a:lnTo>
                  <a:pt x="680" y="0"/>
                </a:lnTo>
                <a:close/>
                <a:moveTo>
                  <a:pt x="723" y="0"/>
                </a:moveTo>
                <a:lnTo>
                  <a:pt x="744" y="0"/>
                </a:lnTo>
                <a:lnTo>
                  <a:pt x="744" y="21"/>
                </a:lnTo>
                <a:lnTo>
                  <a:pt x="723" y="21"/>
                </a:lnTo>
                <a:lnTo>
                  <a:pt x="723" y="0"/>
                </a:lnTo>
                <a:close/>
              </a:path>
            </a:pathLst>
          </a:custGeom>
          <a:solidFill>
            <a:srgbClr val="969696"/>
          </a:solidFill>
          <a:ln w="0">
            <a:solidFill>
              <a:srgbClr val="969696"/>
            </a:solidFill>
            <a:prstDash val="solid"/>
            <a:round/>
            <a:headEnd/>
            <a:tailEnd/>
          </a:ln>
        </p:spPr>
        <p:txBody>
          <a:bodyPr/>
          <a:lstStyle/>
          <a:p>
            <a:pPr eaLnBrk="1" hangingPunct="1"/>
            <a:endParaRPr lang="en-US" smtClean="0">
              <a:solidFill>
                <a:srgbClr val="000000"/>
              </a:solidFill>
              <a:cs typeface="Arial" charset="0"/>
            </a:endParaRPr>
          </a:p>
        </p:txBody>
      </p:sp>
      <p:pic>
        <p:nvPicPr>
          <p:cNvPr id="4114" name="Picture 63" descr="1ion_trans.gif"/>
          <p:cNvPicPr>
            <a:picLocks noChangeAspect="1"/>
          </p:cNvPicPr>
          <p:nvPr/>
        </p:nvPicPr>
        <p:blipFill>
          <a:blip r:embed="rId4" cstate="print"/>
          <a:srcRect/>
          <a:stretch>
            <a:fillRect/>
          </a:stretch>
        </p:blipFill>
        <p:spPr bwMode="auto">
          <a:xfrm>
            <a:off x="2201863" y="1800225"/>
            <a:ext cx="760412" cy="628650"/>
          </a:xfrm>
          <a:prstGeom prst="rect">
            <a:avLst/>
          </a:prstGeom>
          <a:noFill/>
          <a:ln w="9525">
            <a:noFill/>
            <a:miter lim="800000"/>
            <a:headEnd/>
            <a:tailEnd/>
          </a:ln>
        </p:spPr>
      </p:pic>
      <p:pic>
        <p:nvPicPr>
          <p:cNvPr id="4115" name="Picture 64" descr="1ion_trans.gif"/>
          <p:cNvPicPr>
            <a:picLocks noChangeAspect="1"/>
          </p:cNvPicPr>
          <p:nvPr/>
        </p:nvPicPr>
        <p:blipFill>
          <a:blip r:embed="rId4" cstate="print"/>
          <a:srcRect/>
          <a:stretch>
            <a:fillRect/>
          </a:stretch>
        </p:blipFill>
        <p:spPr bwMode="auto">
          <a:xfrm>
            <a:off x="2776538" y="955675"/>
            <a:ext cx="760412" cy="628650"/>
          </a:xfrm>
          <a:prstGeom prst="rect">
            <a:avLst/>
          </a:prstGeom>
          <a:noFill/>
          <a:ln w="9525">
            <a:noFill/>
            <a:miter lim="800000"/>
            <a:headEnd/>
            <a:tailEnd/>
          </a:ln>
        </p:spPr>
      </p:pic>
      <p:pic>
        <p:nvPicPr>
          <p:cNvPr id="4116" name="Picture 65" descr="1ion_trans.gif"/>
          <p:cNvPicPr>
            <a:picLocks noChangeAspect="1"/>
          </p:cNvPicPr>
          <p:nvPr/>
        </p:nvPicPr>
        <p:blipFill>
          <a:blip r:embed="rId5" cstate="print"/>
          <a:srcRect/>
          <a:stretch>
            <a:fillRect/>
          </a:stretch>
        </p:blipFill>
        <p:spPr bwMode="auto">
          <a:xfrm>
            <a:off x="3390900" y="1828800"/>
            <a:ext cx="760413" cy="630238"/>
          </a:xfrm>
          <a:prstGeom prst="rect">
            <a:avLst/>
          </a:prstGeom>
          <a:noFill/>
          <a:ln w="9525">
            <a:noFill/>
            <a:miter lim="800000"/>
            <a:headEnd/>
            <a:tailEnd/>
          </a:ln>
        </p:spPr>
      </p:pic>
      <p:cxnSp>
        <p:nvCxnSpPr>
          <p:cNvPr id="4117" name="Straight Arrow Connector 67"/>
          <p:cNvCxnSpPr>
            <a:cxnSpLocks noChangeShapeType="1"/>
          </p:cNvCxnSpPr>
          <p:nvPr/>
        </p:nvCxnSpPr>
        <p:spPr bwMode="auto">
          <a:xfrm rot="5400000" flipH="1" flipV="1">
            <a:off x="2744788" y="1162050"/>
            <a:ext cx="792162" cy="1588"/>
          </a:xfrm>
          <a:prstGeom prst="straightConnector1">
            <a:avLst/>
          </a:prstGeom>
          <a:noFill/>
          <a:ln w="101600" algn="ctr">
            <a:solidFill>
              <a:schemeClr val="tx1"/>
            </a:solidFill>
            <a:round/>
            <a:headEnd/>
            <a:tailEnd type="triangle" w="med" len="med"/>
          </a:ln>
        </p:spPr>
      </p:cxnSp>
      <p:cxnSp>
        <p:nvCxnSpPr>
          <p:cNvPr id="4118" name="Straight Arrow Connector 68"/>
          <p:cNvCxnSpPr>
            <a:cxnSpLocks noChangeShapeType="1"/>
          </p:cNvCxnSpPr>
          <p:nvPr/>
        </p:nvCxnSpPr>
        <p:spPr bwMode="auto">
          <a:xfrm rot="5400000" flipH="1" flipV="1">
            <a:off x="2170113" y="2006600"/>
            <a:ext cx="792162" cy="1588"/>
          </a:xfrm>
          <a:prstGeom prst="straightConnector1">
            <a:avLst/>
          </a:prstGeom>
          <a:noFill/>
          <a:ln w="101600" algn="ctr">
            <a:solidFill>
              <a:schemeClr val="tx1"/>
            </a:solidFill>
            <a:round/>
            <a:headEnd/>
            <a:tailEnd type="triangle" w="med" len="med"/>
          </a:ln>
        </p:spPr>
      </p:cxnSp>
      <p:cxnSp>
        <p:nvCxnSpPr>
          <p:cNvPr id="4119" name="Straight Arrow Connector 69"/>
          <p:cNvCxnSpPr>
            <a:cxnSpLocks noChangeShapeType="1"/>
          </p:cNvCxnSpPr>
          <p:nvPr/>
        </p:nvCxnSpPr>
        <p:spPr bwMode="auto">
          <a:xfrm rot="5400000" flipH="1" flipV="1">
            <a:off x="3348831" y="2010569"/>
            <a:ext cx="790575" cy="1588"/>
          </a:xfrm>
          <a:prstGeom prst="straightConnector1">
            <a:avLst/>
          </a:prstGeom>
          <a:noFill/>
          <a:ln w="101600" algn="ctr">
            <a:solidFill>
              <a:schemeClr val="tx1"/>
            </a:solidFill>
            <a:round/>
            <a:headEnd/>
            <a:tailEnd type="triangle" w="med" len="med"/>
          </a:ln>
        </p:spPr>
      </p:cxnSp>
      <p:sp>
        <p:nvSpPr>
          <p:cNvPr id="4120" name="TextBox 36"/>
          <p:cNvSpPr txBox="1">
            <a:spLocks noChangeArrowheads="1"/>
          </p:cNvSpPr>
          <p:nvPr/>
        </p:nvSpPr>
        <p:spPr bwMode="auto">
          <a:xfrm>
            <a:off x="5808663" y="6519863"/>
            <a:ext cx="3335337" cy="338137"/>
          </a:xfrm>
          <a:prstGeom prst="rect">
            <a:avLst/>
          </a:prstGeom>
          <a:noFill/>
          <a:ln w="9525">
            <a:noFill/>
            <a:miter lim="800000"/>
            <a:headEnd/>
            <a:tailEnd/>
          </a:ln>
        </p:spPr>
        <p:txBody>
          <a:bodyPr wrap="none">
            <a:spAutoFit/>
          </a:bodyPr>
          <a:lstStyle/>
          <a:p>
            <a:pPr algn="r"/>
            <a:r>
              <a:rPr lang="en-US" sz="1600" smtClean="0">
                <a:solidFill>
                  <a:srgbClr val="000000"/>
                </a:solidFill>
                <a:latin typeface="Times New Roman" pitchFamily="18" charset="0"/>
                <a:cs typeface="Times New Roman" pitchFamily="18" charset="0"/>
              </a:rPr>
              <a:t>K. Kim, et al., Nature </a:t>
            </a:r>
            <a:r>
              <a:rPr lang="en-US" sz="1600" b="1" smtClean="0">
                <a:solidFill>
                  <a:srgbClr val="000000"/>
                </a:solidFill>
                <a:latin typeface="Times New Roman" pitchFamily="18" charset="0"/>
                <a:cs typeface="Times New Roman" pitchFamily="18" charset="0"/>
              </a:rPr>
              <a:t>465</a:t>
            </a:r>
            <a:r>
              <a:rPr lang="en-US" sz="1600" smtClean="0">
                <a:solidFill>
                  <a:srgbClr val="000000"/>
                </a:solidFill>
                <a:latin typeface="Times New Roman" pitchFamily="18" charset="0"/>
                <a:cs typeface="Times New Roman" pitchFamily="18" charset="0"/>
              </a:rPr>
              <a:t>, 590 (2010)</a:t>
            </a:r>
          </a:p>
        </p:txBody>
      </p:sp>
      <p:grpSp>
        <p:nvGrpSpPr>
          <p:cNvPr id="3" name="Group 47"/>
          <p:cNvGrpSpPr>
            <a:grpSpLocks/>
          </p:cNvGrpSpPr>
          <p:nvPr/>
        </p:nvGrpSpPr>
        <p:grpSpPr bwMode="auto">
          <a:xfrm>
            <a:off x="628650" y="2549525"/>
            <a:ext cx="8450263" cy="1851025"/>
            <a:chOff x="629173" y="2550254"/>
            <a:chExt cx="8450399" cy="1850849"/>
          </a:xfrm>
        </p:grpSpPr>
        <p:grpSp>
          <p:nvGrpSpPr>
            <p:cNvPr id="4" name="Group 49"/>
            <p:cNvGrpSpPr>
              <a:grpSpLocks/>
            </p:cNvGrpSpPr>
            <p:nvPr/>
          </p:nvGrpSpPr>
          <p:grpSpPr bwMode="auto">
            <a:xfrm>
              <a:off x="629173" y="2550254"/>
              <a:ext cx="4625208" cy="1191829"/>
              <a:chOff x="629173" y="1963024"/>
              <a:chExt cx="4625208" cy="1191829"/>
            </a:xfrm>
          </p:grpSpPr>
          <p:sp>
            <p:nvSpPr>
              <p:cNvPr id="4136" name="Text Box 6"/>
              <p:cNvSpPr txBox="1">
                <a:spLocks noChangeArrowheads="1"/>
              </p:cNvSpPr>
              <p:nvPr/>
            </p:nvSpPr>
            <p:spPr bwMode="auto">
              <a:xfrm>
                <a:off x="1726123" y="2693188"/>
                <a:ext cx="3528258" cy="461665"/>
              </a:xfrm>
              <a:prstGeom prst="rect">
                <a:avLst/>
              </a:prstGeom>
              <a:noFill/>
              <a:ln w="9525">
                <a:noFill/>
                <a:miter lim="800000"/>
                <a:headEnd/>
                <a:tailEnd/>
              </a:ln>
            </p:spPr>
            <p:txBody>
              <a:bodyPr>
                <a:spAutoFit/>
              </a:bodyPr>
              <a:lstStyle/>
              <a:p>
                <a:r>
                  <a:rPr lang="en-US" sz="2400" b="1" smtClean="0">
                    <a:solidFill>
                      <a:srgbClr val="0000E5"/>
                    </a:solidFill>
                    <a:cs typeface="Arial" charset="0"/>
                    <a:sym typeface="Symbol" pitchFamily="18" charset="2"/>
                  </a:rPr>
                  <a:t>|</a:t>
                </a:r>
                <a:r>
                  <a:rPr lang="en-US" sz="2400" b="1" smtClean="0">
                    <a:solidFill>
                      <a:srgbClr val="0000E5"/>
                    </a:solidFill>
                    <a:latin typeface="Symbol" pitchFamily="18" charset="2"/>
                    <a:cs typeface="Arial" charset="0"/>
                    <a:sym typeface="Symbol" pitchFamily="18" charset="2"/>
                  </a:rPr>
                  <a:t>Y</a:t>
                </a:r>
                <a:r>
                  <a:rPr lang="en-US" sz="2400" b="1" smtClean="0">
                    <a:solidFill>
                      <a:srgbClr val="0000E5"/>
                    </a:solidFill>
                    <a:cs typeface="Arial" charset="0"/>
                    <a:sym typeface="Symbol" pitchFamily="18" charset="2"/>
                  </a:rPr>
                  <a:t> = |+|</a:t>
                </a:r>
              </a:p>
            </p:txBody>
          </p:sp>
          <p:sp>
            <p:nvSpPr>
              <p:cNvPr id="4137" name="TextBox 31"/>
              <p:cNvSpPr txBox="1">
                <a:spLocks noChangeArrowheads="1"/>
              </p:cNvSpPr>
              <p:nvPr/>
            </p:nvSpPr>
            <p:spPr bwMode="auto">
              <a:xfrm>
                <a:off x="629173" y="1963024"/>
                <a:ext cx="3100529" cy="400110"/>
              </a:xfrm>
              <a:prstGeom prst="rect">
                <a:avLst/>
              </a:prstGeom>
              <a:noFill/>
              <a:ln w="9525">
                <a:noFill/>
                <a:miter lim="800000"/>
                <a:headEnd/>
                <a:tailEnd/>
              </a:ln>
            </p:spPr>
            <p:txBody>
              <a:bodyPr wrap="none">
                <a:spAutoFit/>
              </a:bodyPr>
              <a:lstStyle/>
              <a:p>
                <a:r>
                  <a:rPr lang="en-US" smtClean="0">
                    <a:solidFill>
                      <a:srgbClr val="C00000"/>
                    </a:solidFill>
                    <a:cs typeface="Arial" charset="0"/>
                  </a:rPr>
                  <a:t>ground state is </a:t>
                </a:r>
                <a:r>
                  <a:rPr lang="en-US" i="1" smtClean="0">
                    <a:solidFill>
                      <a:srgbClr val="C00000"/>
                    </a:solidFill>
                    <a:cs typeface="Arial" charset="0"/>
                  </a:rPr>
                  <a:t>entangled</a:t>
                </a:r>
              </a:p>
            </p:txBody>
          </p:sp>
        </p:grpSp>
        <p:pic>
          <p:nvPicPr>
            <p:cNvPr id="4133" name="Picture 3"/>
            <p:cNvPicPr>
              <a:picLocks noChangeAspect="1" noChangeArrowheads="1"/>
            </p:cNvPicPr>
            <p:nvPr/>
          </p:nvPicPr>
          <p:blipFill>
            <a:blip r:embed="rId6" cstate="print"/>
            <a:srcRect t="10704" r="2512" b="48701"/>
            <a:stretch>
              <a:fillRect/>
            </a:stretch>
          </p:blipFill>
          <p:spPr bwMode="auto">
            <a:xfrm>
              <a:off x="6518364" y="2761062"/>
              <a:ext cx="2534198" cy="1385006"/>
            </a:xfrm>
            <a:prstGeom prst="rect">
              <a:avLst/>
            </a:prstGeom>
            <a:noFill/>
            <a:ln w="9525">
              <a:noFill/>
              <a:miter lim="800000"/>
              <a:headEnd/>
              <a:tailEnd/>
            </a:ln>
          </p:spPr>
        </p:pic>
        <p:sp>
          <p:nvSpPr>
            <p:cNvPr id="4134" name="TextBox 44"/>
            <p:cNvSpPr txBox="1">
              <a:spLocks noChangeArrowheads="1"/>
            </p:cNvSpPr>
            <p:nvPr/>
          </p:nvSpPr>
          <p:spPr bwMode="auto">
            <a:xfrm>
              <a:off x="7093131" y="4062549"/>
              <a:ext cx="1986441" cy="338554"/>
            </a:xfrm>
            <a:prstGeom prst="rect">
              <a:avLst/>
            </a:prstGeom>
            <a:solidFill>
              <a:srgbClr val="FFFFFF"/>
            </a:solidFill>
            <a:ln w="9525">
              <a:noFill/>
              <a:miter lim="800000"/>
              <a:headEnd/>
              <a:tailEnd/>
            </a:ln>
          </p:spPr>
          <p:txBody>
            <a:bodyPr wrap="none">
              <a:spAutoFit/>
            </a:bodyPr>
            <a:lstStyle/>
            <a:p>
              <a:r>
                <a:rPr lang="en-US" sz="1600" i="1" smtClean="0">
                  <a:solidFill>
                    <a:srgbClr val="000000"/>
                  </a:solidFill>
                  <a:latin typeface="Times New Roman" pitchFamily="18" charset="0"/>
                  <a:cs typeface="Times New Roman" pitchFamily="18" charset="0"/>
                </a:rPr>
                <a:t>P</a:t>
              </a:r>
              <a:r>
                <a:rPr lang="en-US" sz="1600" i="1" baseline="-25000" smtClean="0">
                  <a:solidFill>
                    <a:srgbClr val="000000"/>
                  </a:solidFill>
                  <a:latin typeface="Times New Roman" pitchFamily="18" charset="0"/>
                  <a:cs typeface="Times New Roman" pitchFamily="18" charset="0"/>
                </a:rPr>
                <a:t>0</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1</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2</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3</a:t>
              </a:r>
              <a:endParaRPr lang="en-US" sz="1600" i="1" smtClean="0">
                <a:solidFill>
                  <a:srgbClr val="000000"/>
                </a:solidFill>
                <a:latin typeface="Times New Roman" pitchFamily="18" charset="0"/>
                <a:cs typeface="Times New Roman" pitchFamily="18" charset="0"/>
              </a:endParaRPr>
            </a:p>
          </p:txBody>
        </p:sp>
        <p:sp>
          <p:nvSpPr>
            <p:cNvPr id="4135" name="TextBox 46"/>
            <p:cNvSpPr txBox="1">
              <a:spLocks noChangeArrowheads="1"/>
            </p:cNvSpPr>
            <p:nvPr/>
          </p:nvSpPr>
          <p:spPr bwMode="auto">
            <a:xfrm>
              <a:off x="7511142" y="2899955"/>
              <a:ext cx="971741" cy="400110"/>
            </a:xfrm>
            <a:prstGeom prst="rect">
              <a:avLst/>
            </a:prstGeom>
            <a:solidFill>
              <a:srgbClr val="FFFFFF"/>
            </a:solidFill>
            <a:ln w="9525">
              <a:noFill/>
              <a:miter lim="800000"/>
              <a:headEnd/>
              <a:tailEnd/>
            </a:ln>
          </p:spPr>
          <p:txBody>
            <a:bodyPr wrap="none">
              <a:spAutoFit/>
            </a:bodyPr>
            <a:lstStyle/>
            <a:p>
              <a:r>
                <a:rPr lang="en-US" i="1" smtClean="0">
                  <a:solidFill>
                    <a:srgbClr val="000000"/>
                  </a:solidFill>
                  <a:latin typeface="Times New Roman" pitchFamily="18" charset="0"/>
                  <a:cs typeface="Times New Roman" pitchFamily="18" charset="0"/>
                </a:rPr>
                <a:t>B</a:t>
              </a:r>
              <a:r>
                <a:rPr lang="en-US" i="1" baseline="-25000" smtClean="0">
                  <a:solidFill>
                    <a:srgbClr val="000000"/>
                  </a:solidFill>
                  <a:latin typeface="Times New Roman" pitchFamily="18" charset="0"/>
                  <a:cs typeface="Times New Roman" pitchFamily="18" charset="0"/>
                </a:rPr>
                <a:t>x</a:t>
              </a:r>
              <a:r>
                <a:rPr lang="en-US" i="1" smtClean="0">
                  <a:solidFill>
                    <a:srgbClr val="000000"/>
                  </a:solidFill>
                  <a:latin typeface="Times New Roman" pitchFamily="18" charset="0"/>
                  <a:cs typeface="Times New Roman" pitchFamily="18" charset="0"/>
                </a:rPr>
                <a:t>=0</a:t>
              </a:r>
              <a:r>
                <a:rPr lang="en-US" b="1" i="1" smtClean="0">
                  <a:solidFill>
                    <a:srgbClr val="000000"/>
                  </a:solidFill>
                  <a:latin typeface="Times New Roman" pitchFamily="18" charset="0"/>
                  <a:cs typeface="Times New Roman" pitchFamily="18" charset="0"/>
                </a:rPr>
                <a:t>    </a:t>
              </a:r>
            </a:p>
          </p:txBody>
        </p:sp>
      </p:grpSp>
      <p:grpSp>
        <p:nvGrpSpPr>
          <p:cNvPr id="5" name="Group 56"/>
          <p:cNvGrpSpPr>
            <a:grpSpLocks/>
          </p:cNvGrpSpPr>
          <p:nvPr/>
        </p:nvGrpSpPr>
        <p:grpSpPr bwMode="auto">
          <a:xfrm>
            <a:off x="1216025" y="3775075"/>
            <a:ext cx="7910513" cy="2606675"/>
            <a:chOff x="1216118" y="3775165"/>
            <a:chExt cx="7910460" cy="2607141"/>
          </a:xfrm>
        </p:grpSpPr>
        <p:pic>
          <p:nvPicPr>
            <p:cNvPr id="4123" name="Picture 3"/>
            <p:cNvPicPr>
              <a:picLocks noChangeAspect="1" noChangeArrowheads="1"/>
            </p:cNvPicPr>
            <p:nvPr/>
          </p:nvPicPr>
          <p:blipFill>
            <a:blip r:embed="rId6" cstate="print"/>
            <a:srcRect t="51778" b="8348"/>
            <a:stretch>
              <a:fillRect/>
            </a:stretch>
          </p:blipFill>
          <p:spPr bwMode="auto">
            <a:xfrm>
              <a:off x="6557553" y="4716633"/>
              <a:ext cx="2569025" cy="1344534"/>
            </a:xfrm>
            <a:prstGeom prst="rect">
              <a:avLst/>
            </a:prstGeom>
            <a:noFill/>
            <a:ln w="9525">
              <a:noFill/>
              <a:miter lim="800000"/>
              <a:headEnd/>
              <a:tailEnd/>
            </a:ln>
          </p:spPr>
        </p:pic>
        <p:grpSp>
          <p:nvGrpSpPr>
            <p:cNvPr id="6" name="Group 50"/>
            <p:cNvGrpSpPr>
              <a:grpSpLocks/>
            </p:cNvGrpSpPr>
            <p:nvPr/>
          </p:nvGrpSpPr>
          <p:grpSpPr bwMode="auto">
            <a:xfrm>
              <a:off x="1216118" y="5273356"/>
              <a:ext cx="5154575" cy="1041830"/>
              <a:chOff x="2085293" y="5040967"/>
              <a:chExt cx="5154575" cy="1041830"/>
            </a:xfrm>
          </p:grpSpPr>
          <p:sp>
            <p:nvSpPr>
              <p:cNvPr id="4130" name="Rectangle 34"/>
              <p:cNvSpPr>
                <a:spLocks noChangeArrowheads="1"/>
              </p:cNvSpPr>
              <p:nvPr/>
            </p:nvSpPr>
            <p:spPr bwMode="auto">
              <a:xfrm>
                <a:off x="5024197" y="5040967"/>
                <a:ext cx="2215671" cy="1015663"/>
              </a:xfrm>
              <a:prstGeom prst="rect">
                <a:avLst/>
              </a:prstGeom>
              <a:noFill/>
              <a:ln w="9525">
                <a:noFill/>
                <a:miter lim="800000"/>
                <a:headEnd/>
                <a:tailEnd/>
              </a:ln>
            </p:spPr>
            <p:txBody>
              <a:bodyPr wrap="none">
                <a:spAutoFit/>
              </a:bodyPr>
              <a:lstStyle/>
              <a:p>
                <a:r>
                  <a:rPr lang="en-US" b="1" smtClean="0">
                    <a:solidFill>
                      <a:srgbClr val="C00000"/>
                    </a:solidFill>
                    <a:cs typeface="Arial" charset="0"/>
                    <a:sym typeface="Symbol" pitchFamily="18" charset="2"/>
                  </a:rPr>
                  <a:t>|</a:t>
                </a:r>
                <a:r>
                  <a:rPr lang="en-US" b="1" smtClean="0">
                    <a:solidFill>
                      <a:srgbClr val="C00000"/>
                    </a:solidFill>
                    <a:latin typeface="Symbol" pitchFamily="18" charset="2"/>
                    <a:cs typeface="Arial" charset="0"/>
                    <a:sym typeface="Symbol" pitchFamily="18" charset="2"/>
                  </a:rPr>
                  <a:t>Y</a:t>
                </a:r>
                <a:r>
                  <a:rPr lang="en-US" b="1" baseline="-25000" smtClean="0">
                    <a:solidFill>
                      <a:srgbClr val="C00000"/>
                    </a:solidFill>
                    <a:latin typeface="Symbol" pitchFamily="18" charset="2"/>
                    <a:cs typeface="Arial" charset="0"/>
                    <a:sym typeface="Symbol" pitchFamily="18" charset="2"/>
                  </a:rPr>
                  <a:t>2</a:t>
                </a:r>
                <a:r>
                  <a:rPr lang="en-US" b="1" smtClean="0">
                    <a:solidFill>
                      <a:srgbClr val="C00000"/>
                    </a:solidFill>
                    <a:cs typeface="Arial" charset="0"/>
                    <a:sym typeface="Symbol" pitchFamily="18" charset="2"/>
                  </a:rPr>
                  <a:t> = |</a:t>
                </a:r>
              </a:p>
              <a:p>
                <a:endParaRPr lang="en-US" b="1" smtClean="0">
                  <a:solidFill>
                    <a:srgbClr val="C00000"/>
                  </a:solidFill>
                  <a:cs typeface="Arial" charset="0"/>
                  <a:sym typeface="Symbol" pitchFamily="18" charset="2"/>
                </a:endParaRPr>
              </a:p>
              <a:p>
                <a:r>
                  <a:rPr lang="en-US" b="1" smtClean="0">
                    <a:solidFill>
                      <a:srgbClr val="C00000"/>
                    </a:solidFill>
                    <a:cs typeface="Arial" charset="0"/>
                    <a:sym typeface="Symbol" pitchFamily="18" charset="2"/>
                  </a:rPr>
                  <a:t>no entanglement</a:t>
                </a:r>
                <a:endParaRPr lang="en-US" smtClean="0">
                  <a:solidFill>
                    <a:srgbClr val="C00000"/>
                  </a:solidFill>
                  <a:cs typeface="Arial" charset="0"/>
                </a:endParaRPr>
              </a:p>
            </p:txBody>
          </p:sp>
          <p:sp>
            <p:nvSpPr>
              <p:cNvPr id="4131" name="Rectangle 35"/>
              <p:cNvSpPr>
                <a:spLocks noChangeArrowheads="1"/>
              </p:cNvSpPr>
              <p:nvPr/>
            </p:nvSpPr>
            <p:spPr bwMode="auto">
              <a:xfrm>
                <a:off x="2085293" y="5067134"/>
                <a:ext cx="2215671" cy="1015663"/>
              </a:xfrm>
              <a:prstGeom prst="rect">
                <a:avLst/>
              </a:prstGeom>
              <a:noFill/>
              <a:ln w="9525">
                <a:noFill/>
                <a:miter lim="800000"/>
                <a:headEnd/>
                <a:tailEnd/>
              </a:ln>
            </p:spPr>
            <p:txBody>
              <a:bodyPr wrap="none">
                <a:spAutoFit/>
              </a:bodyPr>
              <a:lstStyle/>
              <a:p>
                <a:r>
                  <a:rPr lang="en-US" b="1" smtClean="0">
                    <a:solidFill>
                      <a:srgbClr val="7030A0"/>
                    </a:solidFill>
                    <a:cs typeface="Arial" charset="0"/>
                    <a:sym typeface="Symbol" pitchFamily="18" charset="2"/>
                  </a:rPr>
                  <a:t>|</a:t>
                </a:r>
                <a:r>
                  <a:rPr lang="en-US" b="1" smtClean="0">
                    <a:solidFill>
                      <a:srgbClr val="7030A0"/>
                    </a:solidFill>
                    <a:latin typeface="Symbol" pitchFamily="18" charset="2"/>
                    <a:cs typeface="Arial" charset="0"/>
                    <a:sym typeface="Symbol" pitchFamily="18" charset="2"/>
                  </a:rPr>
                  <a:t>Y</a:t>
                </a:r>
                <a:r>
                  <a:rPr lang="en-US" b="1" baseline="-25000" smtClean="0">
                    <a:solidFill>
                      <a:srgbClr val="7030A0"/>
                    </a:solidFill>
                    <a:latin typeface="Symbol" pitchFamily="18" charset="2"/>
                    <a:cs typeface="Arial" charset="0"/>
                    <a:sym typeface="Symbol" pitchFamily="18" charset="2"/>
                  </a:rPr>
                  <a:t>1</a:t>
                </a:r>
                <a:r>
                  <a:rPr lang="en-US" b="1" smtClean="0">
                    <a:solidFill>
                      <a:srgbClr val="7030A0"/>
                    </a:solidFill>
                    <a:cs typeface="Arial" charset="0"/>
                    <a:sym typeface="Symbol" pitchFamily="18" charset="2"/>
                  </a:rPr>
                  <a:t> = |</a:t>
                </a:r>
              </a:p>
              <a:p>
                <a:endParaRPr lang="en-US" b="1" smtClean="0">
                  <a:solidFill>
                    <a:srgbClr val="7030A0"/>
                  </a:solidFill>
                  <a:cs typeface="Arial" charset="0"/>
                  <a:sym typeface="Symbol" pitchFamily="18" charset="2"/>
                </a:endParaRPr>
              </a:p>
              <a:p>
                <a:r>
                  <a:rPr lang="en-US" b="1" smtClean="0">
                    <a:solidFill>
                      <a:srgbClr val="7030A0"/>
                    </a:solidFill>
                    <a:cs typeface="Arial" charset="0"/>
                    <a:sym typeface="Symbol" pitchFamily="18" charset="2"/>
                  </a:rPr>
                  <a:t>no entanglement</a:t>
                </a:r>
                <a:endParaRPr lang="en-US" smtClean="0">
                  <a:solidFill>
                    <a:srgbClr val="7030A0"/>
                  </a:solidFill>
                  <a:cs typeface="Arial" charset="0"/>
                </a:endParaRPr>
              </a:p>
            </p:txBody>
          </p:sp>
        </p:grpSp>
        <p:sp>
          <p:nvSpPr>
            <p:cNvPr id="4125" name="TextBox 38"/>
            <p:cNvSpPr txBox="1">
              <a:spLocks noChangeArrowheads="1"/>
            </p:cNvSpPr>
            <p:nvPr/>
          </p:nvSpPr>
          <p:spPr bwMode="auto">
            <a:xfrm>
              <a:off x="7524204" y="4868098"/>
              <a:ext cx="910506" cy="307777"/>
            </a:xfrm>
            <a:prstGeom prst="rect">
              <a:avLst/>
            </a:prstGeom>
            <a:solidFill>
              <a:srgbClr val="FFFFFF"/>
            </a:solidFill>
            <a:ln w="9525">
              <a:noFill/>
              <a:miter lim="800000"/>
              <a:headEnd/>
              <a:tailEnd/>
            </a:ln>
          </p:spPr>
          <p:txBody>
            <a:bodyPr wrap="none" lIns="0" tIns="0" rIns="0" bIns="0">
              <a:spAutoFit/>
            </a:bodyPr>
            <a:lstStyle/>
            <a:p>
              <a:r>
                <a:rPr lang="en-US" i="1" smtClean="0">
                  <a:solidFill>
                    <a:srgbClr val="000000"/>
                  </a:solidFill>
                  <a:latin typeface="Times New Roman" pitchFamily="18" charset="0"/>
                  <a:cs typeface="Times New Roman" pitchFamily="18" charset="0"/>
                </a:rPr>
                <a:t>B</a:t>
              </a:r>
              <a:r>
                <a:rPr lang="en-US" i="1" baseline="-25000" smtClean="0">
                  <a:solidFill>
                    <a:srgbClr val="000000"/>
                  </a:solidFill>
                  <a:latin typeface="Times New Roman" pitchFamily="18" charset="0"/>
                  <a:cs typeface="Times New Roman" pitchFamily="18" charset="0"/>
                </a:rPr>
                <a:t>x</a:t>
              </a:r>
              <a:r>
                <a:rPr lang="en-US" i="1" smtClean="0">
                  <a:solidFill>
                    <a:srgbClr val="000000"/>
                  </a:solidFill>
                  <a:latin typeface="Times New Roman" pitchFamily="18" charset="0"/>
                  <a:cs typeface="Times New Roman" pitchFamily="18" charset="0"/>
                  <a:sym typeface="Symbol" pitchFamily="18" charset="2"/>
                </a:rPr>
                <a:t></a:t>
              </a:r>
              <a:r>
                <a:rPr lang="en-US" i="1" smtClean="0">
                  <a:solidFill>
                    <a:srgbClr val="000000"/>
                  </a:solidFill>
                  <a:latin typeface="Times New Roman" pitchFamily="18" charset="0"/>
                  <a:cs typeface="Times New Roman" pitchFamily="18" charset="0"/>
                </a:rPr>
                <a:t>0      </a:t>
              </a:r>
            </a:p>
          </p:txBody>
        </p:sp>
        <p:sp>
          <p:nvSpPr>
            <p:cNvPr id="4126" name="TextBox 42"/>
            <p:cNvSpPr txBox="1">
              <a:spLocks noChangeArrowheads="1"/>
            </p:cNvSpPr>
            <p:nvPr/>
          </p:nvSpPr>
          <p:spPr bwMode="auto">
            <a:xfrm>
              <a:off x="7088778" y="6043752"/>
              <a:ext cx="1986441" cy="338554"/>
            </a:xfrm>
            <a:prstGeom prst="rect">
              <a:avLst/>
            </a:prstGeom>
            <a:solidFill>
              <a:srgbClr val="FFFFFF"/>
            </a:solidFill>
            <a:ln w="9525">
              <a:noFill/>
              <a:miter lim="800000"/>
              <a:headEnd/>
              <a:tailEnd/>
            </a:ln>
          </p:spPr>
          <p:txBody>
            <a:bodyPr wrap="none">
              <a:spAutoFit/>
            </a:bodyPr>
            <a:lstStyle/>
            <a:p>
              <a:r>
                <a:rPr lang="en-US" sz="1600" i="1" smtClean="0">
                  <a:solidFill>
                    <a:srgbClr val="000000"/>
                  </a:solidFill>
                  <a:latin typeface="Times New Roman" pitchFamily="18" charset="0"/>
                  <a:cs typeface="Times New Roman" pitchFamily="18" charset="0"/>
                </a:rPr>
                <a:t>P</a:t>
              </a:r>
              <a:r>
                <a:rPr lang="en-US" sz="1600" i="1" baseline="-25000" smtClean="0">
                  <a:solidFill>
                    <a:srgbClr val="000000"/>
                  </a:solidFill>
                  <a:latin typeface="Times New Roman" pitchFamily="18" charset="0"/>
                  <a:cs typeface="Times New Roman" pitchFamily="18" charset="0"/>
                </a:rPr>
                <a:t>0</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1</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2</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3</a:t>
              </a:r>
              <a:endParaRPr lang="en-US" sz="1600" i="1" smtClean="0">
                <a:solidFill>
                  <a:srgbClr val="000000"/>
                </a:solidFill>
                <a:latin typeface="Times New Roman" pitchFamily="18" charset="0"/>
                <a:cs typeface="Times New Roman" pitchFamily="18" charset="0"/>
              </a:endParaRPr>
            </a:p>
          </p:txBody>
        </p:sp>
        <p:cxnSp>
          <p:nvCxnSpPr>
            <p:cNvPr id="49" name="Straight Arrow Connector 48"/>
            <p:cNvCxnSpPr/>
            <p:nvPr/>
          </p:nvCxnSpPr>
          <p:spPr bwMode="auto">
            <a:xfrm rot="5400000">
              <a:off x="1953378" y="4107873"/>
              <a:ext cx="1397250" cy="731833"/>
            </a:xfrm>
            <a:prstGeom prst="straightConnector1">
              <a:avLst/>
            </a:prstGeom>
            <a:solidFill>
              <a:schemeClr val="accent1"/>
            </a:solidFill>
            <a:ln w="38100" cap="flat" cmpd="sng" algn="ctr">
              <a:solidFill>
                <a:schemeClr val="accent1">
                  <a:lumMod val="50000"/>
                </a:schemeClr>
              </a:solidFill>
              <a:prstDash val="solid"/>
              <a:round/>
              <a:headEnd type="none" w="med" len="med"/>
              <a:tailEnd type="arrow"/>
            </a:ln>
            <a:effectLst/>
          </p:spPr>
        </p:cxnSp>
        <p:cxnSp>
          <p:nvCxnSpPr>
            <p:cNvPr id="50" name="Straight Arrow Connector 49"/>
            <p:cNvCxnSpPr/>
            <p:nvPr/>
          </p:nvCxnSpPr>
          <p:spPr bwMode="auto">
            <a:xfrm rot="16200000" flipH="1">
              <a:off x="3869476" y="4196776"/>
              <a:ext cx="1417891" cy="587371"/>
            </a:xfrm>
            <a:prstGeom prst="straightConnector1">
              <a:avLst/>
            </a:prstGeom>
            <a:solidFill>
              <a:schemeClr val="accent1"/>
            </a:solidFill>
            <a:ln w="38100" cap="flat" cmpd="sng" algn="ctr">
              <a:solidFill>
                <a:schemeClr val="accent1">
                  <a:lumMod val="50000"/>
                </a:schemeClr>
              </a:solidFill>
              <a:prstDash val="solid"/>
              <a:round/>
              <a:headEnd type="none" w="med" len="med"/>
              <a:tailEnd type="arrow"/>
            </a:ln>
            <a:effectLst/>
          </p:spPr>
        </p:cxnSp>
        <p:sp>
          <p:nvSpPr>
            <p:cNvPr id="4129" name="TextBox 50"/>
            <p:cNvSpPr txBox="1">
              <a:spLocks noChangeArrowheads="1"/>
            </p:cNvSpPr>
            <p:nvPr/>
          </p:nvSpPr>
          <p:spPr bwMode="auto">
            <a:xfrm>
              <a:off x="2963770" y="4037038"/>
              <a:ext cx="1308370" cy="1015663"/>
            </a:xfrm>
            <a:prstGeom prst="rect">
              <a:avLst/>
            </a:prstGeom>
            <a:noFill/>
            <a:ln w="9525">
              <a:noFill/>
              <a:miter lim="800000"/>
              <a:headEnd/>
              <a:tailEnd/>
            </a:ln>
          </p:spPr>
          <p:txBody>
            <a:bodyPr wrap="none">
              <a:spAutoFit/>
            </a:bodyPr>
            <a:lstStyle/>
            <a:p>
              <a:pPr algn="ctr"/>
              <a:r>
                <a:rPr lang="en-US" smtClean="0">
                  <a:solidFill>
                    <a:srgbClr val="00664D"/>
                  </a:solidFill>
                  <a:cs typeface="Arial" charset="0"/>
                </a:rPr>
                <a:t>symmetry</a:t>
              </a:r>
            </a:p>
            <a:p>
              <a:pPr algn="ctr"/>
              <a:r>
                <a:rPr lang="en-US" smtClean="0">
                  <a:solidFill>
                    <a:srgbClr val="00664D"/>
                  </a:solidFill>
                  <a:cs typeface="Arial" charset="0"/>
                </a:rPr>
                <a:t>breaking </a:t>
              </a:r>
            </a:p>
            <a:p>
              <a:pPr algn="ctr"/>
              <a:r>
                <a:rPr lang="en-US" smtClean="0">
                  <a:solidFill>
                    <a:srgbClr val="00664D"/>
                  </a:solidFill>
                  <a:cs typeface="Arial" charset="0"/>
                </a:rPr>
                <a:t>field </a:t>
              </a:r>
              <a:r>
                <a:rPr lang="en-US" b="1" i="1" smtClean="0">
                  <a:solidFill>
                    <a:srgbClr val="00664D"/>
                  </a:solidFill>
                  <a:latin typeface="Times New Roman" pitchFamily="18" charset="0"/>
                  <a:cs typeface="Times New Roman" pitchFamily="18" charset="0"/>
                </a:rPr>
                <a:t>B</a:t>
              </a:r>
              <a:r>
                <a:rPr lang="en-US" b="1" i="1" baseline="-25000" smtClean="0">
                  <a:solidFill>
                    <a:srgbClr val="00664D"/>
                  </a:solidFill>
                  <a:latin typeface="Times New Roman" pitchFamily="18" charset="0"/>
                  <a:cs typeface="Times New Roman" pitchFamily="18" charset="0"/>
                </a:rPr>
                <a:t>x</a:t>
              </a:r>
              <a:endParaRPr lang="en-US" b="1" i="1" smtClean="0">
                <a:solidFill>
                  <a:srgbClr val="00664D"/>
                </a:solidFill>
                <a:latin typeface="Times New Roman" pitchFamily="18" charset="0"/>
                <a:cs typeface="Times New Roman" pitchFamily="18" charset="0"/>
              </a:endParaRPr>
            </a:p>
          </p:txBody>
        </p:sp>
      </p:grpSp>
      <p:sp>
        <p:nvSpPr>
          <p:cNvPr id="4098" name="AutoShape 2"/>
          <p:cNvSpPr>
            <a:spLocks noChangeAspect="1" noChangeArrowheads="1"/>
          </p:cNvSpPr>
          <p:nvPr/>
        </p:nvSpPr>
        <p:spPr bwMode="auto">
          <a:xfrm>
            <a:off x="2239963" y="931863"/>
            <a:ext cx="1792287" cy="1733550"/>
          </a:xfrm>
          <a:prstGeom prst="rect">
            <a:avLst/>
          </a:prstGeom>
          <a:noFill/>
        </p:spPr>
        <p:txBody>
          <a:bodyPr/>
          <a:lstStyle/>
          <a:p>
            <a:pPr eaLnBrk="1" hangingPunct="1"/>
            <a:endParaRPr lang="en-US" smtClean="0">
              <a:solidFill>
                <a:srgbClr val="000000"/>
              </a:solidFill>
              <a:cs typeface="Arial" charset="0"/>
            </a:endParaRPr>
          </a:p>
        </p:txBody>
      </p:sp>
      <p:sp>
        <p:nvSpPr>
          <p:cNvPr id="43" name="TextBox 42"/>
          <p:cNvSpPr txBox="1"/>
          <p:nvPr/>
        </p:nvSpPr>
        <p:spPr>
          <a:xfrm>
            <a:off x="349138" y="12482"/>
            <a:ext cx="963725" cy="646331"/>
          </a:xfrm>
          <a:prstGeom prst="rect">
            <a:avLst/>
          </a:prstGeom>
          <a:noFill/>
        </p:spPr>
        <p:txBody>
          <a:bodyPr wrap="none" rtlCol="0">
            <a:spAutoFit/>
          </a:bodyPr>
          <a:lstStyle/>
          <a:p>
            <a:r>
              <a:rPr lang="en-US" sz="3600" smtClean="0"/>
              <a:t>N=3</a:t>
            </a:r>
            <a:endParaRPr lang="en-US" sz="3600"/>
          </a:p>
        </p:txBody>
      </p:sp>
    </p:spTree>
    <p:extLst>
      <p:ext uri="{BB962C8B-B14F-4D97-AF65-F5344CB8AC3E}">
        <p14:creationId xmlns:p14="http://schemas.microsoft.com/office/powerpoint/2010/main" val="317316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0"/>
          <p:cNvSpPr txBox="1">
            <a:spLocks noChangeArrowheads="1"/>
          </p:cNvSpPr>
          <p:nvPr/>
        </p:nvSpPr>
        <p:spPr bwMode="auto">
          <a:xfrm>
            <a:off x="1895904" y="23366"/>
            <a:ext cx="3279872" cy="1077218"/>
          </a:xfrm>
          <a:prstGeom prst="rect">
            <a:avLst/>
          </a:prstGeom>
          <a:noFill/>
          <a:ln w="9525">
            <a:noFill/>
            <a:miter lim="800000"/>
            <a:headEnd/>
            <a:tailEnd/>
          </a:ln>
        </p:spPr>
        <p:txBody>
          <a:bodyPr wrap="none">
            <a:spAutoFit/>
          </a:bodyPr>
          <a:lstStyle/>
          <a:p>
            <a:r>
              <a:rPr lang="en-US" sz="3200" smtClean="0">
                <a:solidFill>
                  <a:srgbClr val="000000"/>
                </a:solidFill>
                <a:cs typeface="Arial" charset="0"/>
              </a:rPr>
              <a:t>Competing AFM: </a:t>
            </a:r>
          </a:p>
          <a:p>
            <a:r>
              <a:rPr lang="en-US" sz="3200" smtClean="0">
                <a:solidFill>
                  <a:srgbClr val="000000"/>
                </a:solidFill>
                <a:cs typeface="Arial" charset="0"/>
              </a:rPr>
              <a:t>spin </a:t>
            </a:r>
            <a:r>
              <a:rPr lang="en-US" sz="3200" smtClean="0">
                <a:solidFill>
                  <a:srgbClr val="000000"/>
                </a:solidFill>
                <a:cs typeface="Arial" charset="0"/>
              </a:rPr>
              <a:t>frustration</a:t>
            </a:r>
          </a:p>
        </p:txBody>
      </p:sp>
      <p:grpSp>
        <p:nvGrpSpPr>
          <p:cNvPr id="2" name="Group 68"/>
          <p:cNvGrpSpPr>
            <a:grpSpLocks/>
          </p:cNvGrpSpPr>
          <p:nvPr/>
        </p:nvGrpSpPr>
        <p:grpSpPr bwMode="auto">
          <a:xfrm>
            <a:off x="1893888" y="1164781"/>
            <a:ext cx="1897062" cy="1517650"/>
            <a:chOff x="4865878" y="924188"/>
            <a:chExt cx="1897249" cy="1517244"/>
          </a:xfrm>
        </p:grpSpPr>
        <p:grpSp>
          <p:nvGrpSpPr>
            <p:cNvPr id="3" name="Group 29"/>
            <p:cNvGrpSpPr>
              <a:grpSpLocks/>
            </p:cNvGrpSpPr>
            <p:nvPr/>
          </p:nvGrpSpPr>
          <p:grpSpPr bwMode="auto">
            <a:xfrm>
              <a:off x="5111691" y="1638648"/>
              <a:ext cx="1364610" cy="802784"/>
              <a:chOff x="1621871" y="2913774"/>
              <a:chExt cx="1364610" cy="802784"/>
            </a:xfrm>
          </p:grpSpPr>
          <p:sp>
            <p:nvSpPr>
              <p:cNvPr id="25651" name="Freeform 27"/>
              <p:cNvSpPr>
                <a:spLocks/>
              </p:cNvSpPr>
              <p:nvPr/>
            </p:nvSpPr>
            <p:spPr bwMode="auto">
              <a:xfrm flipV="1">
                <a:off x="1621871" y="2913774"/>
                <a:ext cx="1364610" cy="441822"/>
              </a:xfrm>
              <a:custGeom>
                <a:avLst/>
                <a:gdLst>
                  <a:gd name="T0" fmla="*/ 0 w 704676"/>
                  <a:gd name="T1" fmla="*/ 441822 h 381698"/>
                  <a:gd name="T2" fmla="*/ 633569 w 704676"/>
                  <a:gd name="T3" fmla="*/ 4855 h 381698"/>
                  <a:gd name="T4" fmla="*/ 1364610 w 704676"/>
                  <a:gd name="T5" fmla="*/ 412691 h 381698"/>
                  <a:gd name="T6" fmla="*/ 1364610 w 704676"/>
                  <a:gd name="T7" fmla="*/ 412691 h 381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676" h="381698">
                    <a:moveTo>
                      <a:pt x="0" y="381698"/>
                    </a:moveTo>
                    <a:cubicBezTo>
                      <a:pt x="104862" y="195043"/>
                      <a:pt x="209725" y="8388"/>
                      <a:pt x="327171" y="4194"/>
                    </a:cubicBezTo>
                    <a:cubicBezTo>
                      <a:pt x="444617" y="0"/>
                      <a:pt x="704676" y="356531"/>
                      <a:pt x="704676" y="356531"/>
                    </a:cubicBezTo>
                  </a:path>
                </a:pathLst>
              </a:custGeom>
              <a:noFill/>
              <a:ln w="38100" cap="flat" cmpd="sng" algn="ctr">
                <a:solidFill>
                  <a:srgbClr val="C00000"/>
                </a:solidFill>
                <a:prstDash val="solid"/>
                <a:round/>
                <a:headEnd type="none" w="med" len="med"/>
                <a:tailEnd type="none" w="med" len="med"/>
              </a:ln>
            </p:spPr>
            <p:txBody>
              <a:bodyPr/>
              <a:lstStyle/>
              <a:p>
                <a:pPr eaLnBrk="1" hangingPunct="1"/>
                <a:endParaRPr lang="en-US" smtClean="0">
                  <a:solidFill>
                    <a:srgbClr val="000000"/>
                  </a:solidFill>
                  <a:cs typeface="Arial" charset="0"/>
                </a:endParaRPr>
              </a:p>
            </p:txBody>
          </p:sp>
          <p:sp>
            <p:nvSpPr>
              <p:cNvPr id="25652" name="TextBox 28"/>
              <p:cNvSpPr txBox="1">
                <a:spLocks noChangeArrowheads="1"/>
              </p:cNvSpPr>
              <p:nvPr/>
            </p:nvSpPr>
            <p:spPr bwMode="auto">
              <a:xfrm>
                <a:off x="2133599" y="3316448"/>
                <a:ext cx="652743" cy="400110"/>
              </a:xfrm>
              <a:prstGeom prst="rect">
                <a:avLst/>
              </a:prstGeom>
              <a:noFill/>
              <a:ln w="9525">
                <a:noFill/>
                <a:miter lim="800000"/>
                <a:headEnd/>
                <a:tailEnd/>
              </a:ln>
            </p:spPr>
            <p:txBody>
              <a:bodyPr wrap="none">
                <a:spAutoFit/>
              </a:bodyPr>
              <a:lstStyle/>
              <a:p>
                <a:r>
                  <a:rPr lang="en-US" smtClean="0">
                    <a:solidFill>
                      <a:srgbClr val="C00000"/>
                    </a:solidFill>
                    <a:cs typeface="Arial" charset="0"/>
                  </a:rPr>
                  <a:t>AFM</a:t>
                </a:r>
              </a:p>
            </p:txBody>
          </p:sp>
        </p:grpSp>
        <p:sp>
          <p:nvSpPr>
            <p:cNvPr id="25644" name="Freeform 24"/>
            <p:cNvSpPr>
              <a:spLocks/>
            </p:cNvSpPr>
            <p:nvPr/>
          </p:nvSpPr>
          <p:spPr bwMode="auto">
            <a:xfrm>
              <a:off x="5798190" y="1293303"/>
              <a:ext cx="704676" cy="318781"/>
            </a:xfrm>
            <a:custGeom>
              <a:avLst/>
              <a:gdLst>
                <a:gd name="T0" fmla="*/ 0 w 704676"/>
                <a:gd name="T1" fmla="*/ 318781 h 381698"/>
                <a:gd name="T2" fmla="*/ 327171 w 704676"/>
                <a:gd name="T3" fmla="*/ 3503 h 381698"/>
                <a:gd name="T4" fmla="*/ 704676 w 704676"/>
                <a:gd name="T5" fmla="*/ 297762 h 381698"/>
                <a:gd name="T6" fmla="*/ 704676 w 704676"/>
                <a:gd name="T7" fmla="*/ 297762 h 381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676" h="381698">
                  <a:moveTo>
                    <a:pt x="0" y="381698"/>
                  </a:moveTo>
                  <a:cubicBezTo>
                    <a:pt x="104862" y="195043"/>
                    <a:pt x="209725" y="8388"/>
                    <a:pt x="327171" y="4194"/>
                  </a:cubicBezTo>
                  <a:cubicBezTo>
                    <a:pt x="444617" y="0"/>
                    <a:pt x="704676" y="356531"/>
                    <a:pt x="704676" y="356531"/>
                  </a:cubicBezTo>
                </a:path>
              </a:pathLst>
            </a:custGeom>
            <a:noFill/>
            <a:ln w="38100" cap="flat" cmpd="sng" algn="ctr">
              <a:solidFill>
                <a:srgbClr val="C00000"/>
              </a:solidFill>
              <a:prstDash val="solid"/>
              <a:round/>
              <a:headEnd type="none" w="med" len="med"/>
              <a:tailEnd type="none" w="med" len="med"/>
            </a:ln>
          </p:spPr>
          <p:txBody>
            <a:bodyPr/>
            <a:lstStyle/>
            <a:p>
              <a:pPr eaLnBrk="1" hangingPunct="1"/>
              <a:endParaRPr lang="en-US" smtClean="0">
                <a:solidFill>
                  <a:srgbClr val="000000"/>
                </a:solidFill>
                <a:cs typeface="Arial" charset="0"/>
              </a:endParaRPr>
            </a:p>
          </p:txBody>
        </p:sp>
        <p:sp>
          <p:nvSpPr>
            <p:cNvPr id="25645" name="Freeform 23"/>
            <p:cNvSpPr>
              <a:spLocks/>
            </p:cNvSpPr>
            <p:nvPr/>
          </p:nvSpPr>
          <p:spPr bwMode="auto">
            <a:xfrm>
              <a:off x="5108895" y="1291905"/>
              <a:ext cx="704676" cy="318781"/>
            </a:xfrm>
            <a:custGeom>
              <a:avLst/>
              <a:gdLst>
                <a:gd name="T0" fmla="*/ 0 w 704676"/>
                <a:gd name="T1" fmla="*/ 318781 h 381698"/>
                <a:gd name="T2" fmla="*/ 327171 w 704676"/>
                <a:gd name="T3" fmla="*/ 3503 h 381698"/>
                <a:gd name="T4" fmla="*/ 704676 w 704676"/>
                <a:gd name="T5" fmla="*/ 297762 h 381698"/>
                <a:gd name="T6" fmla="*/ 704676 w 704676"/>
                <a:gd name="T7" fmla="*/ 297762 h 3816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4676" h="381698">
                  <a:moveTo>
                    <a:pt x="0" y="381698"/>
                  </a:moveTo>
                  <a:cubicBezTo>
                    <a:pt x="104862" y="195043"/>
                    <a:pt x="209725" y="8388"/>
                    <a:pt x="327171" y="4194"/>
                  </a:cubicBezTo>
                  <a:cubicBezTo>
                    <a:pt x="444617" y="0"/>
                    <a:pt x="704676" y="356531"/>
                    <a:pt x="704676" y="356531"/>
                  </a:cubicBezTo>
                </a:path>
              </a:pathLst>
            </a:custGeom>
            <a:noFill/>
            <a:ln w="38100" cap="flat" cmpd="sng" algn="ctr">
              <a:solidFill>
                <a:srgbClr val="C00000"/>
              </a:solidFill>
              <a:prstDash val="solid"/>
              <a:round/>
              <a:headEnd type="none" w="med" len="med"/>
              <a:tailEnd type="none" w="med" len="med"/>
            </a:ln>
          </p:spPr>
          <p:txBody>
            <a:bodyPr/>
            <a:lstStyle/>
            <a:p>
              <a:pPr eaLnBrk="1" hangingPunct="1"/>
              <a:endParaRPr lang="en-US" smtClean="0">
                <a:solidFill>
                  <a:srgbClr val="000000"/>
                </a:solidFill>
                <a:cs typeface="Arial" charset="0"/>
              </a:endParaRPr>
            </a:p>
          </p:txBody>
        </p:sp>
        <p:pic>
          <p:nvPicPr>
            <p:cNvPr id="25646" name="Picture 17" descr="1ion_trans.gif"/>
            <p:cNvPicPr>
              <a:picLocks noChangeAspect="1"/>
            </p:cNvPicPr>
            <p:nvPr/>
          </p:nvPicPr>
          <p:blipFill>
            <a:blip r:embed="rId3" cstate="print"/>
            <a:srcRect/>
            <a:stretch>
              <a:fillRect/>
            </a:stretch>
          </p:blipFill>
          <p:spPr bwMode="auto">
            <a:xfrm>
              <a:off x="4865878" y="1428924"/>
              <a:ext cx="510269" cy="422421"/>
            </a:xfrm>
            <a:prstGeom prst="rect">
              <a:avLst/>
            </a:prstGeom>
            <a:noFill/>
            <a:ln w="9525">
              <a:noFill/>
              <a:miter lim="800000"/>
              <a:headEnd/>
              <a:tailEnd/>
            </a:ln>
          </p:spPr>
        </p:pic>
        <p:pic>
          <p:nvPicPr>
            <p:cNvPr id="25647" name="Picture 18" descr="1ion_trans.gif"/>
            <p:cNvPicPr>
              <a:picLocks noChangeAspect="1"/>
            </p:cNvPicPr>
            <p:nvPr/>
          </p:nvPicPr>
          <p:blipFill>
            <a:blip r:embed="rId3" cstate="print"/>
            <a:srcRect/>
            <a:stretch>
              <a:fillRect/>
            </a:stretch>
          </p:blipFill>
          <p:spPr bwMode="auto">
            <a:xfrm>
              <a:off x="5563562" y="1428924"/>
              <a:ext cx="510269" cy="422421"/>
            </a:xfrm>
            <a:prstGeom prst="rect">
              <a:avLst/>
            </a:prstGeom>
            <a:noFill/>
            <a:ln w="9525">
              <a:noFill/>
              <a:miter lim="800000"/>
              <a:headEnd/>
              <a:tailEnd/>
            </a:ln>
          </p:spPr>
        </p:pic>
        <p:pic>
          <p:nvPicPr>
            <p:cNvPr id="25648" name="Picture 19" descr="1ion_trans.gif"/>
            <p:cNvPicPr>
              <a:picLocks noChangeAspect="1"/>
            </p:cNvPicPr>
            <p:nvPr/>
          </p:nvPicPr>
          <p:blipFill>
            <a:blip r:embed="rId3" cstate="print"/>
            <a:srcRect/>
            <a:stretch>
              <a:fillRect/>
            </a:stretch>
          </p:blipFill>
          <p:spPr bwMode="auto">
            <a:xfrm>
              <a:off x="6252858" y="1428924"/>
              <a:ext cx="510269" cy="422421"/>
            </a:xfrm>
            <a:prstGeom prst="rect">
              <a:avLst/>
            </a:prstGeom>
            <a:noFill/>
            <a:ln w="9525">
              <a:noFill/>
              <a:miter lim="800000"/>
              <a:headEnd/>
              <a:tailEnd/>
            </a:ln>
          </p:spPr>
        </p:pic>
        <p:sp>
          <p:nvSpPr>
            <p:cNvPr id="25649" name="TextBox 25"/>
            <p:cNvSpPr txBox="1">
              <a:spLocks noChangeArrowheads="1"/>
            </p:cNvSpPr>
            <p:nvPr/>
          </p:nvSpPr>
          <p:spPr bwMode="auto">
            <a:xfrm>
              <a:off x="5142451" y="931179"/>
              <a:ext cx="652743" cy="400110"/>
            </a:xfrm>
            <a:prstGeom prst="rect">
              <a:avLst/>
            </a:prstGeom>
            <a:noFill/>
            <a:ln w="9525">
              <a:noFill/>
              <a:miter lim="800000"/>
              <a:headEnd/>
              <a:tailEnd/>
            </a:ln>
          </p:spPr>
          <p:txBody>
            <a:bodyPr wrap="none">
              <a:spAutoFit/>
            </a:bodyPr>
            <a:lstStyle/>
            <a:p>
              <a:r>
                <a:rPr lang="en-US" smtClean="0">
                  <a:solidFill>
                    <a:srgbClr val="C00000"/>
                  </a:solidFill>
                  <a:cs typeface="Arial" charset="0"/>
                </a:rPr>
                <a:t>AFM</a:t>
              </a:r>
            </a:p>
          </p:txBody>
        </p:sp>
        <p:sp>
          <p:nvSpPr>
            <p:cNvPr id="25650" name="TextBox 26"/>
            <p:cNvSpPr txBox="1">
              <a:spLocks noChangeArrowheads="1"/>
            </p:cNvSpPr>
            <p:nvPr/>
          </p:nvSpPr>
          <p:spPr bwMode="auto">
            <a:xfrm>
              <a:off x="5949192" y="924188"/>
              <a:ext cx="652743" cy="400110"/>
            </a:xfrm>
            <a:prstGeom prst="rect">
              <a:avLst/>
            </a:prstGeom>
            <a:noFill/>
            <a:ln w="9525">
              <a:noFill/>
              <a:miter lim="800000"/>
              <a:headEnd/>
              <a:tailEnd/>
            </a:ln>
          </p:spPr>
          <p:txBody>
            <a:bodyPr wrap="none">
              <a:spAutoFit/>
            </a:bodyPr>
            <a:lstStyle/>
            <a:p>
              <a:r>
                <a:rPr lang="en-US" smtClean="0">
                  <a:solidFill>
                    <a:srgbClr val="C00000"/>
                  </a:solidFill>
                  <a:cs typeface="Arial" charset="0"/>
                </a:rPr>
                <a:t>AFM</a:t>
              </a:r>
            </a:p>
          </p:txBody>
        </p:sp>
      </p:grpSp>
      <p:sp>
        <p:nvSpPr>
          <p:cNvPr id="25604" name="TextBox 33"/>
          <p:cNvSpPr txBox="1">
            <a:spLocks noChangeArrowheads="1"/>
          </p:cNvSpPr>
          <p:nvPr/>
        </p:nvSpPr>
        <p:spPr bwMode="auto">
          <a:xfrm>
            <a:off x="6635750" y="300038"/>
            <a:ext cx="2466975" cy="523875"/>
          </a:xfrm>
          <a:prstGeom prst="rect">
            <a:avLst/>
          </a:prstGeom>
          <a:solidFill>
            <a:srgbClr val="FFFF00"/>
          </a:solidFill>
          <a:ln w="9525">
            <a:solidFill>
              <a:schemeClr val="tx1"/>
            </a:solidFill>
            <a:miter lim="800000"/>
            <a:headEnd/>
            <a:tailEnd/>
          </a:ln>
        </p:spPr>
        <p:txBody>
          <a:bodyPr wrap="none">
            <a:spAutoFit/>
          </a:bodyPr>
          <a:lstStyle/>
          <a:p>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12</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13</a:t>
            </a:r>
            <a:r>
              <a:rPr lang="en-US" sz="2800" i="1" smtClean="0">
                <a:solidFill>
                  <a:srgbClr val="000000"/>
                </a:solidFill>
                <a:latin typeface="Times New Roman" pitchFamily="18" charset="0"/>
                <a:cs typeface="Times New Roman" pitchFamily="18" charset="0"/>
              </a:rPr>
              <a:t>=J</a:t>
            </a:r>
            <a:r>
              <a:rPr lang="en-US" sz="2800" i="1" baseline="-25000" smtClean="0">
                <a:solidFill>
                  <a:srgbClr val="000000"/>
                </a:solidFill>
                <a:latin typeface="Times New Roman" pitchFamily="18" charset="0"/>
                <a:cs typeface="Times New Roman" pitchFamily="18" charset="0"/>
              </a:rPr>
              <a:t>23</a:t>
            </a:r>
            <a:r>
              <a:rPr lang="en-US" sz="2800" i="1" smtClean="0">
                <a:solidFill>
                  <a:srgbClr val="000000"/>
                </a:solidFill>
                <a:latin typeface="Times New Roman" pitchFamily="18" charset="0"/>
                <a:cs typeface="Times New Roman" pitchFamily="18" charset="0"/>
              </a:rPr>
              <a:t> &gt; 0</a:t>
            </a:r>
          </a:p>
        </p:txBody>
      </p:sp>
      <p:grpSp>
        <p:nvGrpSpPr>
          <p:cNvPr id="4" name="Group 51"/>
          <p:cNvGrpSpPr>
            <a:grpSpLocks/>
          </p:cNvGrpSpPr>
          <p:nvPr/>
        </p:nvGrpSpPr>
        <p:grpSpPr bwMode="auto">
          <a:xfrm>
            <a:off x="4187825" y="1106043"/>
            <a:ext cx="1949450" cy="1787525"/>
            <a:chOff x="2201748" y="917469"/>
            <a:chExt cx="1949447" cy="1788651"/>
          </a:xfrm>
        </p:grpSpPr>
        <p:sp>
          <p:nvSpPr>
            <p:cNvPr id="25633" name="AutoShape 3"/>
            <p:cNvSpPr>
              <a:spLocks noChangeAspect="1" noChangeArrowheads="1" noTextEdit="1"/>
            </p:cNvSpPr>
            <p:nvPr/>
          </p:nvSpPr>
          <p:spPr bwMode="auto">
            <a:xfrm>
              <a:off x="2239963" y="931863"/>
              <a:ext cx="1792286" cy="1733551"/>
            </a:xfrm>
            <a:prstGeom prst="rect">
              <a:avLst/>
            </a:prstGeom>
            <a:noFill/>
            <a:ln w="9525">
              <a:noFill/>
              <a:miter lim="800000"/>
              <a:headEnd/>
              <a:tailEnd/>
            </a:ln>
          </p:spPr>
          <p:txBody>
            <a:bodyPr/>
            <a:lstStyle/>
            <a:p>
              <a:pPr eaLnBrk="1" hangingPunct="1"/>
              <a:endParaRPr lang="en-US" smtClean="0">
                <a:solidFill>
                  <a:srgbClr val="000000"/>
                </a:solidFill>
                <a:cs typeface="Arial" charset="0"/>
              </a:endParaRPr>
            </a:p>
          </p:txBody>
        </p:sp>
        <p:sp>
          <p:nvSpPr>
            <p:cNvPr id="25634" name="Freeform 5"/>
            <p:cNvSpPr>
              <a:spLocks noEditPoints="1"/>
            </p:cNvSpPr>
            <p:nvPr/>
          </p:nvSpPr>
          <p:spPr bwMode="auto">
            <a:xfrm>
              <a:off x="2546350" y="1208088"/>
              <a:ext cx="623887" cy="879475"/>
            </a:xfrm>
            <a:custGeom>
              <a:avLst/>
              <a:gdLst>
                <a:gd name="T0" fmla="*/ 382 w 393"/>
                <a:gd name="T1" fmla="*/ 32 h 554"/>
                <a:gd name="T2" fmla="*/ 377 w 393"/>
                <a:gd name="T3" fmla="*/ 0 h 554"/>
                <a:gd name="T4" fmla="*/ 372 w 393"/>
                <a:gd name="T5" fmla="*/ 48 h 554"/>
                <a:gd name="T6" fmla="*/ 340 w 393"/>
                <a:gd name="T7" fmla="*/ 53 h 554"/>
                <a:gd name="T8" fmla="*/ 372 w 393"/>
                <a:gd name="T9" fmla="*/ 48 h 554"/>
                <a:gd name="T10" fmla="*/ 335 w 393"/>
                <a:gd name="T11" fmla="*/ 100 h 554"/>
                <a:gd name="T12" fmla="*/ 329 w 393"/>
                <a:gd name="T13" fmla="*/ 74 h 554"/>
                <a:gd name="T14" fmla="*/ 324 w 393"/>
                <a:gd name="T15" fmla="*/ 116 h 554"/>
                <a:gd name="T16" fmla="*/ 292 w 393"/>
                <a:gd name="T17" fmla="*/ 121 h 554"/>
                <a:gd name="T18" fmla="*/ 324 w 393"/>
                <a:gd name="T19" fmla="*/ 116 h 554"/>
                <a:gd name="T20" fmla="*/ 287 w 393"/>
                <a:gd name="T21" fmla="*/ 169 h 554"/>
                <a:gd name="T22" fmla="*/ 281 w 393"/>
                <a:gd name="T23" fmla="*/ 143 h 554"/>
                <a:gd name="T24" fmla="*/ 271 w 393"/>
                <a:gd name="T25" fmla="*/ 190 h 554"/>
                <a:gd name="T26" fmla="*/ 244 w 393"/>
                <a:gd name="T27" fmla="*/ 195 h 554"/>
                <a:gd name="T28" fmla="*/ 271 w 393"/>
                <a:gd name="T29" fmla="*/ 190 h 554"/>
                <a:gd name="T30" fmla="*/ 239 w 393"/>
                <a:gd name="T31" fmla="*/ 237 h 554"/>
                <a:gd name="T32" fmla="*/ 234 w 393"/>
                <a:gd name="T33" fmla="*/ 211 h 554"/>
                <a:gd name="T34" fmla="*/ 223 w 393"/>
                <a:gd name="T35" fmla="*/ 259 h 554"/>
                <a:gd name="T36" fmla="*/ 196 w 393"/>
                <a:gd name="T37" fmla="*/ 264 h 554"/>
                <a:gd name="T38" fmla="*/ 223 w 393"/>
                <a:gd name="T39" fmla="*/ 259 h 554"/>
                <a:gd name="T40" fmla="*/ 186 w 393"/>
                <a:gd name="T41" fmla="*/ 311 h 554"/>
                <a:gd name="T42" fmla="*/ 181 w 393"/>
                <a:gd name="T43" fmla="*/ 280 h 554"/>
                <a:gd name="T44" fmla="*/ 175 w 393"/>
                <a:gd name="T45" fmla="*/ 327 h 554"/>
                <a:gd name="T46" fmla="*/ 149 w 393"/>
                <a:gd name="T47" fmla="*/ 332 h 554"/>
                <a:gd name="T48" fmla="*/ 175 w 393"/>
                <a:gd name="T49" fmla="*/ 327 h 554"/>
                <a:gd name="T50" fmla="*/ 138 w 393"/>
                <a:gd name="T51" fmla="*/ 380 h 554"/>
                <a:gd name="T52" fmla="*/ 133 w 393"/>
                <a:gd name="T53" fmla="*/ 348 h 554"/>
                <a:gd name="T54" fmla="*/ 127 w 393"/>
                <a:gd name="T55" fmla="*/ 396 h 554"/>
                <a:gd name="T56" fmla="*/ 101 w 393"/>
                <a:gd name="T57" fmla="*/ 401 h 554"/>
                <a:gd name="T58" fmla="*/ 127 w 393"/>
                <a:gd name="T59" fmla="*/ 396 h 554"/>
                <a:gd name="T60" fmla="*/ 90 w 393"/>
                <a:gd name="T61" fmla="*/ 448 h 554"/>
                <a:gd name="T62" fmla="*/ 85 w 393"/>
                <a:gd name="T63" fmla="*/ 417 h 554"/>
                <a:gd name="T64" fmla="*/ 80 w 393"/>
                <a:gd name="T65" fmla="*/ 464 h 554"/>
                <a:gd name="T66" fmla="*/ 48 w 393"/>
                <a:gd name="T67" fmla="*/ 470 h 554"/>
                <a:gd name="T68" fmla="*/ 80 w 393"/>
                <a:gd name="T69" fmla="*/ 464 h 554"/>
                <a:gd name="T70" fmla="*/ 42 w 393"/>
                <a:gd name="T71" fmla="*/ 517 h 554"/>
                <a:gd name="T72" fmla="*/ 37 w 393"/>
                <a:gd name="T73" fmla="*/ 491 h 554"/>
                <a:gd name="T74" fmla="*/ 32 w 393"/>
                <a:gd name="T75" fmla="*/ 533 h 554"/>
                <a:gd name="T76" fmla="*/ 0 w 393"/>
                <a:gd name="T77" fmla="*/ 538 h 554"/>
                <a:gd name="T78" fmla="*/ 32 w 393"/>
                <a:gd name="T79" fmla="*/ 533 h 5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3"/>
                <a:gd name="T121" fmla="*/ 0 h 554"/>
                <a:gd name="T122" fmla="*/ 393 w 393"/>
                <a:gd name="T123" fmla="*/ 554 h 5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3" h="554">
                  <a:moveTo>
                    <a:pt x="393" y="16"/>
                  </a:moveTo>
                  <a:lnTo>
                    <a:pt x="382" y="32"/>
                  </a:lnTo>
                  <a:lnTo>
                    <a:pt x="367" y="21"/>
                  </a:lnTo>
                  <a:lnTo>
                    <a:pt x="377" y="0"/>
                  </a:lnTo>
                  <a:lnTo>
                    <a:pt x="393" y="16"/>
                  </a:lnTo>
                  <a:close/>
                  <a:moveTo>
                    <a:pt x="372" y="48"/>
                  </a:moveTo>
                  <a:lnTo>
                    <a:pt x="356" y="69"/>
                  </a:lnTo>
                  <a:lnTo>
                    <a:pt x="340" y="53"/>
                  </a:lnTo>
                  <a:lnTo>
                    <a:pt x="351" y="37"/>
                  </a:lnTo>
                  <a:lnTo>
                    <a:pt x="372" y="48"/>
                  </a:lnTo>
                  <a:close/>
                  <a:moveTo>
                    <a:pt x="345" y="84"/>
                  </a:moveTo>
                  <a:lnTo>
                    <a:pt x="335" y="100"/>
                  </a:lnTo>
                  <a:lnTo>
                    <a:pt x="319" y="90"/>
                  </a:lnTo>
                  <a:lnTo>
                    <a:pt x="329" y="74"/>
                  </a:lnTo>
                  <a:lnTo>
                    <a:pt x="345" y="84"/>
                  </a:lnTo>
                  <a:close/>
                  <a:moveTo>
                    <a:pt x="324" y="116"/>
                  </a:moveTo>
                  <a:lnTo>
                    <a:pt x="308" y="137"/>
                  </a:lnTo>
                  <a:lnTo>
                    <a:pt x="292" y="121"/>
                  </a:lnTo>
                  <a:lnTo>
                    <a:pt x="303" y="106"/>
                  </a:lnTo>
                  <a:lnTo>
                    <a:pt x="324" y="116"/>
                  </a:lnTo>
                  <a:close/>
                  <a:moveTo>
                    <a:pt x="297" y="153"/>
                  </a:moveTo>
                  <a:lnTo>
                    <a:pt x="287" y="169"/>
                  </a:lnTo>
                  <a:lnTo>
                    <a:pt x="266" y="158"/>
                  </a:lnTo>
                  <a:lnTo>
                    <a:pt x="281" y="143"/>
                  </a:lnTo>
                  <a:lnTo>
                    <a:pt x="297" y="153"/>
                  </a:lnTo>
                  <a:close/>
                  <a:moveTo>
                    <a:pt x="271" y="190"/>
                  </a:moveTo>
                  <a:lnTo>
                    <a:pt x="260" y="206"/>
                  </a:lnTo>
                  <a:lnTo>
                    <a:pt x="244" y="195"/>
                  </a:lnTo>
                  <a:lnTo>
                    <a:pt x="255" y="174"/>
                  </a:lnTo>
                  <a:lnTo>
                    <a:pt x="271" y="190"/>
                  </a:lnTo>
                  <a:close/>
                  <a:moveTo>
                    <a:pt x="250" y="222"/>
                  </a:moveTo>
                  <a:lnTo>
                    <a:pt x="239" y="237"/>
                  </a:lnTo>
                  <a:lnTo>
                    <a:pt x="218" y="227"/>
                  </a:lnTo>
                  <a:lnTo>
                    <a:pt x="234" y="211"/>
                  </a:lnTo>
                  <a:lnTo>
                    <a:pt x="250" y="222"/>
                  </a:lnTo>
                  <a:close/>
                  <a:moveTo>
                    <a:pt x="223" y="259"/>
                  </a:moveTo>
                  <a:lnTo>
                    <a:pt x="212" y="274"/>
                  </a:lnTo>
                  <a:lnTo>
                    <a:pt x="196" y="264"/>
                  </a:lnTo>
                  <a:lnTo>
                    <a:pt x="207" y="243"/>
                  </a:lnTo>
                  <a:lnTo>
                    <a:pt x="223" y="259"/>
                  </a:lnTo>
                  <a:close/>
                  <a:moveTo>
                    <a:pt x="202" y="290"/>
                  </a:moveTo>
                  <a:lnTo>
                    <a:pt x="186" y="311"/>
                  </a:lnTo>
                  <a:lnTo>
                    <a:pt x="170" y="296"/>
                  </a:lnTo>
                  <a:lnTo>
                    <a:pt x="181" y="280"/>
                  </a:lnTo>
                  <a:lnTo>
                    <a:pt x="202" y="290"/>
                  </a:lnTo>
                  <a:close/>
                  <a:moveTo>
                    <a:pt x="175" y="327"/>
                  </a:moveTo>
                  <a:lnTo>
                    <a:pt x="165" y="343"/>
                  </a:lnTo>
                  <a:lnTo>
                    <a:pt x="149" y="332"/>
                  </a:lnTo>
                  <a:lnTo>
                    <a:pt x="159" y="317"/>
                  </a:lnTo>
                  <a:lnTo>
                    <a:pt x="175" y="327"/>
                  </a:lnTo>
                  <a:close/>
                  <a:moveTo>
                    <a:pt x="154" y="359"/>
                  </a:moveTo>
                  <a:lnTo>
                    <a:pt x="138" y="380"/>
                  </a:lnTo>
                  <a:lnTo>
                    <a:pt x="122" y="364"/>
                  </a:lnTo>
                  <a:lnTo>
                    <a:pt x="133" y="348"/>
                  </a:lnTo>
                  <a:lnTo>
                    <a:pt x="154" y="359"/>
                  </a:lnTo>
                  <a:close/>
                  <a:moveTo>
                    <a:pt x="127" y="396"/>
                  </a:moveTo>
                  <a:lnTo>
                    <a:pt x="117" y="412"/>
                  </a:lnTo>
                  <a:lnTo>
                    <a:pt x="101" y="401"/>
                  </a:lnTo>
                  <a:lnTo>
                    <a:pt x="111" y="385"/>
                  </a:lnTo>
                  <a:lnTo>
                    <a:pt x="127" y="396"/>
                  </a:lnTo>
                  <a:close/>
                  <a:moveTo>
                    <a:pt x="106" y="433"/>
                  </a:moveTo>
                  <a:lnTo>
                    <a:pt x="90" y="448"/>
                  </a:lnTo>
                  <a:lnTo>
                    <a:pt x="74" y="438"/>
                  </a:lnTo>
                  <a:lnTo>
                    <a:pt x="85" y="417"/>
                  </a:lnTo>
                  <a:lnTo>
                    <a:pt x="106" y="433"/>
                  </a:lnTo>
                  <a:close/>
                  <a:moveTo>
                    <a:pt x="80" y="464"/>
                  </a:moveTo>
                  <a:lnTo>
                    <a:pt x="69" y="480"/>
                  </a:lnTo>
                  <a:lnTo>
                    <a:pt x="48" y="470"/>
                  </a:lnTo>
                  <a:lnTo>
                    <a:pt x="64" y="454"/>
                  </a:lnTo>
                  <a:lnTo>
                    <a:pt x="80" y="464"/>
                  </a:lnTo>
                  <a:close/>
                  <a:moveTo>
                    <a:pt x="53" y="501"/>
                  </a:moveTo>
                  <a:lnTo>
                    <a:pt x="42" y="517"/>
                  </a:lnTo>
                  <a:lnTo>
                    <a:pt x="26" y="507"/>
                  </a:lnTo>
                  <a:lnTo>
                    <a:pt x="37" y="491"/>
                  </a:lnTo>
                  <a:lnTo>
                    <a:pt x="53" y="501"/>
                  </a:lnTo>
                  <a:close/>
                  <a:moveTo>
                    <a:pt x="32" y="533"/>
                  </a:moveTo>
                  <a:lnTo>
                    <a:pt x="21" y="554"/>
                  </a:lnTo>
                  <a:lnTo>
                    <a:pt x="0" y="538"/>
                  </a:lnTo>
                  <a:lnTo>
                    <a:pt x="16" y="522"/>
                  </a:lnTo>
                  <a:lnTo>
                    <a:pt x="32" y="533"/>
                  </a:lnTo>
                  <a:close/>
                </a:path>
              </a:pathLst>
            </a:custGeom>
            <a:solidFill>
              <a:srgbClr val="969696"/>
            </a:solidFill>
            <a:ln w="0">
              <a:solidFill>
                <a:srgbClr val="969696"/>
              </a:solidFill>
              <a:prstDash val="solid"/>
              <a:round/>
              <a:headEnd/>
              <a:tailEnd/>
            </a:ln>
          </p:spPr>
          <p:txBody>
            <a:bodyPr/>
            <a:lstStyle/>
            <a:p>
              <a:pPr eaLnBrk="1" hangingPunct="1"/>
              <a:endParaRPr lang="en-US" smtClean="0">
                <a:solidFill>
                  <a:srgbClr val="000000"/>
                </a:solidFill>
                <a:cs typeface="Arial" charset="0"/>
              </a:endParaRPr>
            </a:p>
          </p:txBody>
        </p:sp>
        <p:sp>
          <p:nvSpPr>
            <p:cNvPr id="25635" name="Freeform 6"/>
            <p:cNvSpPr>
              <a:spLocks noEditPoints="1"/>
            </p:cNvSpPr>
            <p:nvPr/>
          </p:nvSpPr>
          <p:spPr bwMode="auto">
            <a:xfrm>
              <a:off x="3144837" y="1216026"/>
              <a:ext cx="565150" cy="889000"/>
            </a:xfrm>
            <a:custGeom>
              <a:avLst/>
              <a:gdLst>
                <a:gd name="T0" fmla="*/ 27 w 356"/>
                <a:gd name="T1" fmla="*/ 16 h 560"/>
                <a:gd name="T2" fmla="*/ 0 w 356"/>
                <a:gd name="T3" fmla="*/ 11 h 560"/>
                <a:gd name="T4" fmla="*/ 37 w 356"/>
                <a:gd name="T5" fmla="*/ 32 h 560"/>
                <a:gd name="T6" fmla="*/ 32 w 356"/>
                <a:gd name="T7" fmla="*/ 64 h 560"/>
                <a:gd name="T8" fmla="*/ 37 w 356"/>
                <a:gd name="T9" fmla="*/ 32 h 560"/>
                <a:gd name="T10" fmla="*/ 75 w 356"/>
                <a:gd name="T11" fmla="*/ 90 h 560"/>
                <a:gd name="T12" fmla="*/ 43 w 356"/>
                <a:gd name="T13" fmla="*/ 79 h 560"/>
                <a:gd name="T14" fmla="*/ 85 w 356"/>
                <a:gd name="T15" fmla="*/ 106 h 560"/>
                <a:gd name="T16" fmla="*/ 80 w 356"/>
                <a:gd name="T17" fmla="*/ 132 h 560"/>
                <a:gd name="T18" fmla="*/ 85 w 356"/>
                <a:gd name="T19" fmla="*/ 106 h 560"/>
                <a:gd name="T20" fmla="*/ 117 w 356"/>
                <a:gd name="T21" fmla="*/ 159 h 560"/>
                <a:gd name="T22" fmla="*/ 90 w 356"/>
                <a:gd name="T23" fmla="*/ 153 h 560"/>
                <a:gd name="T24" fmla="*/ 128 w 356"/>
                <a:gd name="T25" fmla="*/ 180 h 560"/>
                <a:gd name="T26" fmla="*/ 122 w 356"/>
                <a:gd name="T27" fmla="*/ 206 h 560"/>
                <a:gd name="T28" fmla="*/ 128 w 356"/>
                <a:gd name="T29" fmla="*/ 180 h 560"/>
                <a:gd name="T30" fmla="*/ 165 w 356"/>
                <a:gd name="T31" fmla="*/ 232 h 560"/>
                <a:gd name="T32" fmla="*/ 133 w 356"/>
                <a:gd name="T33" fmla="*/ 222 h 560"/>
                <a:gd name="T34" fmla="*/ 176 w 356"/>
                <a:gd name="T35" fmla="*/ 248 h 560"/>
                <a:gd name="T36" fmla="*/ 165 w 356"/>
                <a:gd name="T37" fmla="*/ 280 h 560"/>
                <a:gd name="T38" fmla="*/ 176 w 356"/>
                <a:gd name="T39" fmla="*/ 248 h 560"/>
                <a:gd name="T40" fmla="*/ 207 w 356"/>
                <a:gd name="T41" fmla="*/ 301 h 560"/>
                <a:gd name="T42" fmla="*/ 176 w 356"/>
                <a:gd name="T43" fmla="*/ 296 h 560"/>
                <a:gd name="T44" fmla="*/ 218 w 356"/>
                <a:gd name="T45" fmla="*/ 322 h 560"/>
                <a:gd name="T46" fmla="*/ 213 w 356"/>
                <a:gd name="T47" fmla="*/ 349 h 560"/>
                <a:gd name="T48" fmla="*/ 218 w 356"/>
                <a:gd name="T49" fmla="*/ 322 h 560"/>
                <a:gd name="T50" fmla="*/ 250 w 356"/>
                <a:gd name="T51" fmla="*/ 375 h 560"/>
                <a:gd name="T52" fmla="*/ 223 w 356"/>
                <a:gd name="T53" fmla="*/ 370 h 560"/>
                <a:gd name="T54" fmla="*/ 261 w 356"/>
                <a:gd name="T55" fmla="*/ 391 h 560"/>
                <a:gd name="T56" fmla="*/ 255 w 356"/>
                <a:gd name="T57" fmla="*/ 422 h 560"/>
                <a:gd name="T58" fmla="*/ 261 w 356"/>
                <a:gd name="T59" fmla="*/ 391 h 560"/>
                <a:gd name="T60" fmla="*/ 298 w 356"/>
                <a:gd name="T61" fmla="*/ 449 h 560"/>
                <a:gd name="T62" fmla="*/ 266 w 356"/>
                <a:gd name="T63" fmla="*/ 438 h 560"/>
                <a:gd name="T64" fmla="*/ 308 w 356"/>
                <a:gd name="T65" fmla="*/ 465 h 560"/>
                <a:gd name="T66" fmla="*/ 298 w 356"/>
                <a:gd name="T67" fmla="*/ 496 h 560"/>
                <a:gd name="T68" fmla="*/ 308 w 356"/>
                <a:gd name="T69" fmla="*/ 465 h 560"/>
                <a:gd name="T70" fmla="*/ 340 w 356"/>
                <a:gd name="T71" fmla="*/ 517 h 560"/>
                <a:gd name="T72" fmla="*/ 314 w 356"/>
                <a:gd name="T73" fmla="*/ 512 h 560"/>
                <a:gd name="T74" fmla="*/ 351 w 356"/>
                <a:gd name="T75" fmla="*/ 538 h 560"/>
                <a:gd name="T76" fmla="*/ 340 w 356"/>
                <a:gd name="T77" fmla="*/ 560 h 560"/>
                <a:gd name="T78" fmla="*/ 351 w 356"/>
                <a:gd name="T79" fmla="*/ 538 h 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6"/>
                <a:gd name="T121" fmla="*/ 0 h 560"/>
                <a:gd name="T122" fmla="*/ 356 w 356"/>
                <a:gd name="T123" fmla="*/ 560 h 5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6" h="560">
                  <a:moveTo>
                    <a:pt x="16" y="0"/>
                  </a:moveTo>
                  <a:lnTo>
                    <a:pt x="27" y="16"/>
                  </a:lnTo>
                  <a:lnTo>
                    <a:pt x="11" y="27"/>
                  </a:lnTo>
                  <a:lnTo>
                    <a:pt x="0" y="11"/>
                  </a:lnTo>
                  <a:lnTo>
                    <a:pt x="16" y="0"/>
                  </a:lnTo>
                  <a:close/>
                  <a:moveTo>
                    <a:pt x="37" y="32"/>
                  </a:moveTo>
                  <a:lnTo>
                    <a:pt x="53" y="53"/>
                  </a:lnTo>
                  <a:lnTo>
                    <a:pt x="32" y="64"/>
                  </a:lnTo>
                  <a:lnTo>
                    <a:pt x="21" y="43"/>
                  </a:lnTo>
                  <a:lnTo>
                    <a:pt x="37" y="32"/>
                  </a:lnTo>
                  <a:close/>
                  <a:moveTo>
                    <a:pt x="64" y="69"/>
                  </a:moveTo>
                  <a:lnTo>
                    <a:pt x="75" y="90"/>
                  </a:lnTo>
                  <a:lnTo>
                    <a:pt x="53" y="101"/>
                  </a:lnTo>
                  <a:lnTo>
                    <a:pt x="43" y="79"/>
                  </a:lnTo>
                  <a:lnTo>
                    <a:pt x="64" y="69"/>
                  </a:lnTo>
                  <a:close/>
                  <a:moveTo>
                    <a:pt x="85" y="106"/>
                  </a:moveTo>
                  <a:lnTo>
                    <a:pt x="96" y="122"/>
                  </a:lnTo>
                  <a:lnTo>
                    <a:pt x="80" y="132"/>
                  </a:lnTo>
                  <a:lnTo>
                    <a:pt x="64" y="116"/>
                  </a:lnTo>
                  <a:lnTo>
                    <a:pt x="85" y="106"/>
                  </a:lnTo>
                  <a:close/>
                  <a:moveTo>
                    <a:pt x="106" y="143"/>
                  </a:moveTo>
                  <a:lnTo>
                    <a:pt x="117" y="159"/>
                  </a:lnTo>
                  <a:lnTo>
                    <a:pt x="101" y="169"/>
                  </a:lnTo>
                  <a:lnTo>
                    <a:pt x="90" y="153"/>
                  </a:lnTo>
                  <a:lnTo>
                    <a:pt x="106" y="143"/>
                  </a:lnTo>
                  <a:close/>
                  <a:moveTo>
                    <a:pt x="128" y="180"/>
                  </a:moveTo>
                  <a:lnTo>
                    <a:pt x="138" y="196"/>
                  </a:lnTo>
                  <a:lnTo>
                    <a:pt x="122" y="206"/>
                  </a:lnTo>
                  <a:lnTo>
                    <a:pt x="112" y="190"/>
                  </a:lnTo>
                  <a:lnTo>
                    <a:pt x="128" y="180"/>
                  </a:lnTo>
                  <a:close/>
                  <a:moveTo>
                    <a:pt x="149" y="211"/>
                  </a:moveTo>
                  <a:lnTo>
                    <a:pt x="165" y="232"/>
                  </a:lnTo>
                  <a:lnTo>
                    <a:pt x="144" y="243"/>
                  </a:lnTo>
                  <a:lnTo>
                    <a:pt x="133" y="222"/>
                  </a:lnTo>
                  <a:lnTo>
                    <a:pt x="149" y="211"/>
                  </a:lnTo>
                  <a:close/>
                  <a:moveTo>
                    <a:pt x="176" y="248"/>
                  </a:moveTo>
                  <a:lnTo>
                    <a:pt x="186" y="269"/>
                  </a:lnTo>
                  <a:lnTo>
                    <a:pt x="165" y="280"/>
                  </a:lnTo>
                  <a:lnTo>
                    <a:pt x="154" y="259"/>
                  </a:lnTo>
                  <a:lnTo>
                    <a:pt x="176" y="248"/>
                  </a:lnTo>
                  <a:close/>
                  <a:moveTo>
                    <a:pt x="197" y="285"/>
                  </a:moveTo>
                  <a:lnTo>
                    <a:pt x="207" y="301"/>
                  </a:lnTo>
                  <a:lnTo>
                    <a:pt x="186" y="317"/>
                  </a:lnTo>
                  <a:lnTo>
                    <a:pt x="176" y="296"/>
                  </a:lnTo>
                  <a:lnTo>
                    <a:pt x="197" y="285"/>
                  </a:lnTo>
                  <a:close/>
                  <a:moveTo>
                    <a:pt x="218" y="322"/>
                  </a:moveTo>
                  <a:lnTo>
                    <a:pt x="229" y="338"/>
                  </a:lnTo>
                  <a:lnTo>
                    <a:pt x="213" y="349"/>
                  </a:lnTo>
                  <a:lnTo>
                    <a:pt x="202" y="333"/>
                  </a:lnTo>
                  <a:lnTo>
                    <a:pt x="218" y="322"/>
                  </a:lnTo>
                  <a:close/>
                  <a:moveTo>
                    <a:pt x="239" y="359"/>
                  </a:moveTo>
                  <a:lnTo>
                    <a:pt x="250" y="375"/>
                  </a:lnTo>
                  <a:lnTo>
                    <a:pt x="234" y="385"/>
                  </a:lnTo>
                  <a:lnTo>
                    <a:pt x="223" y="370"/>
                  </a:lnTo>
                  <a:lnTo>
                    <a:pt x="239" y="359"/>
                  </a:lnTo>
                  <a:close/>
                  <a:moveTo>
                    <a:pt x="261" y="391"/>
                  </a:moveTo>
                  <a:lnTo>
                    <a:pt x="271" y="412"/>
                  </a:lnTo>
                  <a:lnTo>
                    <a:pt x="255" y="422"/>
                  </a:lnTo>
                  <a:lnTo>
                    <a:pt x="245" y="407"/>
                  </a:lnTo>
                  <a:lnTo>
                    <a:pt x="261" y="391"/>
                  </a:lnTo>
                  <a:close/>
                  <a:moveTo>
                    <a:pt x="287" y="428"/>
                  </a:moveTo>
                  <a:lnTo>
                    <a:pt x="298" y="449"/>
                  </a:lnTo>
                  <a:lnTo>
                    <a:pt x="276" y="459"/>
                  </a:lnTo>
                  <a:lnTo>
                    <a:pt x="266" y="438"/>
                  </a:lnTo>
                  <a:lnTo>
                    <a:pt x="287" y="428"/>
                  </a:lnTo>
                  <a:close/>
                  <a:moveTo>
                    <a:pt x="308" y="465"/>
                  </a:moveTo>
                  <a:lnTo>
                    <a:pt x="319" y="480"/>
                  </a:lnTo>
                  <a:lnTo>
                    <a:pt x="298" y="496"/>
                  </a:lnTo>
                  <a:lnTo>
                    <a:pt x="287" y="475"/>
                  </a:lnTo>
                  <a:lnTo>
                    <a:pt x="308" y="465"/>
                  </a:lnTo>
                  <a:close/>
                  <a:moveTo>
                    <a:pt x="330" y="502"/>
                  </a:moveTo>
                  <a:lnTo>
                    <a:pt x="340" y="517"/>
                  </a:lnTo>
                  <a:lnTo>
                    <a:pt x="324" y="528"/>
                  </a:lnTo>
                  <a:lnTo>
                    <a:pt x="314" y="512"/>
                  </a:lnTo>
                  <a:lnTo>
                    <a:pt x="330" y="502"/>
                  </a:lnTo>
                  <a:close/>
                  <a:moveTo>
                    <a:pt x="351" y="538"/>
                  </a:moveTo>
                  <a:lnTo>
                    <a:pt x="356" y="549"/>
                  </a:lnTo>
                  <a:lnTo>
                    <a:pt x="340" y="560"/>
                  </a:lnTo>
                  <a:lnTo>
                    <a:pt x="335" y="549"/>
                  </a:lnTo>
                  <a:lnTo>
                    <a:pt x="351" y="538"/>
                  </a:lnTo>
                  <a:close/>
                </a:path>
              </a:pathLst>
            </a:custGeom>
            <a:solidFill>
              <a:srgbClr val="969696"/>
            </a:solidFill>
            <a:ln w="0">
              <a:solidFill>
                <a:srgbClr val="969696"/>
              </a:solidFill>
              <a:prstDash val="solid"/>
              <a:round/>
              <a:headEnd/>
              <a:tailEnd/>
            </a:ln>
          </p:spPr>
          <p:txBody>
            <a:bodyPr/>
            <a:lstStyle/>
            <a:p>
              <a:pPr eaLnBrk="1" hangingPunct="1"/>
              <a:endParaRPr lang="en-US" smtClean="0">
                <a:solidFill>
                  <a:srgbClr val="000000"/>
                </a:solidFill>
                <a:cs typeface="Arial" charset="0"/>
              </a:endParaRPr>
            </a:p>
          </p:txBody>
        </p:sp>
        <p:sp>
          <p:nvSpPr>
            <p:cNvPr id="25636" name="Freeform 7"/>
            <p:cNvSpPr>
              <a:spLocks noEditPoints="1"/>
            </p:cNvSpPr>
            <p:nvPr/>
          </p:nvSpPr>
          <p:spPr bwMode="auto">
            <a:xfrm>
              <a:off x="2554287" y="2079626"/>
              <a:ext cx="1181099" cy="33338"/>
            </a:xfrm>
            <a:custGeom>
              <a:avLst/>
              <a:gdLst>
                <a:gd name="T0" fmla="*/ 21 w 744"/>
                <a:gd name="T1" fmla="*/ 0 h 21"/>
                <a:gd name="T2" fmla="*/ 0 w 744"/>
                <a:gd name="T3" fmla="*/ 21 h 21"/>
                <a:gd name="T4" fmla="*/ 43 w 744"/>
                <a:gd name="T5" fmla="*/ 0 h 21"/>
                <a:gd name="T6" fmla="*/ 64 w 744"/>
                <a:gd name="T7" fmla="*/ 21 h 21"/>
                <a:gd name="T8" fmla="*/ 43 w 744"/>
                <a:gd name="T9" fmla="*/ 0 h 21"/>
                <a:gd name="T10" fmla="*/ 106 w 744"/>
                <a:gd name="T11" fmla="*/ 0 h 21"/>
                <a:gd name="T12" fmla="*/ 85 w 744"/>
                <a:gd name="T13" fmla="*/ 21 h 21"/>
                <a:gd name="T14" fmla="*/ 128 w 744"/>
                <a:gd name="T15" fmla="*/ 0 h 21"/>
                <a:gd name="T16" fmla="*/ 149 w 744"/>
                <a:gd name="T17" fmla="*/ 21 h 21"/>
                <a:gd name="T18" fmla="*/ 128 w 744"/>
                <a:gd name="T19" fmla="*/ 0 h 21"/>
                <a:gd name="T20" fmla="*/ 191 w 744"/>
                <a:gd name="T21" fmla="*/ 0 h 21"/>
                <a:gd name="T22" fmla="*/ 170 w 744"/>
                <a:gd name="T23" fmla="*/ 21 h 21"/>
                <a:gd name="T24" fmla="*/ 213 w 744"/>
                <a:gd name="T25" fmla="*/ 0 h 21"/>
                <a:gd name="T26" fmla="*/ 234 w 744"/>
                <a:gd name="T27" fmla="*/ 21 h 21"/>
                <a:gd name="T28" fmla="*/ 213 w 744"/>
                <a:gd name="T29" fmla="*/ 0 h 21"/>
                <a:gd name="T30" fmla="*/ 276 w 744"/>
                <a:gd name="T31" fmla="*/ 0 h 21"/>
                <a:gd name="T32" fmla="*/ 255 w 744"/>
                <a:gd name="T33" fmla="*/ 21 h 21"/>
                <a:gd name="T34" fmla="*/ 298 w 744"/>
                <a:gd name="T35" fmla="*/ 0 h 21"/>
                <a:gd name="T36" fmla="*/ 319 w 744"/>
                <a:gd name="T37" fmla="*/ 21 h 21"/>
                <a:gd name="T38" fmla="*/ 298 w 744"/>
                <a:gd name="T39" fmla="*/ 0 h 21"/>
                <a:gd name="T40" fmla="*/ 362 w 744"/>
                <a:gd name="T41" fmla="*/ 0 h 21"/>
                <a:gd name="T42" fmla="*/ 340 w 744"/>
                <a:gd name="T43" fmla="*/ 21 h 21"/>
                <a:gd name="T44" fmla="*/ 383 w 744"/>
                <a:gd name="T45" fmla="*/ 0 h 21"/>
                <a:gd name="T46" fmla="*/ 404 w 744"/>
                <a:gd name="T47" fmla="*/ 21 h 21"/>
                <a:gd name="T48" fmla="*/ 383 w 744"/>
                <a:gd name="T49" fmla="*/ 0 h 21"/>
                <a:gd name="T50" fmla="*/ 447 w 744"/>
                <a:gd name="T51" fmla="*/ 0 h 21"/>
                <a:gd name="T52" fmla="*/ 425 w 744"/>
                <a:gd name="T53" fmla="*/ 21 h 21"/>
                <a:gd name="T54" fmla="*/ 468 w 744"/>
                <a:gd name="T55" fmla="*/ 0 h 21"/>
                <a:gd name="T56" fmla="*/ 489 w 744"/>
                <a:gd name="T57" fmla="*/ 21 h 21"/>
                <a:gd name="T58" fmla="*/ 468 w 744"/>
                <a:gd name="T59" fmla="*/ 0 h 21"/>
                <a:gd name="T60" fmla="*/ 532 w 744"/>
                <a:gd name="T61" fmla="*/ 0 h 21"/>
                <a:gd name="T62" fmla="*/ 510 w 744"/>
                <a:gd name="T63" fmla="*/ 21 h 21"/>
                <a:gd name="T64" fmla="*/ 553 w 744"/>
                <a:gd name="T65" fmla="*/ 0 h 21"/>
                <a:gd name="T66" fmla="*/ 574 w 744"/>
                <a:gd name="T67" fmla="*/ 21 h 21"/>
                <a:gd name="T68" fmla="*/ 553 w 744"/>
                <a:gd name="T69" fmla="*/ 0 h 21"/>
                <a:gd name="T70" fmla="*/ 617 w 744"/>
                <a:gd name="T71" fmla="*/ 0 h 21"/>
                <a:gd name="T72" fmla="*/ 595 w 744"/>
                <a:gd name="T73" fmla="*/ 21 h 21"/>
                <a:gd name="T74" fmla="*/ 638 w 744"/>
                <a:gd name="T75" fmla="*/ 0 h 21"/>
                <a:gd name="T76" fmla="*/ 659 w 744"/>
                <a:gd name="T77" fmla="*/ 21 h 21"/>
                <a:gd name="T78" fmla="*/ 638 w 744"/>
                <a:gd name="T79" fmla="*/ 0 h 21"/>
                <a:gd name="T80" fmla="*/ 702 w 744"/>
                <a:gd name="T81" fmla="*/ 0 h 21"/>
                <a:gd name="T82" fmla="*/ 680 w 744"/>
                <a:gd name="T83" fmla="*/ 21 h 21"/>
                <a:gd name="T84" fmla="*/ 723 w 744"/>
                <a:gd name="T85" fmla="*/ 0 h 21"/>
                <a:gd name="T86" fmla="*/ 744 w 744"/>
                <a:gd name="T87" fmla="*/ 21 h 21"/>
                <a:gd name="T88" fmla="*/ 723 w 744"/>
                <a:gd name="T89" fmla="*/ 0 h 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44"/>
                <a:gd name="T136" fmla="*/ 0 h 21"/>
                <a:gd name="T137" fmla="*/ 744 w 744"/>
                <a:gd name="T138" fmla="*/ 21 h 2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44" h="21">
                  <a:moveTo>
                    <a:pt x="0" y="0"/>
                  </a:moveTo>
                  <a:lnTo>
                    <a:pt x="21" y="0"/>
                  </a:lnTo>
                  <a:lnTo>
                    <a:pt x="21" y="21"/>
                  </a:lnTo>
                  <a:lnTo>
                    <a:pt x="0" y="21"/>
                  </a:lnTo>
                  <a:lnTo>
                    <a:pt x="0" y="0"/>
                  </a:lnTo>
                  <a:close/>
                  <a:moveTo>
                    <a:pt x="43" y="0"/>
                  </a:moveTo>
                  <a:lnTo>
                    <a:pt x="64" y="0"/>
                  </a:lnTo>
                  <a:lnTo>
                    <a:pt x="64" y="21"/>
                  </a:lnTo>
                  <a:lnTo>
                    <a:pt x="43" y="21"/>
                  </a:lnTo>
                  <a:lnTo>
                    <a:pt x="43" y="0"/>
                  </a:lnTo>
                  <a:close/>
                  <a:moveTo>
                    <a:pt x="85" y="0"/>
                  </a:moveTo>
                  <a:lnTo>
                    <a:pt x="106" y="0"/>
                  </a:lnTo>
                  <a:lnTo>
                    <a:pt x="106" y="21"/>
                  </a:lnTo>
                  <a:lnTo>
                    <a:pt x="85" y="21"/>
                  </a:lnTo>
                  <a:lnTo>
                    <a:pt x="85" y="0"/>
                  </a:lnTo>
                  <a:close/>
                  <a:moveTo>
                    <a:pt x="128" y="0"/>
                  </a:moveTo>
                  <a:lnTo>
                    <a:pt x="149" y="0"/>
                  </a:lnTo>
                  <a:lnTo>
                    <a:pt x="149" y="21"/>
                  </a:lnTo>
                  <a:lnTo>
                    <a:pt x="128" y="21"/>
                  </a:lnTo>
                  <a:lnTo>
                    <a:pt x="128" y="0"/>
                  </a:lnTo>
                  <a:close/>
                  <a:moveTo>
                    <a:pt x="170" y="0"/>
                  </a:moveTo>
                  <a:lnTo>
                    <a:pt x="191" y="0"/>
                  </a:lnTo>
                  <a:lnTo>
                    <a:pt x="191" y="21"/>
                  </a:lnTo>
                  <a:lnTo>
                    <a:pt x="170" y="21"/>
                  </a:lnTo>
                  <a:lnTo>
                    <a:pt x="170" y="0"/>
                  </a:lnTo>
                  <a:close/>
                  <a:moveTo>
                    <a:pt x="213" y="0"/>
                  </a:moveTo>
                  <a:lnTo>
                    <a:pt x="234" y="0"/>
                  </a:lnTo>
                  <a:lnTo>
                    <a:pt x="234" y="21"/>
                  </a:lnTo>
                  <a:lnTo>
                    <a:pt x="213" y="21"/>
                  </a:lnTo>
                  <a:lnTo>
                    <a:pt x="213" y="0"/>
                  </a:lnTo>
                  <a:close/>
                  <a:moveTo>
                    <a:pt x="255" y="0"/>
                  </a:moveTo>
                  <a:lnTo>
                    <a:pt x="276" y="0"/>
                  </a:lnTo>
                  <a:lnTo>
                    <a:pt x="276" y="21"/>
                  </a:lnTo>
                  <a:lnTo>
                    <a:pt x="255" y="21"/>
                  </a:lnTo>
                  <a:lnTo>
                    <a:pt x="255" y="0"/>
                  </a:lnTo>
                  <a:close/>
                  <a:moveTo>
                    <a:pt x="298" y="0"/>
                  </a:moveTo>
                  <a:lnTo>
                    <a:pt x="319" y="0"/>
                  </a:lnTo>
                  <a:lnTo>
                    <a:pt x="319" y="21"/>
                  </a:lnTo>
                  <a:lnTo>
                    <a:pt x="298" y="21"/>
                  </a:lnTo>
                  <a:lnTo>
                    <a:pt x="298" y="0"/>
                  </a:lnTo>
                  <a:close/>
                  <a:moveTo>
                    <a:pt x="340" y="0"/>
                  </a:moveTo>
                  <a:lnTo>
                    <a:pt x="362" y="0"/>
                  </a:lnTo>
                  <a:lnTo>
                    <a:pt x="362" y="21"/>
                  </a:lnTo>
                  <a:lnTo>
                    <a:pt x="340" y="21"/>
                  </a:lnTo>
                  <a:lnTo>
                    <a:pt x="340" y="0"/>
                  </a:lnTo>
                  <a:close/>
                  <a:moveTo>
                    <a:pt x="383" y="0"/>
                  </a:moveTo>
                  <a:lnTo>
                    <a:pt x="404" y="0"/>
                  </a:lnTo>
                  <a:lnTo>
                    <a:pt x="404" y="21"/>
                  </a:lnTo>
                  <a:lnTo>
                    <a:pt x="383" y="21"/>
                  </a:lnTo>
                  <a:lnTo>
                    <a:pt x="383" y="0"/>
                  </a:lnTo>
                  <a:close/>
                  <a:moveTo>
                    <a:pt x="425" y="0"/>
                  </a:moveTo>
                  <a:lnTo>
                    <a:pt x="447" y="0"/>
                  </a:lnTo>
                  <a:lnTo>
                    <a:pt x="447" y="21"/>
                  </a:lnTo>
                  <a:lnTo>
                    <a:pt x="425" y="21"/>
                  </a:lnTo>
                  <a:lnTo>
                    <a:pt x="425" y="0"/>
                  </a:lnTo>
                  <a:close/>
                  <a:moveTo>
                    <a:pt x="468" y="0"/>
                  </a:moveTo>
                  <a:lnTo>
                    <a:pt x="489" y="0"/>
                  </a:lnTo>
                  <a:lnTo>
                    <a:pt x="489" y="21"/>
                  </a:lnTo>
                  <a:lnTo>
                    <a:pt x="468" y="21"/>
                  </a:lnTo>
                  <a:lnTo>
                    <a:pt x="468" y="0"/>
                  </a:lnTo>
                  <a:close/>
                  <a:moveTo>
                    <a:pt x="510" y="0"/>
                  </a:moveTo>
                  <a:lnTo>
                    <a:pt x="532" y="0"/>
                  </a:lnTo>
                  <a:lnTo>
                    <a:pt x="532" y="21"/>
                  </a:lnTo>
                  <a:lnTo>
                    <a:pt x="510" y="21"/>
                  </a:lnTo>
                  <a:lnTo>
                    <a:pt x="510" y="0"/>
                  </a:lnTo>
                  <a:close/>
                  <a:moveTo>
                    <a:pt x="553" y="0"/>
                  </a:moveTo>
                  <a:lnTo>
                    <a:pt x="574" y="0"/>
                  </a:lnTo>
                  <a:lnTo>
                    <a:pt x="574" y="21"/>
                  </a:lnTo>
                  <a:lnTo>
                    <a:pt x="553" y="21"/>
                  </a:lnTo>
                  <a:lnTo>
                    <a:pt x="553" y="0"/>
                  </a:lnTo>
                  <a:close/>
                  <a:moveTo>
                    <a:pt x="595" y="0"/>
                  </a:moveTo>
                  <a:lnTo>
                    <a:pt x="617" y="0"/>
                  </a:lnTo>
                  <a:lnTo>
                    <a:pt x="617" y="21"/>
                  </a:lnTo>
                  <a:lnTo>
                    <a:pt x="595" y="21"/>
                  </a:lnTo>
                  <a:lnTo>
                    <a:pt x="595" y="0"/>
                  </a:lnTo>
                  <a:close/>
                  <a:moveTo>
                    <a:pt x="638" y="0"/>
                  </a:moveTo>
                  <a:lnTo>
                    <a:pt x="659" y="0"/>
                  </a:lnTo>
                  <a:lnTo>
                    <a:pt x="659" y="21"/>
                  </a:lnTo>
                  <a:lnTo>
                    <a:pt x="638" y="21"/>
                  </a:lnTo>
                  <a:lnTo>
                    <a:pt x="638" y="0"/>
                  </a:lnTo>
                  <a:close/>
                  <a:moveTo>
                    <a:pt x="680" y="0"/>
                  </a:moveTo>
                  <a:lnTo>
                    <a:pt x="702" y="0"/>
                  </a:lnTo>
                  <a:lnTo>
                    <a:pt x="702" y="21"/>
                  </a:lnTo>
                  <a:lnTo>
                    <a:pt x="680" y="21"/>
                  </a:lnTo>
                  <a:lnTo>
                    <a:pt x="680" y="0"/>
                  </a:lnTo>
                  <a:close/>
                  <a:moveTo>
                    <a:pt x="723" y="0"/>
                  </a:moveTo>
                  <a:lnTo>
                    <a:pt x="744" y="0"/>
                  </a:lnTo>
                  <a:lnTo>
                    <a:pt x="744" y="21"/>
                  </a:lnTo>
                  <a:lnTo>
                    <a:pt x="723" y="21"/>
                  </a:lnTo>
                  <a:lnTo>
                    <a:pt x="723" y="0"/>
                  </a:lnTo>
                  <a:close/>
                </a:path>
              </a:pathLst>
            </a:custGeom>
            <a:solidFill>
              <a:srgbClr val="969696"/>
            </a:solidFill>
            <a:ln w="0">
              <a:solidFill>
                <a:srgbClr val="969696"/>
              </a:solidFill>
              <a:prstDash val="solid"/>
              <a:round/>
              <a:headEnd/>
              <a:tailEnd/>
            </a:ln>
          </p:spPr>
          <p:txBody>
            <a:bodyPr/>
            <a:lstStyle/>
            <a:p>
              <a:pPr eaLnBrk="1" hangingPunct="1"/>
              <a:endParaRPr lang="en-US" smtClean="0">
                <a:solidFill>
                  <a:srgbClr val="000000"/>
                </a:solidFill>
                <a:cs typeface="Arial" charset="0"/>
              </a:endParaRPr>
            </a:p>
          </p:txBody>
        </p:sp>
        <p:pic>
          <p:nvPicPr>
            <p:cNvPr id="25637" name="Picture 48" descr="1ion_trans.gif"/>
            <p:cNvPicPr>
              <a:picLocks noChangeAspect="1"/>
            </p:cNvPicPr>
            <p:nvPr/>
          </p:nvPicPr>
          <p:blipFill>
            <a:blip r:embed="rId4" cstate="print"/>
            <a:srcRect/>
            <a:stretch>
              <a:fillRect/>
            </a:stretch>
          </p:blipFill>
          <p:spPr bwMode="auto">
            <a:xfrm>
              <a:off x="2201748" y="1799688"/>
              <a:ext cx="759817" cy="629007"/>
            </a:xfrm>
            <a:prstGeom prst="rect">
              <a:avLst/>
            </a:prstGeom>
            <a:noFill/>
            <a:ln w="9525">
              <a:noFill/>
              <a:miter lim="800000"/>
              <a:headEnd/>
              <a:tailEnd/>
            </a:ln>
          </p:spPr>
        </p:pic>
        <p:pic>
          <p:nvPicPr>
            <p:cNvPr id="25638" name="Picture 49" descr="1ion_trans.gif"/>
            <p:cNvPicPr>
              <a:picLocks noChangeAspect="1"/>
            </p:cNvPicPr>
            <p:nvPr/>
          </p:nvPicPr>
          <p:blipFill>
            <a:blip r:embed="rId4" cstate="print"/>
            <a:srcRect/>
            <a:stretch>
              <a:fillRect/>
            </a:stretch>
          </p:blipFill>
          <p:spPr bwMode="auto">
            <a:xfrm>
              <a:off x="2777228" y="955800"/>
              <a:ext cx="759817" cy="629007"/>
            </a:xfrm>
            <a:prstGeom prst="rect">
              <a:avLst/>
            </a:prstGeom>
            <a:noFill/>
            <a:ln w="9525">
              <a:noFill/>
              <a:miter lim="800000"/>
              <a:headEnd/>
              <a:tailEnd/>
            </a:ln>
          </p:spPr>
        </p:pic>
        <p:pic>
          <p:nvPicPr>
            <p:cNvPr id="25639" name="Picture 50" descr="1ion_trans.gif"/>
            <p:cNvPicPr>
              <a:picLocks noChangeAspect="1"/>
            </p:cNvPicPr>
            <p:nvPr/>
          </p:nvPicPr>
          <p:blipFill>
            <a:blip r:embed="rId4" cstate="print"/>
            <a:srcRect/>
            <a:stretch>
              <a:fillRect/>
            </a:stretch>
          </p:blipFill>
          <p:spPr bwMode="auto">
            <a:xfrm>
              <a:off x="3391378" y="1829258"/>
              <a:ext cx="759817" cy="629007"/>
            </a:xfrm>
            <a:prstGeom prst="rect">
              <a:avLst/>
            </a:prstGeom>
            <a:noFill/>
            <a:ln w="9525">
              <a:noFill/>
              <a:miter lim="800000"/>
              <a:headEnd/>
              <a:tailEnd/>
            </a:ln>
          </p:spPr>
        </p:pic>
        <p:sp>
          <p:nvSpPr>
            <p:cNvPr id="25640" name="Rectangle 16"/>
            <p:cNvSpPr>
              <a:spLocks noChangeArrowheads="1"/>
            </p:cNvSpPr>
            <p:nvPr/>
          </p:nvSpPr>
          <p:spPr bwMode="auto">
            <a:xfrm>
              <a:off x="3598367" y="1521180"/>
              <a:ext cx="468669" cy="1184940"/>
            </a:xfrm>
            <a:prstGeom prst="rect">
              <a:avLst/>
            </a:prstGeom>
            <a:noFill/>
            <a:ln w="9525">
              <a:noFill/>
              <a:miter lim="800000"/>
              <a:headEnd/>
              <a:tailEnd/>
            </a:ln>
          </p:spPr>
          <p:txBody>
            <a:bodyPr lIns="0" tIns="0" rIns="0" bIns="0">
              <a:spAutoFit/>
            </a:bodyPr>
            <a:lstStyle/>
            <a:p>
              <a:pPr eaLnBrk="1" hangingPunct="1"/>
              <a:r>
                <a:rPr lang="en-US" sz="7700" b="1" smtClean="0">
                  <a:solidFill>
                    <a:srgbClr val="000000"/>
                  </a:solidFill>
                  <a:cs typeface="Arial" charset="0"/>
                </a:rPr>
                <a:t>?</a:t>
              </a:r>
              <a:endParaRPr lang="en-US" sz="1800" smtClean="0">
                <a:solidFill>
                  <a:srgbClr val="000000"/>
                </a:solidFill>
                <a:latin typeface="Arial" charset="0"/>
                <a:cs typeface="Arial" charset="0"/>
              </a:endParaRPr>
            </a:p>
          </p:txBody>
        </p:sp>
        <p:cxnSp>
          <p:nvCxnSpPr>
            <p:cNvPr id="25641" name="Straight Arrow Connector 47"/>
            <p:cNvCxnSpPr>
              <a:cxnSpLocks noChangeShapeType="1"/>
            </p:cNvCxnSpPr>
            <p:nvPr/>
          </p:nvCxnSpPr>
          <p:spPr bwMode="auto">
            <a:xfrm rot="16200000" flipH="1">
              <a:off x="2745474" y="1312460"/>
              <a:ext cx="791570" cy="1588"/>
            </a:xfrm>
            <a:prstGeom prst="straightConnector1">
              <a:avLst/>
            </a:prstGeom>
            <a:noFill/>
            <a:ln w="101600" algn="ctr">
              <a:solidFill>
                <a:schemeClr val="tx1"/>
              </a:solidFill>
              <a:round/>
              <a:headEnd/>
              <a:tailEnd type="triangle" w="med" len="med"/>
            </a:ln>
          </p:spPr>
        </p:cxnSp>
        <p:cxnSp>
          <p:nvCxnSpPr>
            <p:cNvPr id="25642" name="Straight Arrow Connector 46"/>
            <p:cNvCxnSpPr>
              <a:cxnSpLocks noChangeShapeType="1"/>
            </p:cNvCxnSpPr>
            <p:nvPr/>
          </p:nvCxnSpPr>
          <p:spPr bwMode="auto">
            <a:xfrm rot="5400000" flipH="1" flipV="1">
              <a:off x="2169994" y="2006221"/>
              <a:ext cx="791570" cy="1588"/>
            </a:xfrm>
            <a:prstGeom prst="straightConnector1">
              <a:avLst/>
            </a:prstGeom>
            <a:noFill/>
            <a:ln w="101600" algn="ctr">
              <a:solidFill>
                <a:schemeClr val="tx1"/>
              </a:solidFill>
              <a:round/>
              <a:headEnd/>
              <a:tailEnd type="triangle" w="med" len="med"/>
            </a:ln>
          </p:spPr>
        </p:cxnSp>
      </p:grpSp>
      <p:sp>
        <p:nvSpPr>
          <p:cNvPr id="25606" name="TextBox 41"/>
          <p:cNvSpPr txBox="1">
            <a:spLocks noChangeArrowheads="1"/>
          </p:cNvSpPr>
          <p:nvPr/>
        </p:nvSpPr>
        <p:spPr bwMode="auto">
          <a:xfrm>
            <a:off x="5808663" y="6519863"/>
            <a:ext cx="3335337" cy="338137"/>
          </a:xfrm>
          <a:prstGeom prst="rect">
            <a:avLst/>
          </a:prstGeom>
          <a:noFill/>
          <a:ln w="9525">
            <a:noFill/>
            <a:miter lim="800000"/>
            <a:headEnd/>
            <a:tailEnd/>
          </a:ln>
        </p:spPr>
        <p:txBody>
          <a:bodyPr wrap="none">
            <a:spAutoFit/>
          </a:bodyPr>
          <a:lstStyle/>
          <a:p>
            <a:pPr algn="r"/>
            <a:r>
              <a:rPr lang="en-US" sz="1600" smtClean="0">
                <a:solidFill>
                  <a:srgbClr val="000000"/>
                </a:solidFill>
                <a:latin typeface="Times New Roman" pitchFamily="18" charset="0"/>
                <a:cs typeface="Times New Roman" pitchFamily="18" charset="0"/>
              </a:rPr>
              <a:t>K. Kim, et al., Nature </a:t>
            </a:r>
            <a:r>
              <a:rPr lang="en-US" sz="1600" b="1" smtClean="0">
                <a:solidFill>
                  <a:srgbClr val="000000"/>
                </a:solidFill>
                <a:latin typeface="Times New Roman" pitchFamily="18" charset="0"/>
                <a:cs typeface="Times New Roman" pitchFamily="18" charset="0"/>
              </a:rPr>
              <a:t>465</a:t>
            </a:r>
            <a:r>
              <a:rPr lang="en-US" sz="1600" smtClean="0">
                <a:solidFill>
                  <a:srgbClr val="000000"/>
                </a:solidFill>
                <a:latin typeface="Times New Roman" pitchFamily="18" charset="0"/>
                <a:cs typeface="Times New Roman" pitchFamily="18" charset="0"/>
              </a:rPr>
              <a:t>, 590 (2010)</a:t>
            </a:r>
          </a:p>
        </p:txBody>
      </p:sp>
      <p:grpSp>
        <p:nvGrpSpPr>
          <p:cNvPr id="5" name="Group 67"/>
          <p:cNvGrpSpPr>
            <a:grpSpLocks/>
          </p:cNvGrpSpPr>
          <p:nvPr/>
        </p:nvGrpSpPr>
        <p:grpSpPr bwMode="auto">
          <a:xfrm>
            <a:off x="157163" y="2398713"/>
            <a:ext cx="8986837" cy="2001837"/>
            <a:chOff x="156628" y="2398590"/>
            <a:chExt cx="8987372" cy="2002513"/>
          </a:xfrm>
        </p:grpSpPr>
        <p:grpSp>
          <p:nvGrpSpPr>
            <p:cNvPr id="6" name="Group 49"/>
            <p:cNvGrpSpPr>
              <a:grpSpLocks/>
            </p:cNvGrpSpPr>
            <p:nvPr/>
          </p:nvGrpSpPr>
          <p:grpSpPr bwMode="auto">
            <a:xfrm>
              <a:off x="156628" y="2824577"/>
              <a:ext cx="6257822" cy="869599"/>
              <a:chOff x="156628" y="2237347"/>
              <a:chExt cx="6257822" cy="869599"/>
            </a:xfrm>
          </p:grpSpPr>
          <p:sp>
            <p:nvSpPr>
              <p:cNvPr id="25631" name="Text Box 6"/>
              <p:cNvSpPr txBox="1">
                <a:spLocks noChangeArrowheads="1"/>
              </p:cNvSpPr>
              <p:nvPr/>
            </p:nvSpPr>
            <p:spPr bwMode="auto">
              <a:xfrm>
                <a:off x="156628" y="2706836"/>
                <a:ext cx="6257822" cy="400110"/>
              </a:xfrm>
              <a:prstGeom prst="rect">
                <a:avLst/>
              </a:prstGeom>
              <a:noFill/>
              <a:ln w="9525">
                <a:noFill/>
                <a:miter lim="800000"/>
                <a:headEnd/>
                <a:tailEnd/>
              </a:ln>
            </p:spPr>
            <p:txBody>
              <a:bodyPr>
                <a:spAutoFit/>
              </a:bodyPr>
              <a:lstStyle/>
              <a:p>
                <a:r>
                  <a:rPr lang="en-US" b="1" smtClean="0">
                    <a:solidFill>
                      <a:srgbClr val="0000E5"/>
                    </a:solidFill>
                    <a:cs typeface="Arial" charset="0"/>
                    <a:sym typeface="Symbol" pitchFamily="18" charset="2"/>
                  </a:rPr>
                  <a:t>|</a:t>
                </a:r>
                <a:r>
                  <a:rPr lang="en-US" b="1" smtClean="0">
                    <a:solidFill>
                      <a:srgbClr val="0000E5"/>
                    </a:solidFill>
                    <a:latin typeface="Symbol" pitchFamily="18" charset="2"/>
                    <a:cs typeface="Arial" charset="0"/>
                    <a:sym typeface="Symbol" pitchFamily="18" charset="2"/>
                  </a:rPr>
                  <a:t>Y</a:t>
                </a:r>
                <a:r>
                  <a:rPr lang="en-US" b="1" smtClean="0">
                    <a:solidFill>
                      <a:srgbClr val="0000E5"/>
                    </a:solidFill>
                    <a:cs typeface="Arial" charset="0"/>
                    <a:sym typeface="Symbol" pitchFamily="18" charset="2"/>
                  </a:rPr>
                  <a:t> = | +|+| +| +|+|</a:t>
                </a:r>
              </a:p>
            </p:txBody>
          </p:sp>
          <p:sp>
            <p:nvSpPr>
              <p:cNvPr id="25632" name="TextBox 31"/>
              <p:cNvSpPr txBox="1">
                <a:spLocks noChangeArrowheads="1"/>
              </p:cNvSpPr>
              <p:nvPr/>
            </p:nvSpPr>
            <p:spPr bwMode="auto">
              <a:xfrm>
                <a:off x="211157" y="2237347"/>
                <a:ext cx="3100529" cy="400110"/>
              </a:xfrm>
              <a:prstGeom prst="rect">
                <a:avLst/>
              </a:prstGeom>
              <a:noFill/>
              <a:ln w="9525">
                <a:noFill/>
                <a:miter lim="800000"/>
                <a:headEnd/>
                <a:tailEnd/>
              </a:ln>
            </p:spPr>
            <p:txBody>
              <a:bodyPr wrap="none">
                <a:spAutoFit/>
              </a:bodyPr>
              <a:lstStyle/>
              <a:p>
                <a:r>
                  <a:rPr lang="en-US" smtClean="0">
                    <a:solidFill>
                      <a:srgbClr val="C00000"/>
                    </a:solidFill>
                    <a:cs typeface="Arial" charset="0"/>
                  </a:rPr>
                  <a:t>ground state is </a:t>
                </a:r>
                <a:r>
                  <a:rPr lang="en-US" i="1" smtClean="0">
                    <a:solidFill>
                      <a:srgbClr val="C00000"/>
                    </a:solidFill>
                    <a:cs typeface="Arial" charset="0"/>
                  </a:rPr>
                  <a:t>entangled</a:t>
                </a:r>
              </a:p>
            </p:txBody>
          </p:sp>
        </p:grpSp>
        <p:grpSp>
          <p:nvGrpSpPr>
            <p:cNvPr id="7" name="Group 61"/>
            <p:cNvGrpSpPr>
              <a:grpSpLocks/>
            </p:cNvGrpSpPr>
            <p:nvPr/>
          </p:nvGrpSpPr>
          <p:grpSpPr bwMode="auto">
            <a:xfrm>
              <a:off x="6662056" y="2398590"/>
              <a:ext cx="2481944" cy="1781525"/>
              <a:chOff x="6662056" y="2398590"/>
              <a:chExt cx="2481944" cy="1781525"/>
            </a:xfrm>
          </p:grpSpPr>
          <p:grpSp>
            <p:nvGrpSpPr>
              <p:cNvPr id="8" name="Group 59"/>
              <p:cNvGrpSpPr>
                <a:grpSpLocks/>
              </p:cNvGrpSpPr>
              <p:nvPr/>
            </p:nvGrpSpPr>
            <p:grpSpPr bwMode="auto">
              <a:xfrm>
                <a:off x="6662056" y="2398590"/>
                <a:ext cx="2481944" cy="1781525"/>
                <a:chOff x="6662056" y="2437778"/>
                <a:chExt cx="2481944" cy="1781525"/>
              </a:xfrm>
            </p:grpSpPr>
            <p:pic>
              <p:nvPicPr>
                <p:cNvPr id="25629" name="Picture 1"/>
                <p:cNvPicPr>
                  <a:picLocks noChangeAspect="1" noChangeArrowheads="1"/>
                </p:cNvPicPr>
                <p:nvPr/>
              </p:nvPicPr>
              <p:blipFill>
                <a:blip r:embed="rId5" cstate="print"/>
                <a:srcRect b="48415"/>
                <a:stretch>
                  <a:fillRect/>
                </a:stretch>
              </p:blipFill>
              <p:spPr bwMode="auto">
                <a:xfrm>
                  <a:off x="6662056" y="2437778"/>
                  <a:ext cx="2481944" cy="1781525"/>
                </a:xfrm>
                <a:prstGeom prst="rect">
                  <a:avLst/>
                </a:prstGeom>
                <a:noFill/>
                <a:ln w="9525">
                  <a:noFill/>
                  <a:miter lim="800000"/>
                  <a:headEnd/>
                  <a:tailEnd/>
                </a:ln>
              </p:spPr>
            </p:pic>
            <p:sp>
              <p:nvSpPr>
                <p:cNvPr id="25630" name="TextBox 53"/>
                <p:cNvSpPr txBox="1">
                  <a:spLocks noChangeArrowheads="1"/>
                </p:cNvSpPr>
                <p:nvPr/>
              </p:nvSpPr>
              <p:spPr bwMode="auto">
                <a:xfrm>
                  <a:off x="7511142" y="2939143"/>
                  <a:ext cx="971741" cy="400110"/>
                </a:xfrm>
                <a:prstGeom prst="rect">
                  <a:avLst/>
                </a:prstGeom>
                <a:solidFill>
                  <a:srgbClr val="FFFFFF"/>
                </a:solidFill>
                <a:ln w="9525">
                  <a:noFill/>
                  <a:miter lim="800000"/>
                  <a:headEnd/>
                  <a:tailEnd/>
                </a:ln>
              </p:spPr>
              <p:txBody>
                <a:bodyPr wrap="none">
                  <a:spAutoFit/>
                </a:bodyPr>
                <a:lstStyle/>
                <a:p>
                  <a:r>
                    <a:rPr lang="en-US" i="1" smtClean="0">
                      <a:solidFill>
                        <a:srgbClr val="000000"/>
                      </a:solidFill>
                      <a:latin typeface="Times New Roman" pitchFamily="18" charset="0"/>
                      <a:cs typeface="Times New Roman" pitchFamily="18" charset="0"/>
                    </a:rPr>
                    <a:t>B</a:t>
                  </a:r>
                  <a:r>
                    <a:rPr lang="en-US" i="1" baseline="-25000" smtClean="0">
                      <a:solidFill>
                        <a:srgbClr val="000000"/>
                      </a:solidFill>
                      <a:latin typeface="Times New Roman" pitchFamily="18" charset="0"/>
                      <a:cs typeface="Times New Roman" pitchFamily="18" charset="0"/>
                    </a:rPr>
                    <a:t>x</a:t>
                  </a:r>
                  <a:r>
                    <a:rPr lang="en-US" i="1" smtClean="0">
                      <a:solidFill>
                        <a:srgbClr val="000000"/>
                      </a:solidFill>
                      <a:latin typeface="Times New Roman" pitchFamily="18" charset="0"/>
                      <a:cs typeface="Times New Roman" pitchFamily="18" charset="0"/>
                    </a:rPr>
                    <a:t>=0</a:t>
                  </a:r>
                  <a:r>
                    <a:rPr lang="en-US" b="1" i="1" smtClean="0">
                      <a:solidFill>
                        <a:srgbClr val="000000"/>
                      </a:solidFill>
                      <a:latin typeface="Times New Roman" pitchFamily="18" charset="0"/>
                      <a:cs typeface="Times New Roman" pitchFamily="18" charset="0"/>
                    </a:rPr>
                    <a:t>    </a:t>
                  </a:r>
                </a:p>
              </p:txBody>
            </p:sp>
          </p:grpSp>
          <p:sp>
            <p:nvSpPr>
              <p:cNvPr id="25628" name="Rectangle 56"/>
              <p:cNvSpPr>
                <a:spLocks noChangeArrowheads="1"/>
              </p:cNvSpPr>
              <p:nvPr/>
            </p:nvSpPr>
            <p:spPr bwMode="auto">
              <a:xfrm>
                <a:off x="7641771" y="2455817"/>
                <a:ext cx="692332" cy="378823"/>
              </a:xfrm>
              <a:prstGeom prst="rect">
                <a:avLst/>
              </a:prstGeom>
              <a:solidFill>
                <a:srgbClr val="FFFFFF"/>
              </a:solidFill>
              <a:ln w="9525" algn="ctr">
                <a:noFill/>
                <a:round/>
                <a:headEnd/>
                <a:tailEnd/>
              </a:ln>
            </p:spPr>
            <p:txBody>
              <a:bodyPr/>
              <a:lstStyle/>
              <a:p>
                <a:endParaRPr lang="en-US" smtClean="0">
                  <a:solidFill>
                    <a:srgbClr val="000000"/>
                  </a:solidFill>
                  <a:cs typeface="Arial" charset="0"/>
                </a:endParaRPr>
              </a:p>
            </p:txBody>
          </p:sp>
        </p:grpSp>
        <p:sp>
          <p:nvSpPr>
            <p:cNvPr id="25626" name="TextBox 63"/>
            <p:cNvSpPr txBox="1">
              <a:spLocks noChangeArrowheads="1"/>
            </p:cNvSpPr>
            <p:nvPr/>
          </p:nvSpPr>
          <p:spPr bwMode="auto">
            <a:xfrm>
              <a:off x="7093131" y="4062549"/>
              <a:ext cx="1986441" cy="338554"/>
            </a:xfrm>
            <a:prstGeom prst="rect">
              <a:avLst/>
            </a:prstGeom>
            <a:solidFill>
              <a:srgbClr val="FFFFFF"/>
            </a:solidFill>
            <a:ln w="9525">
              <a:noFill/>
              <a:miter lim="800000"/>
              <a:headEnd/>
              <a:tailEnd/>
            </a:ln>
          </p:spPr>
          <p:txBody>
            <a:bodyPr wrap="none">
              <a:spAutoFit/>
            </a:bodyPr>
            <a:lstStyle/>
            <a:p>
              <a:r>
                <a:rPr lang="en-US" sz="1600" i="1" smtClean="0">
                  <a:solidFill>
                    <a:srgbClr val="000000"/>
                  </a:solidFill>
                  <a:latin typeface="Times New Roman" pitchFamily="18" charset="0"/>
                  <a:cs typeface="Times New Roman" pitchFamily="18" charset="0"/>
                </a:rPr>
                <a:t>P</a:t>
              </a:r>
              <a:r>
                <a:rPr lang="en-US" sz="1600" i="1" baseline="-25000" smtClean="0">
                  <a:solidFill>
                    <a:srgbClr val="000000"/>
                  </a:solidFill>
                  <a:latin typeface="Times New Roman" pitchFamily="18" charset="0"/>
                  <a:cs typeface="Times New Roman" pitchFamily="18" charset="0"/>
                </a:rPr>
                <a:t>0</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1</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2</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3</a:t>
              </a:r>
              <a:endParaRPr lang="en-US" sz="1600" i="1" smtClean="0">
                <a:solidFill>
                  <a:srgbClr val="000000"/>
                </a:solidFill>
                <a:latin typeface="Times New Roman" pitchFamily="18" charset="0"/>
                <a:cs typeface="Times New Roman" pitchFamily="18" charset="0"/>
              </a:endParaRPr>
            </a:p>
          </p:txBody>
        </p:sp>
      </p:grpSp>
      <p:grpSp>
        <p:nvGrpSpPr>
          <p:cNvPr id="9" name="Group 52"/>
          <p:cNvGrpSpPr>
            <a:grpSpLocks/>
          </p:cNvGrpSpPr>
          <p:nvPr/>
        </p:nvGrpSpPr>
        <p:grpSpPr bwMode="auto">
          <a:xfrm>
            <a:off x="0" y="3794125"/>
            <a:ext cx="9144000" cy="3063875"/>
            <a:chOff x="0" y="3793797"/>
            <a:chExt cx="9144000" cy="3064203"/>
          </a:xfrm>
        </p:grpSpPr>
        <p:grpSp>
          <p:nvGrpSpPr>
            <p:cNvPr id="10" name="Group 66"/>
            <p:cNvGrpSpPr>
              <a:grpSpLocks/>
            </p:cNvGrpSpPr>
            <p:nvPr/>
          </p:nvGrpSpPr>
          <p:grpSpPr bwMode="auto">
            <a:xfrm>
              <a:off x="0" y="3793797"/>
              <a:ext cx="9144000" cy="2607001"/>
              <a:chOff x="0" y="3793797"/>
              <a:chExt cx="9144000" cy="2607001"/>
            </a:xfrm>
          </p:grpSpPr>
          <p:grpSp>
            <p:nvGrpSpPr>
              <p:cNvPr id="11" name="Group 50"/>
              <p:cNvGrpSpPr>
                <a:grpSpLocks/>
              </p:cNvGrpSpPr>
              <p:nvPr/>
            </p:nvGrpSpPr>
            <p:grpSpPr bwMode="auto">
              <a:xfrm>
                <a:off x="0" y="3793797"/>
                <a:ext cx="6730300" cy="2607001"/>
                <a:chOff x="641456" y="3206567"/>
                <a:chExt cx="6730300" cy="2607001"/>
              </a:xfrm>
            </p:grpSpPr>
            <p:sp>
              <p:nvSpPr>
                <p:cNvPr id="25617" name="Rectangle 35"/>
                <p:cNvSpPr>
                  <a:spLocks noChangeArrowheads="1"/>
                </p:cNvSpPr>
                <p:nvPr/>
              </p:nvSpPr>
              <p:spPr bwMode="auto">
                <a:xfrm>
                  <a:off x="641456" y="4559438"/>
                  <a:ext cx="3151825" cy="923330"/>
                </a:xfrm>
                <a:prstGeom prst="rect">
                  <a:avLst/>
                </a:prstGeom>
                <a:noFill/>
                <a:ln w="9525">
                  <a:noFill/>
                  <a:miter lim="800000"/>
                  <a:headEnd/>
                  <a:tailEnd/>
                </a:ln>
              </p:spPr>
              <p:txBody>
                <a:bodyPr wrap="none">
                  <a:spAutoFit/>
                </a:bodyPr>
                <a:lstStyle/>
                <a:p>
                  <a:r>
                    <a:rPr lang="en-US" sz="1800" b="1" smtClean="0">
                      <a:solidFill>
                        <a:srgbClr val="C00000"/>
                      </a:solidFill>
                      <a:cs typeface="Arial" charset="0"/>
                      <a:sym typeface="Symbol" pitchFamily="18" charset="2"/>
                    </a:rPr>
                    <a:t>|</a:t>
                  </a:r>
                  <a:r>
                    <a:rPr lang="en-US" sz="1800" b="1" smtClean="0">
                      <a:solidFill>
                        <a:srgbClr val="C00000"/>
                      </a:solidFill>
                      <a:latin typeface="Symbol" pitchFamily="18" charset="2"/>
                      <a:cs typeface="Arial" charset="0"/>
                      <a:sym typeface="Symbol" pitchFamily="18" charset="2"/>
                    </a:rPr>
                    <a:t>Y</a:t>
                  </a:r>
                  <a:r>
                    <a:rPr lang="en-US" sz="1800" b="1" baseline="-25000" smtClean="0">
                      <a:solidFill>
                        <a:srgbClr val="C00000"/>
                      </a:solidFill>
                      <a:latin typeface="Symbol" pitchFamily="18" charset="2"/>
                      <a:cs typeface="Arial" charset="0"/>
                      <a:sym typeface="Symbol" pitchFamily="18" charset="2"/>
                    </a:rPr>
                    <a:t>1</a:t>
                  </a:r>
                  <a:r>
                    <a:rPr lang="en-US" sz="1800" b="1" smtClean="0">
                      <a:solidFill>
                        <a:srgbClr val="C00000"/>
                      </a:solidFill>
                      <a:cs typeface="Arial" charset="0"/>
                      <a:sym typeface="Symbol" pitchFamily="18" charset="2"/>
                    </a:rPr>
                    <a:t> = | +|+|</a:t>
                  </a:r>
                </a:p>
                <a:p>
                  <a:endParaRPr lang="en-US" sz="1800" b="1" smtClean="0">
                    <a:solidFill>
                      <a:srgbClr val="C00000"/>
                    </a:solidFill>
                    <a:cs typeface="Arial" charset="0"/>
                    <a:sym typeface="Symbol" pitchFamily="18" charset="2"/>
                  </a:endParaRPr>
                </a:p>
                <a:p>
                  <a:r>
                    <a:rPr lang="en-US" sz="1800" b="1" smtClean="0">
                      <a:solidFill>
                        <a:srgbClr val="C00000"/>
                      </a:solidFill>
                      <a:cs typeface="Arial" charset="0"/>
                      <a:sym typeface="Symbol" pitchFamily="18" charset="2"/>
                    </a:rPr>
                    <a:t>           still entangled!</a:t>
                  </a:r>
                  <a:endParaRPr lang="en-US" sz="1800" smtClean="0">
                    <a:solidFill>
                      <a:srgbClr val="C00000"/>
                    </a:solidFill>
                    <a:cs typeface="Arial" charset="0"/>
                  </a:endParaRPr>
                </a:p>
              </p:txBody>
            </p:sp>
            <p:cxnSp>
              <p:nvCxnSpPr>
                <p:cNvPr id="38" name="Straight Arrow Connector 37"/>
                <p:cNvCxnSpPr/>
                <p:nvPr/>
              </p:nvCxnSpPr>
              <p:spPr bwMode="auto">
                <a:xfrm rot="5400000">
                  <a:off x="2300346" y="3903569"/>
                  <a:ext cx="892270" cy="263525"/>
                </a:xfrm>
                <a:prstGeom prst="straightConnector1">
                  <a:avLst/>
                </a:prstGeom>
                <a:solidFill>
                  <a:schemeClr val="accent1"/>
                </a:solidFill>
                <a:ln w="38100" cap="flat" cmpd="sng" algn="ctr">
                  <a:solidFill>
                    <a:schemeClr val="accent1">
                      <a:lumMod val="50000"/>
                    </a:schemeClr>
                  </a:solidFill>
                  <a:prstDash val="solid"/>
                  <a:round/>
                  <a:headEnd type="none" w="med" len="med"/>
                  <a:tailEnd type="arrow"/>
                </a:ln>
                <a:effectLst/>
              </p:spPr>
            </p:cxnSp>
            <p:cxnSp>
              <p:nvCxnSpPr>
                <p:cNvPr id="40" name="Straight Arrow Connector 39"/>
                <p:cNvCxnSpPr/>
                <p:nvPr/>
              </p:nvCxnSpPr>
              <p:spPr bwMode="auto">
                <a:xfrm rot="16200000" flipH="1">
                  <a:off x="5131642" y="4032961"/>
                  <a:ext cx="1090729" cy="222250"/>
                </a:xfrm>
                <a:prstGeom prst="straightConnector1">
                  <a:avLst/>
                </a:prstGeom>
                <a:solidFill>
                  <a:schemeClr val="accent1"/>
                </a:solidFill>
                <a:ln w="38100" cap="flat" cmpd="sng" algn="ctr">
                  <a:solidFill>
                    <a:schemeClr val="accent1">
                      <a:lumMod val="50000"/>
                    </a:schemeClr>
                  </a:solidFill>
                  <a:prstDash val="solid"/>
                  <a:round/>
                  <a:headEnd type="none" w="med" len="med"/>
                  <a:tailEnd type="arrow"/>
                </a:ln>
                <a:effectLst/>
              </p:spPr>
            </p:cxnSp>
            <p:sp>
              <p:nvSpPr>
                <p:cNvPr id="25620" name="TextBox 40"/>
                <p:cNvSpPr txBox="1">
                  <a:spLocks noChangeArrowheads="1"/>
                </p:cNvSpPr>
                <p:nvPr/>
              </p:nvSpPr>
              <p:spPr bwMode="auto">
                <a:xfrm>
                  <a:off x="3605226" y="3449808"/>
                  <a:ext cx="1308370" cy="1015663"/>
                </a:xfrm>
                <a:prstGeom prst="rect">
                  <a:avLst/>
                </a:prstGeom>
                <a:noFill/>
                <a:ln w="9525">
                  <a:noFill/>
                  <a:miter lim="800000"/>
                  <a:headEnd/>
                  <a:tailEnd/>
                </a:ln>
              </p:spPr>
              <p:txBody>
                <a:bodyPr wrap="none">
                  <a:spAutoFit/>
                </a:bodyPr>
                <a:lstStyle/>
                <a:p>
                  <a:pPr algn="ctr"/>
                  <a:r>
                    <a:rPr lang="en-US" smtClean="0">
                      <a:solidFill>
                        <a:srgbClr val="00664D"/>
                      </a:solidFill>
                      <a:cs typeface="Arial" charset="0"/>
                    </a:rPr>
                    <a:t>symmetry</a:t>
                  </a:r>
                </a:p>
                <a:p>
                  <a:pPr algn="ctr"/>
                  <a:r>
                    <a:rPr lang="en-US" smtClean="0">
                      <a:solidFill>
                        <a:srgbClr val="00664D"/>
                      </a:solidFill>
                      <a:cs typeface="Arial" charset="0"/>
                    </a:rPr>
                    <a:t>breaking </a:t>
                  </a:r>
                </a:p>
                <a:p>
                  <a:pPr algn="ctr"/>
                  <a:r>
                    <a:rPr lang="en-US" smtClean="0">
                      <a:solidFill>
                        <a:srgbClr val="00664D"/>
                      </a:solidFill>
                      <a:cs typeface="Arial" charset="0"/>
                    </a:rPr>
                    <a:t>field </a:t>
                  </a:r>
                  <a:r>
                    <a:rPr lang="en-US" b="1" i="1" smtClean="0">
                      <a:solidFill>
                        <a:srgbClr val="00664D"/>
                      </a:solidFill>
                      <a:latin typeface="Times New Roman" pitchFamily="18" charset="0"/>
                      <a:cs typeface="Times New Roman" pitchFamily="18" charset="0"/>
                    </a:rPr>
                    <a:t>B</a:t>
                  </a:r>
                  <a:r>
                    <a:rPr lang="en-US" b="1" i="1" baseline="-25000" smtClean="0">
                      <a:solidFill>
                        <a:srgbClr val="00664D"/>
                      </a:solidFill>
                      <a:latin typeface="Times New Roman" pitchFamily="18" charset="0"/>
                      <a:cs typeface="Times New Roman" pitchFamily="18" charset="0"/>
                    </a:rPr>
                    <a:t>x</a:t>
                  </a:r>
                  <a:endParaRPr lang="en-US" b="1" i="1" smtClean="0">
                    <a:solidFill>
                      <a:srgbClr val="00664D"/>
                    </a:solidFill>
                    <a:latin typeface="Times New Roman" pitchFamily="18" charset="0"/>
                    <a:cs typeface="Times New Roman" pitchFamily="18" charset="0"/>
                  </a:endParaRPr>
                </a:p>
              </p:txBody>
            </p:sp>
            <p:sp>
              <p:nvSpPr>
                <p:cNvPr id="43" name="Left Brace 42"/>
                <p:cNvSpPr/>
                <p:nvPr/>
              </p:nvSpPr>
              <p:spPr bwMode="auto">
                <a:xfrm rot="16200000">
                  <a:off x="2782979" y="2168357"/>
                  <a:ext cx="273079" cy="2349500"/>
                </a:xfrm>
                <a:prstGeom prst="leftBrace">
                  <a:avLst>
                    <a:gd name="adj1" fmla="val 101213"/>
                    <a:gd name="adj2" fmla="val 49323"/>
                  </a:avLst>
                </a:prstGeom>
                <a:noFill/>
                <a:ln w="25400" cap="flat" cmpd="sng" algn="ctr">
                  <a:solidFill>
                    <a:schemeClr val="accent1">
                      <a:lumMod val="50000"/>
                    </a:schemeClr>
                  </a:solidFill>
                  <a:prstDash val="solid"/>
                  <a:round/>
                  <a:headEnd type="none" w="med" len="med"/>
                  <a:tailEnd type="none" w="med" len="med"/>
                </a:ln>
                <a:effectLst/>
              </p:spPr>
              <p:txBody>
                <a:bodyPr/>
                <a:lstStyle/>
                <a:p>
                  <a:pPr>
                    <a:defRPr/>
                  </a:pPr>
                  <a:endParaRPr lang="en-US">
                    <a:solidFill>
                      <a:srgbClr val="00CC99">
                        <a:lumMod val="50000"/>
                      </a:srgbClr>
                    </a:solidFill>
                    <a:cs typeface="Arial" charset="0"/>
                  </a:endParaRPr>
                </a:p>
              </p:txBody>
            </p:sp>
            <p:sp>
              <p:nvSpPr>
                <p:cNvPr id="45" name="Left Brace 44"/>
                <p:cNvSpPr/>
                <p:nvPr/>
              </p:nvSpPr>
              <p:spPr bwMode="auto">
                <a:xfrm rot="16200000">
                  <a:off x="5446804" y="2115970"/>
                  <a:ext cx="285781" cy="2470150"/>
                </a:xfrm>
                <a:prstGeom prst="leftBrace">
                  <a:avLst>
                    <a:gd name="adj1" fmla="val 101213"/>
                    <a:gd name="adj2" fmla="val 49323"/>
                  </a:avLst>
                </a:prstGeom>
                <a:noFill/>
                <a:ln w="25400" cap="flat" cmpd="sng" algn="ctr">
                  <a:solidFill>
                    <a:schemeClr val="accent1">
                      <a:lumMod val="50000"/>
                    </a:schemeClr>
                  </a:solidFill>
                  <a:prstDash val="solid"/>
                  <a:round/>
                  <a:headEnd type="none" w="med" len="med"/>
                  <a:tailEnd type="none" w="med" len="med"/>
                </a:ln>
                <a:effectLst/>
              </p:spPr>
              <p:txBody>
                <a:bodyPr/>
                <a:lstStyle/>
                <a:p>
                  <a:pPr>
                    <a:defRPr/>
                  </a:pPr>
                  <a:endParaRPr lang="en-US">
                    <a:solidFill>
                      <a:srgbClr val="00CC99">
                        <a:lumMod val="50000"/>
                      </a:srgbClr>
                    </a:solidFill>
                    <a:cs typeface="Arial" charset="0"/>
                  </a:endParaRPr>
                </a:p>
              </p:txBody>
            </p:sp>
            <p:sp>
              <p:nvSpPr>
                <p:cNvPr id="25623" name="Rectangle 34"/>
                <p:cNvSpPr>
                  <a:spLocks noChangeArrowheads="1"/>
                </p:cNvSpPr>
                <p:nvPr/>
              </p:nvSpPr>
              <p:spPr bwMode="auto">
                <a:xfrm>
                  <a:off x="3873683" y="4797905"/>
                  <a:ext cx="3498073" cy="1015663"/>
                </a:xfrm>
                <a:prstGeom prst="rect">
                  <a:avLst/>
                </a:prstGeom>
                <a:noFill/>
                <a:ln w="9525">
                  <a:noFill/>
                  <a:miter lim="800000"/>
                  <a:headEnd/>
                  <a:tailEnd/>
                </a:ln>
              </p:spPr>
              <p:txBody>
                <a:bodyPr wrap="none">
                  <a:spAutoFit/>
                </a:bodyPr>
                <a:lstStyle/>
                <a:p>
                  <a:r>
                    <a:rPr lang="en-US" b="1" smtClean="0">
                      <a:solidFill>
                        <a:srgbClr val="C00000"/>
                      </a:solidFill>
                      <a:cs typeface="Arial" charset="0"/>
                      <a:sym typeface="Symbol" pitchFamily="18" charset="2"/>
                    </a:rPr>
                    <a:t>|</a:t>
                  </a:r>
                  <a:r>
                    <a:rPr lang="en-US" b="1" smtClean="0">
                      <a:solidFill>
                        <a:srgbClr val="C00000"/>
                      </a:solidFill>
                      <a:latin typeface="Symbol" pitchFamily="18" charset="2"/>
                      <a:cs typeface="Arial" charset="0"/>
                      <a:sym typeface="Symbol" pitchFamily="18" charset="2"/>
                    </a:rPr>
                    <a:t>Y</a:t>
                  </a:r>
                  <a:r>
                    <a:rPr lang="en-US" b="1" baseline="-25000" smtClean="0">
                      <a:solidFill>
                        <a:srgbClr val="C00000"/>
                      </a:solidFill>
                      <a:latin typeface="Symbol" pitchFamily="18" charset="2"/>
                      <a:cs typeface="Arial" charset="0"/>
                      <a:sym typeface="Symbol" pitchFamily="18" charset="2"/>
                    </a:rPr>
                    <a:t>2</a:t>
                  </a:r>
                  <a:r>
                    <a:rPr lang="en-US" b="1" smtClean="0">
                      <a:solidFill>
                        <a:srgbClr val="C00000"/>
                      </a:solidFill>
                      <a:cs typeface="Arial" charset="0"/>
                      <a:sym typeface="Symbol" pitchFamily="18" charset="2"/>
                    </a:rPr>
                    <a:t> = | +|+|</a:t>
                  </a:r>
                </a:p>
                <a:p>
                  <a:endParaRPr lang="en-US" b="1" smtClean="0">
                    <a:solidFill>
                      <a:srgbClr val="C00000"/>
                    </a:solidFill>
                    <a:cs typeface="Arial" charset="0"/>
                    <a:sym typeface="Symbol" pitchFamily="18" charset="2"/>
                  </a:endParaRPr>
                </a:p>
                <a:p>
                  <a:r>
                    <a:rPr lang="en-US" b="1" smtClean="0">
                      <a:solidFill>
                        <a:srgbClr val="C00000"/>
                      </a:solidFill>
                      <a:cs typeface="Arial" charset="0"/>
                      <a:sym typeface="Symbol" pitchFamily="18" charset="2"/>
                    </a:rPr>
                    <a:t>  still entangled!</a:t>
                  </a:r>
                  <a:endParaRPr lang="en-US" smtClean="0">
                    <a:solidFill>
                      <a:srgbClr val="C00000"/>
                    </a:solidFill>
                    <a:cs typeface="Arial" charset="0"/>
                  </a:endParaRPr>
                </a:p>
              </p:txBody>
            </p:sp>
          </p:grpSp>
          <p:grpSp>
            <p:nvGrpSpPr>
              <p:cNvPr id="12" name="Group 65"/>
              <p:cNvGrpSpPr>
                <a:grpSpLocks/>
              </p:cNvGrpSpPr>
              <p:nvPr/>
            </p:nvGrpSpPr>
            <p:grpSpPr bwMode="auto">
              <a:xfrm>
                <a:off x="6662056" y="4715696"/>
                <a:ext cx="2481944" cy="1680755"/>
                <a:chOff x="6662056" y="4376058"/>
                <a:chExt cx="2481944" cy="1680755"/>
              </a:xfrm>
            </p:grpSpPr>
            <p:grpSp>
              <p:nvGrpSpPr>
                <p:cNvPr id="13" name="Group 58"/>
                <p:cNvGrpSpPr>
                  <a:grpSpLocks/>
                </p:cNvGrpSpPr>
                <p:nvPr/>
              </p:nvGrpSpPr>
              <p:grpSpPr bwMode="auto">
                <a:xfrm>
                  <a:off x="6662056" y="4376058"/>
                  <a:ext cx="2481944" cy="1680755"/>
                  <a:chOff x="9531531" y="4336869"/>
                  <a:chExt cx="2481944" cy="1680755"/>
                </a:xfrm>
              </p:grpSpPr>
              <p:pic>
                <p:nvPicPr>
                  <p:cNvPr id="25615" name="Picture 1"/>
                  <p:cNvPicPr>
                    <a:picLocks noChangeAspect="1" noChangeArrowheads="1"/>
                  </p:cNvPicPr>
                  <p:nvPr/>
                </p:nvPicPr>
                <p:blipFill>
                  <a:blip r:embed="rId5" cstate="print"/>
                  <a:srcRect t="51334"/>
                  <a:stretch>
                    <a:fillRect/>
                  </a:stretch>
                </p:blipFill>
                <p:spPr bwMode="auto">
                  <a:xfrm>
                    <a:off x="9531531" y="4336869"/>
                    <a:ext cx="2481944" cy="1680755"/>
                  </a:xfrm>
                  <a:prstGeom prst="rect">
                    <a:avLst/>
                  </a:prstGeom>
                  <a:noFill/>
                  <a:ln w="9525">
                    <a:noFill/>
                    <a:miter lim="800000"/>
                    <a:headEnd/>
                    <a:tailEnd/>
                  </a:ln>
                </p:spPr>
              </p:pic>
              <p:sp>
                <p:nvSpPr>
                  <p:cNvPr id="25616" name="TextBox 54"/>
                  <p:cNvSpPr txBox="1">
                    <a:spLocks noChangeArrowheads="1"/>
                  </p:cNvSpPr>
                  <p:nvPr/>
                </p:nvSpPr>
                <p:spPr bwMode="auto">
                  <a:xfrm>
                    <a:off x="10393679" y="4489271"/>
                    <a:ext cx="910506" cy="307777"/>
                  </a:xfrm>
                  <a:prstGeom prst="rect">
                    <a:avLst/>
                  </a:prstGeom>
                  <a:solidFill>
                    <a:srgbClr val="FFFFFF"/>
                  </a:solidFill>
                  <a:ln w="9525">
                    <a:noFill/>
                    <a:miter lim="800000"/>
                    <a:headEnd/>
                    <a:tailEnd/>
                  </a:ln>
                </p:spPr>
                <p:txBody>
                  <a:bodyPr wrap="none" lIns="0" tIns="0" rIns="0" bIns="0">
                    <a:spAutoFit/>
                  </a:bodyPr>
                  <a:lstStyle/>
                  <a:p>
                    <a:r>
                      <a:rPr lang="en-US" i="1" smtClean="0">
                        <a:solidFill>
                          <a:srgbClr val="000000"/>
                        </a:solidFill>
                        <a:latin typeface="Times New Roman" pitchFamily="18" charset="0"/>
                        <a:cs typeface="Times New Roman" pitchFamily="18" charset="0"/>
                      </a:rPr>
                      <a:t>B</a:t>
                    </a:r>
                    <a:r>
                      <a:rPr lang="en-US" i="1" baseline="-25000" smtClean="0">
                        <a:solidFill>
                          <a:srgbClr val="000000"/>
                        </a:solidFill>
                        <a:latin typeface="Times New Roman" pitchFamily="18" charset="0"/>
                        <a:cs typeface="Times New Roman" pitchFamily="18" charset="0"/>
                      </a:rPr>
                      <a:t>x</a:t>
                    </a:r>
                    <a:r>
                      <a:rPr lang="en-US" i="1" smtClean="0">
                        <a:solidFill>
                          <a:srgbClr val="000000"/>
                        </a:solidFill>
                        <a:latin typeface="Times New Roman" pitchFamily="18" charset="0"/>
                        <a:cs typeface="Times New Roman" pitchFamily="18" charset="0"/>
                        <a:sym typeface="Symbol" pitchFamily="18" charset="2"/>
                      </a:rPr>
                      <a:t></a:t>
                    </a:r>
                    <a:r>
                      <a:rPr lang="en-US" i="1" smtClean="0">
                        <a:solidFill>
                          <a:srgbClr val="000000"/>
                        </a:solidFill>
                        <a:latin typeface="Times New Roman" pitchFamily="18" charset="0"/>
                        <a:cs typeface="Times New Roman" pitchFamily="18" charset="0"/>
                      </a:rPr>
                      <a:t>0      </a:t>
                    </a:r>
                  </a:p>
                </p:txBody>
              </p:sp>
            </p:grpSp>
            <p:sp>
              <p:nvSpPr>
                <p:cNvPr id="25614" name="TextBox 64"/>
                <p:cNvSpPr txBox="1">
                  <a:spLocks noChangeArrowheads="1"/>
                </p:cNvSpPr>
                <p:nvPr/>
              </p:nvSpPr>
              <p:spPr bwMode="auto">
                <a:xfrm>
                  <a:off x="7088778" y="5704114"/>
                  <a:ext cx="1986441" cy="338554"/>
                </a:xfrm>
                <a:prstGeom prst="rect">
                  <a:avLst/>
                </a:prstGeom>
                <a:solidFill>
                  <a:srgbClr val="FFFFFF"/>
                </a:solidFill>
                <a:ln w="9525">
                  <a:noFill/>
                  <a:miter lim="800000"/>
                  <a:headEnd/>
                  <a:tailEnd/>
                </a:ln>
              </p:spPr>
              <p:txBody>
                <a:bodyPr wrap="none">
                  <a:spAutoFit/>
                </a:bodyPr>
                <a:lstStyle/>
                <a:p>
                  <a:r>
                    <a:rPr lang="en-US" sz="1600" i="1" smtClean="0">
                      <a:solidFill>
                        <a:srgbClr val="000000"/>
                      </a:solidFill>
                      <a:latin typeface="Times New Roman" pitchFamily="18" charset="0"/>
                      <a:cs typeface="Times New Roman" pitchFamily="18" charset="0"/>
                    </a:rPr>
                    <a:t>P</a:t>
                  </a:r>
                  <a:r>
                    <a:rPr lang="en-US" sz="1600" i="1" baseline="-25000" smtClean="0">
                      <a:solidFill>
                        <a:srgbClr val="000000"/>
                      </a:solidFill>
                      <a:latin typeface="Times New Roman" pitchFamily="18" charset="0"/>
                      <a:cs typeface="Times New Roman" pitchFamily="18" charset="0"/>
                    </a:rPr>
                    <a:t>0</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1</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2</a:t>
                  </a:r>
                  <a:r>
                    <a:rPr lang="en-US" sz="1600" i="1" smtClean="0">
                      <a:solidFill>
                        <a:srgbClr val="000000"/>
                      </a:solidFill>
                      <a:latin typeface="Times New Roman" pitchFamily="18" charset="0"/>
                      <a:cs typeface="Times New Roman" pitchFamily="18" charset="0"/>
                    </a:rPr>
                    <a:t>      P</a:t>
                  </a:r>
                  <a:r>
                    <a:rPr lang="en-US" sz="1600" i="1" baseline="-25000" smtClean="0">
                      <a:solidFill>
                        <a:srgbClr val="000000"/>
                      </a:solidFill>
                      <a:latin typeface="Times New Roman" pitchFamily="18" charset="0"/>
                      <a:cs typeface="Times New Roman" pitchFamily="18" charset="0"/>
                    </a:rPr>
                    <a:t>3</a:t>
                  </a:r>
                  <a:endParaRPr lang="en-US" sz="1600" i="1" smtClean="0">
                    <a:solidFill>
                      <a:srgbClr val="000000"/>
                    </a:solidFill>
                    <a:latin typeface="Times New Roman" pitchFamily="18" charset="0"/>
                    <a:cs typeface="Times New Roman" pitchFamily="18" charset="0"/>
                  </a:endParaRPr>
                </a:p>
              </p:txBody>
            </p:sp>
          </p:grpSp>
        </p:grpSp>
        <p:sp>
          <p:nvSpPr>
            <p:cNvPr id="25610" name="TextBox 51"/>
            <p:cNvSpPr txBox="1">
              <a:spLocks noChangeArrowheads="1"/>
            </p:cNvSpPr>
            <p:nvPr/>
          </p:nvSpPr>
          <p:spPr bwMode="auto">
            <a:xfrm>
              <a:off x="1384663" y="6457890"/>
              <a:ext cx="3459601" cy="400110"/>
            </a:xfrm>
            <a:prstGeom prst="rect">
              <a:avLst/>
            </a:prstGeom>
            <a:solidFill>
              <a:srgbClr val="FFFF00"/>
            </a:solidFill>
            <a:ln w="9525">
              <a:noFill/>
              <a:miter lim="800000"/>
              <a:headEnd/>
              <a:tailEnd/>
            </a:ln>
          </p:spPr>
          <p:txBody>
            <a:bodyPr wrap="none">
              <a:spAutoFit/>
            </a:bodyPr>
            <a:lstStyle/>
            <a:p>
              <a:r>
                <a:rPr lang="en-US" smtClean="0">
                  <a:solidFill>
                    <a:srgbClr val="000000"/>
                  </a:solidFill>
                  <a:cs typeface="Arial" charset="0"/>
                </a:rPr>
                <a:t>Frustration </a:t>
              </a:r>
              <a:r>
                <a:rPr lang="en-US" smtClean="0">
                  <a:solidFill>
                    <a:srgbClr val="000000"/>
                  </a:solidFill>
                  <a:cs typeface="Arial" charset="0"/>
                  <a:sym typeface="Symbol" pitchFamily="18" charset="2"/>
                </a:rPr>
                <a:t> </a:t>
              </a:r>
              <a:r>
                <a:rPr lang="en-US" smtClean="0">
                  <a:solidFill>
                    <a:srgbClr val="000000"/>
                  </a:solidFill>
                  <a:cs typeface="Arial" charset="0"/>
                </a:rPr>
                <a:t>Entanglement</a:t>
              </a:r>
            </a:p>
          </p:txBody>
        </p:sp>
      </p:grpSp>
      <p:sp>
        <p:nvSpPr>
          <p:cNvPr id="53" name="TextBox 52"/>
          <p:cNvSpPr txBox="1"/>
          <p:nvPr/>
        </p:nvSpPr>
        <p:spPr>
          <a:xfrm>
            <a:off x="349138" y="12482"/>
            <a:ext cx="963725" cy="646331"/>
          </a:xfrm>
          <a:prstGeom prst="rect">
            <a:avLst/>
          </a:prstGeom>
          <a:noFill/>
        </p:spPr>
        <p:txBody>
          <a:bodyPr wrap="none" rtlCol="0">
            <a:spAutoFit/>
          </a:bodyPr>
          <a:lstStyle/>
          <a:p>
            <a:r>
              <a:rPr lang="en-US" sz="3600" smtClean="0"/>
              <a:t>N=3</a:t>
            </a:r>
            <a:endParaRPr lang="en-US" sz="3600"/>
          </a:p>
        </p:txBody>
      </p:sp>
    </p:spTree>
    <p:extLst>
      <p:ext uri="{BB962C8B-B14F-4D97-AF65-F5344CB8AC3E}">
        <p14:creationId xmlns:p14="http://schemas.microsoft.com/office/powerpoint/2010/main" val="22707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698" y="180115"/>
            <a:ext cx="8489825" cy="892552"/>
          </a:xfrm>
          <a:prstGeom prst="rect">
            <a:avLst/>
          </a:prstGeom>
          <a:noFill/>
        </p:spPr>
        <p:txBody>
          <a:bodyPr wrap="none" rtlCol="0">
            <a:spAutoFit/>
          </a:bodyPr>
          <a:lstStyle/>
          <a:p>
            <a:r>
              <a:rPr lang="en-US" sz="3200" b="1" dirty="0" smtClean="0">
                <a:solidFill>
                  <a:prstClr val="black"/>
                </a:solidFill>
              </a:rPr>
              <a:t>Emergence of ferromagnetism vs. # spins N</a:t>
            </a:r>
          </a:p>
          <a:p>
            <a:r>
              <a:rPr lang="en-US" dirty="0" smtClean="0">
                <a:solidFill>
                  <a:prstClr val="black"/>
                </a:solidFill>
              </a:rPr>
              <a:t>(all </a:t>
            </a:r>
            <a:r>
              <a:rPr lang="en-US" smtClean="0">
                <a:solidFill>
                  <a:prstClr val="black"/>
                </a:solidFill>
              </a:rPr>
              <a:t>FM couplings: J</a:t>
            </a:r>
            <a:r>
              <a:rPr lang="en-US" baseline="-25000" smtClean="0">
                <a:solidFill>
                  <a:prstClr val="black"/>
                </a:solidFill>
              </a:rPr>
              <a:t>ij</a:t>
            </a:r>
            <a:r>
              <a:rPr lang="en-US" smtClean="0">
                <a:solidFill>
                  <a:prstClr val="black"/>
                </a:solidFill>
              </a:rPr>
              <a:t>&lt;0)</a:t>
            </a:r>
            <a:endParaRPr lang="en-US" dirty="0" smtClean="0">
              <a:solidFill>
                <a:prstClr val="black"/>
              </a:solidFill>
            </a:endParaRPr>
          </a:p>
        </p:txBody>
      </p:sp>
      <p:sp>
        <p:nvSpPr>
          <p:cNvPr id="6" name="Rectangle 5"/>
          <p:cNvSpPr/>
          <p:nvPr/>
        </p:nvSpPr>
        <p:spPr>
          <a:xfrm rot="19772065">
            <a:off x="987059" y="2432909"/>
            <a:ext cx="595746" cy="8728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014772" y="1740179"/>
            <a:ext cx="766557" cy="584775"/>
          </a:xfrm>
          <a:prstGeom prst="rect">
            <a:avLst/>
          </a:prstGeom>
          <a:noFill/>
        </p:spPr>
        <p:txBody>
          <a:bodyPr wrap="none" rtlCol="0">
            <a:spAutoFit/>
          </a:bodyPr>
          <a:lstStyle/>
          <a:p>
            <a:r>
              <a:rPr lang="en-US" sz="3200" dirty="0" smtClean="0">
                <a:solidFill>
                  <a:prstClr val="black"/>
                </a:solidFill>
                <a:latin typeface="Times New Roman" pitchFamily="18" charset="0"/>
                <a:cs typeface="Times New Roman" pitchFamily="18" charset="0"/>
              </a:rPr>
              <a:t>|</a:t>
            </a:r>
            <a:r>
              <a:rPr lang="en-US" sz="3200" i="1" dirty="0" err="1" smtClean="0">
                <a:solidFill>
                  <a:prstClr val="black"/>
                </a:solidFill>
                <a:latin typeface="Times New Roman" pitchFamily="18" charset="0"/>
                <a:cs typeface="Times New Roman" pitchFamily="18" charset="0"/>
              </a:rPr>
              <a:t>m</a:t>
            </a:r>
            <a:r>
              <a:rPr lang="en-US" sz="3200" i="1" baseline="-25000" dirty="0" err="1" smtClean="0">
                <a:solidFill>
                  <a:prstClr val="black"/>
                </a:solidFill>
                <a:latin typeface="Times New Roman" pitchFamily="18" charset="0"/>
                <a:cs typeface="Times New Roman" pitchFamily="18" charset="0"/>
              </a:rPr>
              <a:t>x</a:t>
            </a:r>
            <a:r>
              <a:rPr lang="en-US" sz="3200" dirty="0" smtClean="0">
                <a:solidFill>
                  <a:prstClr val="black"/>
                </a:solidFill>
                <a:latin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p:txBody>
      </p:sp>
      <p:sp>
        <p:nvSpPr>
          <p:cNvPr id="8" name="TextBox 8"/>
          <p:cNvSpPr txBox="1">
            <a:spLocks noChangeArrowheads="1"/>
          </p:cNvSpPr>
          <p:nvPr/>
        </p:nvSpPr>
        <p:spPr bwMode="auto">
          <a:xfrm>
            <a:off x="3449684" y="6457890"/>
            <a:ext cx="5694316" cy="400110"/>
          </a:xfrm>
          <a:prstGeom prst="rect">
            <a:avLst/>
          </a:prstGeom>
          <a:noFill/>
          <a:ln w="9525">
            <a:noFill/>
            <a:miter lim="800000"/>
            <a:headEnd/>
            <a:tailEnd/>
          </a:ln>
        </p:spPr>
        <p:txBody>
          <a:bodyPr wrap="none">
            <a:spAutoFit/>
          </a:bodyPr>
          <a:lstStyle/>
          <a:p>
            <a:pPr algn="ctr" eaLnBrk="1" fontAlgn="auto" hangingPunct="1">
              <a:spcBef>
                <a:spcPts val="0"/>
              </a:spcBef>
              <a:spcAft>
                <a:spcPts val="0"/>
              </a:spcAft>
            </a:pPr>
            <a:r>
              <a:rPr lang="en-US" dirty="0" smtClean="0">
                <a:solidFill>
                  <a:prstClr val="black"/>
                </a:solidFill>
                <a:latin typeface="Times New Roman" pitchFamily="18" charset="0"/>
                <a:cs typeface="Times New Roman" pitchFamily="18" charset="0"/>
              </a:rPr>
              <a:t>R. Islam et al., Nature Communications 2, 377 (2011)</a:t>
            </a:r>
            <a:endParaRPr lang="en-US" i="1" baseline="-25000" dirty="0">
              <a:solidFill>
                <a:prstClr val="black"/>
              </a:solidFill>
              <a:latin typeface="Times New Roman" pitchFamily="18" charset="0"/>
              <a:cs typeface="Times New Roman" pitchFamily="18" charset="0"/>
            </a:endParaRPr>
          </a:p>
        </p:txBody>
      </p:sp>
      <p:pic>
        <p:nvPicPr>
          <p:cNvPr id="9" name="Picture 2" descr="MagPlot3D.png"/>
          <p:cNvPicPr>
            <a:picLocks noChangeAspect="1"/>
          </p:cNvPicPr>
          <p:nvPr/>
        </p:nvPicPr>
        <p:blipFill>
          <a:blip r:embed="rId3" cstate="print">
            <a:clrChange>
              <a:clrFrom>
                <a:srgbClr val="FFFFFF"/>
              </a:clrFrom>
              <a:clrTo>
                <a:srgbClr val="FFFFFF">
                  <a:alpha val="0"/>
                </a:srgbClr>
              </a:clrTo>
            </a:clrChange>
          </a:blip>
          <a:srcRect t="8485" b="9899"/>
          <a:stretch>
            <a:fillRect/>
          </a:stretch>
        </p:blipFill>
        <p:spPr bwMode="auto">
          <a:xfrm>
            <a:off x="1100641" y="1130873"/>
            <a:ext cx="6162531" cy="4403722"/>
          </a:xfrm>
          <a:prstGeom prst="rect">
            <a:avLst/>
          </a:prstGeom>
          <a:noFill/>
          <a:ln w="9525">
            <a:noFill/>
            <a:miter lim="800000"/>
            <a:headEnd/>
            <a:tailEnd/>
          </a:ln>
        </p:spPr>
      </p:pic>
      <p:sp>
        <p:nvSpPr>
          <p:cNvPr id="13" name="TextBox 12"/>
          <p:cNvSpPr txBox="1"/>
          <p:nvPr/>
        </p:nvSpPr>
        <p:spPr>
          <a:xfrm>
            <a:off x="2012300" y="5508617"/>
            <a:ext cx="723275" cy="400110"/>
          </a:xfrm>
          <a:prstGeom prst="rect">
            <a:avLst/>
          </a:prstGeom>
          <a:noFill/>
        </p:spPr>
        <p:txBody>
          <a:bodyPr wrap="none" rtlCol="0">
            <a:spAutoFit/>
          </a:bodyPr>
          <a:lstStyle/>
          <a:p>
            <a:r>
              <a:rPr lang="en-US" i="1" dirty="0" smtClean="0">
                <a:solidFill>
                  <a:prstClr val="black"/>
                </a:solidFill>
                <a:latin typeface="Times New Roman" pitchFamily="18" charset="0"/>
                <a:cs typeface="Times New Roman" pitchFamily="18" charset="0"/>
              </a:rPr>
              <a:t>t</a:t>
            </a:r>
            <a:r>
              <a:rPr lang="en-US" dirty="0" smtClean="0">
                <a:solidFill>
                  <a:prstClr val="black"/>
                </a:solidFill>
                <a:latin typeface="Times New Roman" pitchFamily="18" charset="0"/>
                <a:cs typeface="Times New Roman" pitchFamily="18" charset="0"/>
              </a:rPr>
              <a:t>(</a:t>
            </a:r>
            <a:r>
              <a:rPr lang="en-US" i="1" dirty="0" smtClean="0">
                <a:solidFill>
                  <a:prstClr val="black"/>
                </a:solidFill>
                <a:latin typeface="Times New Roman" pitchFamily="18" charset="0"/>
                <a:cs typeface="Times New Roman" pitchFamily="18" charset="0"/>
              </a:rPr>
              <a:t>ms</a:t>
            </a:r>
            <a:r>
              <a:rPr lang="en-US" dirty="0" smtClean="0">
                <a:solidFill>
                  <a:prstClr val="black"/>
                </a:solidFill>
                <a:latin typeface="Times New Roman" pitchFamily="18" charset="0"/>
                <a:cs typeface="Times New Roman" pitchFamily="18" charset="0"/>
              </a:rPr>
              <a:t>)</a:t>
            </a:r>
            <a:endParaRPr lang="en-US" dirty="0">
              <a:solidFill>
                <a:prstClr val="black"/>
              </a:solidFill>
              <a:latin typeface="Times New Roman" pitchFamily="18" charset="0"/>
              <a:cs typeface="Times New Roman" pitchFamily="18" charset="0"/>
            </a:endParaRPr>
          </a:p>
        </p:txBody>
      </p:sp>
      <p:cxnSp>
        <p:nvCxnSpPr>
          <p:cNvPr id="15" name="Straight Arrow Connector 14"/>
          <p:cNvCxnSpPr/>
          <p:nvPr/>
        </p:nvCxnSpPr>
        <p:spPr>
          <a:xfrm>
            <a:off x="1374997" y="4123163"/>
            <a:ext cx="2715491" cy="213360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39463" y="4164725"/>
            <a:ext cx="319318" cy="400110"/>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sp>
        <p:nvSpPr>
          <p:cNvPr id="18" name="TextBox 17"/>
          <p:cNvSpPr txBox="1"/>
          <p:nvPr/>
        </p:nvSpPr>
        <p:spPr>
          <a:xfrm>
            <a:off x="1970737" y="5051419"/>
            <a:ext cx="683200" cy="400110"/>
          </a:xfrm>
          <a:prstGeom prst="rect">
            <a:avLst/>
          </a:prstGeom>
          <a:noFill/>
        </p:spPr>
        <p:txBody>
          <a:bodyPr wrap="none" rtlCol="0">
            <a:spAutoFit/>
          </a:bodyPr>
          <a:lstStyle/>
          <a:p>
            <a:r>
              <a:rPr lang="en-US" dirty="0" smtClean="0">
                <a:solidFill>
                  <a:prstClr val="black"/>
                </a:solidFill>
              </a:rPr>
              <a:t>0.25</a:t>
            </a:r>
            <a:endParaRPr lang="en-US" dirty="0">
              <a:solidFill>
                <a:prstClr val="black"/>
              </a:solidFill>
            </a:endParaRPr>
          </a:p>
        </p:txBody>
      </p:sp>
      <p:sp>
        <p:nvSpPr>
          <p:cNvPr id="19" name="TextBox 18"/>
          <p:cNvSpPr txBox="1"/>
          <p:nvPr/>
        </p:nvSpPr>
        <p:spPr>
          <a:xfrm>
            <a:off x="3245353" y="5965818"/>
            <a:ext cx="548548" cy="400110"/>
          </a:xfrm>
          <a:prstGeom prst="rect">
            <a:avLst/>
          </a:prstGeom>
          <a:noFill/>
        </p:spPr>
        <p:txBody>
          <a:bodyPr wrap="none" rtlCol="0">
            <a:spAutoFit/>
          </a:bodyPr>
          <a:lstStyle/>
          <a:p>
            <a:r>
              <a:rPr lang="en-US" dirty="0" smtClean="0">
                <a:solidFill>
                  <a:prstClr val="black"/>
                </a:solidFill>
              </a:rPr>
              <a:t>0.5</a:t>
            </a:r>
            <a:endParaRPr lang="en-US" dirty="0">
              <a:solidFill>
                <a:prstClr val="black"/>
              </a:solidFill>
            </a:endParaRPr>
          </a:p>
        </p:txBody>
      </p:sp>
      <p:sp>
        <p:nvSpPr>
          <p:cNvPr id="20" name="TextBox 19"/>
          <p:cNvSpPr txBox="1"/>
          <p:nvPr/>
        </p:nvSpPr>
        <p:spPr>
          <a:xfrm>
            <a:off x="4298325" y="5480924"/>
            <a:ext cx="715260" cy="461665"/>
          </a:xfrm>
          <a:prstGeom prst="rect">
            <a:avLst/>
          </a:prstGeom>
          <a:noFill/>
        </p:spPr>
        <p:txBody>
          <a:bodyPr wrap="none" rtlCol="0">
            <a:spAutoFit/>
          </a:bodyPr>
          <a:lstStyle/>
          <a:p>
            <a:r>
              <a:rPr lang="en-US" sz="2400" i="1" dirty="0" smtClean="0">
                <a:solidFill>
                  <a:prstClr val="black"/>
                </a:solidFill>
                <a:latin typeface="Times New Roman" pitchFamily="18" charset="0"/>
                <a:cs typeface="Times New Roman" pitchFamily="18" charset="0"/>
              </a:rPr>
              <a:t>B</a:t>
            </a:r>
            <a:r>
              <a:rPr lang="en-US" sz="2400" dirty="0" smtClean="0">
                <a:solidFill>
                  <a:prstClr val="black"/>
                </a:solidFill>
                <a:latin typeface="Times New Roman" pitchFamily="18" charset="0"/>
                <a:cs typeface="Times New Roman" pitchFamily="18" charset="0"/>
              </a:rPr>
              <a:t>/|</a:t>
            </a:r>
            <a:r>
              <a:rPr lang="en-US" sz="2400" i="1" dirty="0" smtClean="0">
                <a:solidFill>
                  <a:prstClr val="black"/>
                </a:solidFill>
                <a:latin typeface="Times New Roman" pitchFamily="18" charset="0"/>
                <a:cs typeface="Times New Roman" pitchFamily="18" charset="0"/>
              </a:rPr>
              <a:t>J</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21" name="TextBox 20"/>
          <p:cNvSpPr txBox="1"/>
          <p:nvPr/>
        </p:nvSpPr>
        <p:spPr>
          <a:xfrm>
            <a:off x="6847536" y="3527418"/>
            <a:ext cx="458780" cy="584775"/>
          </a:xfrm>
          <a:prstGeom prst="rect">
            <a:avLst/>
          </a:prstGeom>
          <a:noFill/>
        </p:spPr>
        <p:txBody>
          <a:bodyPr wrap="none" rtlCol="0">
            <a:spAutoFit/>
          </a:bodyPr>
          <a:lstStyle/>
          <a:p>
            <a:r>
              <a:rPr lang="en-US" sz="3200" i="1" dirty="0" smtClean="0">
                <a:solidFill>
                  <a:prstClr val="black"/>
                </a:solidFill>
                <a:latin typeface="Times New Roman" pitchFamily="18" charset="0"/>
                <a:cs typeface="Times New Roman" pitchFamily="18" charset="0"/>
              </a:rPr>
              <a:t>N</a:t>
            </a:r>
            <a:endParaRPr lang="en-US" sz="3200" i="1" dirty="0">
              <a:solidFill>
                <a:prstClr val="black"/>
              </a:solidFill>
              <a:latin typeface="Times New Roman" pitchFamily="18" charset="0"/>
              <a:cs typeface="Times New Roman" pitchFamily="18" charset="0"/>
            </a:endParaRPr>
          </a:p>
        </p:txBody>
      </p:sp>
      <p:cxnSp>
        <p:nvCxnSpPr>
          <p:cNvPr id="23" name="Straight Arrow Connector 22"/>
          <p:cNvCxnSpPr/>
          <p:nvPr/>
        </p:nvCxnSpPr>
        <p:spPr>
          <a:xfrm flipV="1">
            <a:off x="7193906" y="2488330"/>
            <a:ext cx="374073" cy="1066800"/>
          </a:xfrm>
          <a:prstGeom prst="straightConnector1">
            <a:avLst/>
          </a:prstGeom>
          <a:ln w="3810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666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257800" y="819090"/>
            <a:ext cx="2757713" cy="1754595"/>
            <a:chOff x="762000" y="1004887"/>
            <a:chExt cx="7620000" cy="4848225"/>
          </a:xfrm>
        </p:grpSpPr>
        <p:pic>
          <p:nvPicPr>
            <p:cNvPr id="30" name="Picture 29" descr="J_and_B.png"/>
            <p:cNvPicPr>
              <a:picLocks noChangeAspect="1"/>
            </p:cNvPicPr>
            <p:nvPr/>
          </p:nvPicPr>
          <p:blipFill>
            <a:blip r:embed="rId4" cstate="print"/>
            <a:stretch>
              <a:fillRect/>
            </a:stretch>
          </p:blipFill>
          <p:spPr>
            <a:xfrm>
              <a:off x="762000" y="1004887"/>
              <a:ext cx="7620000" cy="4848225"/>
            </a:xfrm>
            <a:prstGeom prst="rect">
              <a:avLst/>
            </a:prstGeom>
          </p:spPr>
        </p:pic>
        <p:cxnSp>
          <p:nvCxnSpPr>
            <p:cNvPr id="31" name="Straight Connector 30"/>
            <p:cNvCxnSpPr/>
            <p:nvPr/>
          </p:nvCxnSpPr>
          <p:spPr>
            <a:xfrm rot="5400000">
              <a:off x="-1104900" y="3162300"/>
              <a:ext cx="4038600" cy="0"/>
            </a:xfrm>
            <a:prstGeom prst="line">
              <a:avLst/>
            </a:prstGeom>
            <a:ln w="25400">
              <a:solidFill>
                <a:srgbClr val="422DD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723900" y="5372100"/>
              <a:ext cx="381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2292" name="Object 4"/>
          <p:cNvGraphicFramePr>
            <a:graphicFrameLocks noChangeAspect="1"/>
          </p:cNvGraphicFramePr>
          <p:nvPr/>
        </p:nvGraphicFramePr>
        <p:xfrm>
          <a:off x="7000586" y="2806585"/>
          <a:ext cx="893763" cy="796925"/>
        </p:xfrm>
        <a:graphic>
          <a:graphicData uri="http://schemas.openxmlformats.org/presentationml/2006/ole">
            <mc:AlternateContent xmlns:mc="http://schemas.openxmlformats.org/markup-compatibility/2006">
              <mc:Choice xmlns:v="urn:schemas-microsoft-com:vml" Requires="v">
                <p:oleObj spid="_x0000_s10270" name="Equation" r:id="rId5" imgW="495000" imgH="444240" progId="Equation.3">
                  <p:embed/>
                </p:oleObj>
              </mc:Choice>
              <mc:Fallback>
                <p:oleObj name="Equation" r:id="rId5" imgW="49500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0586" y="2806585"/>
                        <a:ext cx="893763"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bject 5"/>
          <p:cNvGraphicFramePr>
            <a:graphicFrameLocks noChangeAspect="1"/>
          </p:cNvGraphicFramePr>
          <p:nvPr/>
        </p:nvGraphicFramePr>
        <p:xfrm>
          <a:off x="7102186" y="2851035"/>
          <a:ext cx="687388" cy="706437"/>
        </p:xfrm>
        <a:graphic>
          <a:graphicData uri="http://schemas.openxmlformats.org/presentationml/2006/ole">
            <mc:AlternateContent xmlns:mc="http://schemas.openxmlformats.org/markup-compatibility/2006">
              <mc:Choice xmlns:v="urn:schemas-microsoft-com:vml" Requires="v">
                <p:oleObj spid="_x0000_s10271" name="Equation" r:id="rId7" imgW="380880" imgH="393480" progId="Equation.3">
                  <p:embed/>
                </p:oleObj>
              </mc:Choice>
              <mc:Fallback>
                <p:oleObj name="Equation" r:id="rId7" imgW="38088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2186" y="2851035"/>
                        <a:ext cx="687388" cy="706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4" name="Object 6"/>
          <p:cNvGraphicFramePr>
            <a:graphicFrameLocks noChangeAspect="1"/>
          </p:cNvGraphicFramePr>
          <p:nvPr/>
        </p:nvGraphicFramePr>
        <p:xfrm>
          <a:off x="6973599" y="2806585"/>
          <a:ext cx="1098550" cy="796925"/>
        </p:xfrm>
        <a:graphic>
          <a:graphicData uri="http://schemas.openxmlformats.org/presentationml/2006/ole">
            <mc:AlternateContent xmlns:mc="http://schemas.openxmlformats.org/markup-compatibility/2006">
              <mc:Choice xmlns:v="urn:schemas-microsoft-com:vml" Requires="v">
                <p:oleObj spid="_x0000_s10272" name="Equation" r:id="rId9" imgW="609480" imgH="444240" progId="Equation.3">
                  <p:embed/>
                </p:oleObj>
              </mc:Choice>
              <mc:Fallback>
                <p:oleObj name="Equation" r:id="rId9" imgW="609480" imgH="4442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3599" y="2806585"/>
                        <a:ext cx="109855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5" name="Object 7"/>
          <p:cNvGraphicFramePr>
            <a:graphicFrameLocks noChangeAspect="1"/>
          </p:cNvGraphicFramePr>
          <p:nvPr/>
        </p:nvGraphicFramePr>
        <p:xfrm>
          <a:off x="6821199" y="2806585"/>
          <a:ext cx="1238250" cy="796925"/>
        </p:xfrm>
        <a:graphic>
          <a:graphicData uri="http://schemas.openxmlformats.org/presentationml/2006/ole">
            <mc:AlternateContent xmlns:mc="http://schemas.openxmlformats.org/markup-compatibility/2006">
              <mc:Choice xmlns:v="urn:schemas-microsoft-com:vml" Requires="v">
                <p:oleObj spid="_x0000_s10273" name="Equation" r:id="rId11" imgW="685800" imgH="444240" progId="Equation.3">
                  <p:embed/>
                </p:oleObj>
              </mc:Choice>
              <mc:Fallback>
                <p:oleObj name="Equation" r:id="rId11" imgW="685800" imgH="4442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21199" y="2806585"/>
                        <a:ext cx="123825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 name="Picture 21" descr="B=0.6Javg corr plot.png"/>
          <p:cNvPicPr>
            <a:picLocks noChangeAspect="1"/>
          </p:cNvPicPr>
          <p:nvPr/>
        </p:nvPicPr>
        <p:blipFill>
          <a:blip r:embed="rId13" cstate="print"/>
          <a:stretch>
            <a:fillRect/>
          </a:stretch>
        </p:blipFill>
        <p:spPr>
          <a:xfrm>
            <a:off x="2625436" y="2800290"/>
            <a:ext cx="5925324" cy="3735332"/>
          </a:xfrm>
          <a:prstGeom prst="rect">
            <a:avLst/>
          </a:prstGeom>
        </p:spPr>
      </p:pic>
      <p:pic>
        <p:nvPicPr>
          <p:cNvPr id="23" name="Picture 22" descr="B=2Javg corr plot.png"/>
          <p:cNvPicPr>
            <a:picLocks noChangeAspect="1"/>
          </p:cNvPicPr>
          <p:nvPr/>
        </p:nvPicPr>
        <p:blipFill>
          <a:blip r:embed="rId14" cstate="print"/>
          <a:stretch>
            <a:fillRect/>
          </a:stretch>
        </p:blipFill>
        <p:spPr>
          <a:xfrm>
            <a:off x="2625436" y="2800290"/>
            <a:ext cx="5925324" cy="3735332"/>
          </a:xfrm>
          <a:prstGeom prst="rect">
            <a:avLst/>
          </a:prstGeom>
        </p:spPr>
      </p:pic>
      <p:pic>
        <p:nvPicPr>
          <p:cNvPr id="36" name="Picture 35" descr="B=0.2Javg corr plot.png"/>
          <p:cNvPicPr>
            <a:picLocks noChangeAspect="1"/>
          </p:cNvPicPr>
          <p:nvPr/>
        </p:nvPicPr>
        <p:blipFill>
          <a:blip r:embed="rId15" cstate="print"/>
          <a:stretch>
            <a:fillRect/>
          </a:stretch>
        </p:blipFill>
        <p:spPr>
          <a:xfrm>
            <a:off x="2625436" y="2800290"/>
            <a:ext cx="5925324" cy="3735332"/>
          </a:xfrm>
          <a:prstGeom prst="rect">
            <a:avLst/>
          </a:prstGeom>
        </p:spPr>
      </p:pic>
      <p:pic>
        <p:nvPicPr>
          <p:cNvPr id="37" name="Picture 36" descr="B=0.05Javg corr plot.png"/>
          <p:cNvPicPr>
            <a:picLocks noChangeAspect="1"/>
          </p:cNvPicPr>
          <p:nvPr/>
        </p:nvPicPr>
        <p:blipFill>
          <a:blip r:embed="rId16" cstate="print"/>
          <a:stretch>
            <a:fillRect/>
          </a:stretch>
        </p:blipFill>
        <p:spPr>
          <a:xfrm>
            <a:off x="2625436" y="2800290"/>
            <a:ext cx="5925324" cy="3735332"/>
          </a:xfrm>
          <a:prstGeom prst="rect">
            <a:avLst/>
          </a:prstGeom>
        </p:spPr>
      </p:pic>
      <p:pic>
        <p:nvPicPr>
          <p:cNvPr id="38" name="Picture 37" descr="B=0.01Javg corr plot.png"/>
          <p:cNvPicPr>
            <a:picLocks noChangeAspect="1"/>
          </p:cNvPicPr>
          <p:nvPr/>
        </p:nvPicPr>
        <p:blipFill>
          <a:blip r:embed="rId17" cstate="print"/>
          <a:stretch>
            <a:fillRect/>
          </a:stretch>
        </p:blipFill>
        <p:spPr>
          <a:xfrm>
            <a:off x="2625436" y="2800290"/>
            <a:ext cx="5925324" cy="3735332"/>
          </a:xfrm>
          <a:prstGeom prst="rect">
            <a:avLst/>
          </a:prstGeom>
        </p:spPr>
      </p:pic>
      <p:graphicFrame>
        <p:nvGraphicFramePr>
          <p:cNvPr id="12291" name="Object 2"/>
          <p:cNvGraphicFramePr>
            <a:graphicFrameLocks noChangeAspect="1"/>
          </p:cNvGraphicFramePr>
          <p:nvPr/>
        </p:nvGraphicFramePr>
        <p:xfrm>
          <a:off x="6968836" y="2801822"/>
          <a:ext cx="1006475" cy="796925"/>
        </p:xfrm>
        <a:graphic>
          <a:graphicData uri="http://schemas.openxmlformats.org/presentationml/2006/ole">
            <mc:AlternateContent xmlns:mc="http://schemas.openxmlformats.org/markup-compatibility/2006">
              <mc:Choice xmlns:v="urn:schemas-microsoft-com:vml" Requires="v">
                <p:oleObj spid="_x0000_s10274" name="Equation" r:id="rId18" imgW="558720" imgH="444240" progId="Equation.3">
                  <p:embed/>
                </p:oleObj>
              </mc:Choice>
              <mc:Fallback>
                <p:oleObj name="Equation" r:id="rId18" imgW="558720" imgH="44424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68836" y="2801822"/>
                        <a:ext cx="1006475"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5533802" y="6457890"/>
            <a:ext cx="1358834" cy="400110"/>
          </a:xfrm>
          <a:prstGeom prst="rect">
            <a:avLst/>
          </a:prstGeom>
          <a:noFill/>
        </p:spPr>
        <p:txBody>
          <a:bodyPr wrap="none" rtlCol="0">
            <a:spAutoFit/>
          </a:bodyPr>
          <a:lstStyle/>
          <a:p>
            <a:pPr eaLnBrk="1" fontAlgn="auto" hangingPunct="1">
              <a:spcBef>
                <a:spcPts val="0"/>
              </a:spcBef>
              <a:spcAft>
                <a:spcPts val="0"/>
              </a:spcAft>
            </a:pPr>
            <a:r>
              <a:rPr lang="en-US" b="1" dirty="0" smtClean="0">
                <a:solidFill>
                  <a:prstClr val="black"/>
                </a:solidFill>
                <a:latin typeface="Calibri"/>
              </a:rPr>
              <a:t>Ion index, j</a:t>
            </a:r>
            <a:endParaRPr lang="en-US" b="1" dirty="0">
              <a:solidFill>
                <a:prstClr val="black"/>
              </a:solidFill>
              <a:latin typeface="Calibri"/>
            </a:endParaRPr>
          </a:p>
        </p:txBody>
      </p:sp>
      <p:grpSp>
        <p:nvGrpSpPr>
          <p:cNvPr id="3" name="Group 32"/>
          <p:cNvGrpSpPr/>
          <p:nvPr/>
        </p:nvGrpSpPr>
        <p:grpSpPr>
          <a:xfrm>
            <a:off x="5349126" y="856181"/>
            <a:ext cx="2676774" cy="1608069"/>
            <a:chOff x="1014349" y="1143000"/>
            <a:chExt cx="7396351" cy="4443350"/>
          </a:xfrm>
        </p:grpSpPr>
        <p:sp>
          <p:nvSpPr>
            <p:cNvPr id="34" name="Rectangle 33"/>
            <p:cNvSpPr/>
            <p:nvPr/>
          </p:nvSpPr>
          <p:spPr>
            <a:xfrm>
              <a:off x="1019300" y="1143000"/>
              <a:ext cx="7391400" cy="441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cxnSp>
          <p:nvCxnSpPr>
            <p:cNvPr id="35" name="Straight Connector 34"/>
            <p:cNvCxnSpPr/>
            <p:nvPr/>
          </p:nvCxnSpPr>
          <p:spPr>
            <a:xfrm rot="5400000">
              <a:off x="-843150" y="3324100"/>
              <a:ext cx="3715000"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811974" y="5383975"/>
              <a:ext cx="404750" cy="0"/>
            </a:xfrm>
            <a:prstGeom prst="line">
              <a:avLst/>
            </a:prstGeom>
            <a:ln w="25400">
              <a:noFill/>
            </a:ln>
          </p:spPr>
          <p:style>
            <a:lnRef idx="1">
              <a:schemeClr val="accent1"/>
            </a:lnRef>
            <a:fillRef idx="0">
              <a:schemeClr val="accent1"/>
            </a:fillRef>
            <a:effectRef idx="0">
              <a:schemeClr val="accent1"/>
            </a:effectRef>
            <a:fontRef idx="minor">
              <a:schemeClr val="tx1"/>
            </a:fontRef>
          </p:style>
        </p:cxnSp>
      </p:grpSp>
      <p:grpSp>
        <p:nvGrpSpPr>
          <p:cNvPr id="4" name="Group 41"/>
          <p:cNvGrpSpPr/>
          <p:nvPr/>
        </p:nvGrpSpPr>
        <p:grpSpPr>
          <a:xfrm>
            <a:off x="5781766" y="850092"/>
            <a:ext cx="2371633" cy="1608069"/>
            <a:chOff x="1014350" y="1143000"/>
            <a:chExt cx="7396350" cy="4443349"/>
          </a:xfrm>
        </p:grpSpPr>
        <p:sp>
          <p:nvSpPr>
            <p:cNvPr id="43" name="Rectangle 42"/>
            <p:cNvSpPr/>
            <p:nvPr/>
          </p:nvSpPr>
          <p:spPr>
            <a:xfrm>
              <a:off x="1019300" y="1143000"/>
              <a:ext cx="7391400" cy="441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cxnSp>
          <p:nvCxnSpPr>
            <p:cNvPr id="44" name="Straight Connector 43"/>
            <p:cNvCxnSpPr/>
            <p:nvPr/>
          </p:nvCxnSpPr>
          <p:spPr>
            <a:xfrm rot="5400000">
              <a:off x="442851" y="4626925"/>
              <a:ext cx="1143000"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820387" y="5392387"/>
              <a:ext cx="387925" cy="0"/>
            </a:xfrm>
            <a:prstGeom prst="line">
              <a:avLst/>
            </a:prstGeom>
            <a:ln w="25400">
              <a:noFill/>
            </a:ln>
          </p:spPr>
          <p:style>
            <a:lnRef idx="1">
              <a:schemeClr val="accent1"/>
            </a:lnRef>
            <a:fillRef idx="0">
              <a:schemeClr val="accent1"/>
            </a:fillRef>
            <a:effectRef idx="0">
              <a:schemeClr val="accent1"/>
            </a:effectRef>
            <a:fontRef idx="minor">
              <a:schemeClr val="tx1"/>
            </a:fontRef>
          </p:style>
        </p:cxnSp>
      </p:grpSp>
      <p:grpSp>
        <p:nvGrpSpPr>
          <p:cNvPr id="5" name="Group 45"/>
          <p:cNvGrpSpPr/>
          <p:nvPr/>
        </p:nvGrpSpPr>
        <p:grpSpPr>
          <a:xfrm>
            <a:off x="6416040" y="851883"/>
            <a:ext cx="1682205" cy="1608069"/>
            <a:chOff x="1014350" y="1143000"/>
            <a:chExt cx="7396350" cy="4443349"/>
          </a:xfrm>
        </p:grpSpPr>
        <p:sp>
          <p:nvSpPr>
            <p:cNvPr id="47" name="Rectangle 46"/>
            <p:cNvSpPr/>
            <p:nvPr/>
          </p:nvSpPr>
          <p:spPr>
            <a:xfrm>
              <a:off x="1019300" y="1143000"/>
              <a:ext cx="7391400" cy="441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cxnSp>
          <p:nvCxnSpPr>
            <p:cNvPr id="48" name="Straight Connector 47"/>
            <p:cNvCxnSpPr/>
            <p:nvPr/>
          </p:nvCxnSpPr>
          <p:spPr>
            <a:xfrm rot="5400000" flipH="1" flipV="1">
              <a:off x="1008413" y="4730338"/>
              <a:ext cx="11875"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817912" y="5389912"/>
              <a:ext cx="392875" cy="0"/>
            </a:xfrm>
            <a:prstGeom prst="line">
              <a:avLst/>
            </a:prstGeom>
            <a:ln w="25400">
              <a:noFill/>
            </a:ln>
          </p:spPr>
          <p:style>
            <a:lnRef idx="1">
              <a:schemeClr val="accent1"/>
            </a:lnRef>
            <a:fillRef idx="0">
              <a:schemeClr val="accent1"/>
            </a:fillRef>
            <a:effectRef idx="0">
              <a:schemeClr val="accent1"/>
            </a:effectRef>
            <a:fontRef idx="minor">
              <a:schemeClr val="tx1"/>
            </a:fontRef>
          </p:style>
        </p:cxnSp>
      </p:grpSp>
      <p:grpSp>
        <p:nvGrpSpPr>
          <p:cNvPr id="6" name="Group 49"/>
          <p:cNvGrpSpPr/>
          <p:nvPr/>
        </p:nvGrpSpPr>
        <p:grpSpPr>
          <a:xfrm>
            <a:off x="6940005" y="850092"/>
            <a:ext cx="1075508" cy="1608069"/>
            <a:chOff x="1014350" y="1143000"/>
            <a:chExt cx="7396350" cy="4443349"/>
          </a:xfrm>
        </p:grpSpPr>
        <p:sp>
          <p:nvSpPr>
            <p:cNvPr id="51" name="Rectangle 50"/>
            <p:cNvSpPr/>
            <p:nvPr/>
          </p:nvSpPr>
          <p:spPr>
            <a:xfrm>
              <a:off x="1019300" y="1143000"/>
              <a:ext cx="7391400" cy="4419600"/>
            </a:xfrm>
            <a:prstGeom prst="rect">
              <a:avLst/>
            </a:prstGeom>
            <a:solidFill>
              <a:schemeClr val="bg1"/>
            </a:solidFill>
            <a:ln w="254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cxnSp>
          <p:nvCxnSpPr>
            <p:cNvPr id="52" name="Straight Connector 51"/>
            <p:cNvCxnSpPr/>
            <p:nvPr/>
          </p:nvCxnSpPr>
          <p:spPr>
            <a:xfrm rot="5400000" flipH="1" flipV="1">
              <a:off x="1008413" y="4730338"/>
              <a:ext cx="11875" cy="0"/>
            </a:xfrm>
            <a:prstGeom prst="line">
              <a:avLst/>
            </a:prstGeom>
            <a:ln w="2540">
              <a:no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817912" y="5389912"/>
              <a:ext cx="392875" cy="0"/>
            </a:xfrm>
            <a:prstGeom prst="line">
              <a:avLst/>
            </a:prstGeom>
            <a:ln w="2540">
              <a:noFill/>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7848600" y="909920"/>
            <a:ext cx="228600" cy="1661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26" name="TextBox 8"/>
          <p:cNvSpPr txBox="1">
            <a:spLocks noChangeArrowheads="1"/>
          </p:cNvSpPr>
          <p:nvPr/>
        </p:nvSpPr>
        <p:spPr bwMode="auto">
          <a:xfrm>
            <a:off x="7885566" y="2190690"/>
            <a:ext cx="1029834"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400" dirty="0" smtClean="0">
                <a:solidFill>
                  <a:prstClr val="black"/>
                </a:solidFill>
                <a:latin typeface="Times New Roman" pitchFamily="18" charset="0"/>
                <a:cs typeface="Times New Roman" pitchFamily="18" charset="0"/>
              </a:rPr>
              <a:t>Time/</a:t>
            </a:r>
            <a:r>
              <a:rPr lang="el-GR" sz="2400" dirty="0" smtClean="0">
                <a:solidFill>
                  <a:prstClr val="black"/>
                </a:solidFill>
                <a:latin typeface="Times New Roman" pitchFamily="18" charset="0"/>
                <a:cs typeface="Times New Roman" pitchFamily="18" charset="0"/>
              </a:rPr>
              <a:t>τ</a:t>
            </a:r>
            <a:endParaRPr lang="en-US" sz="2400" i="1" baseline="-25000" dirty="0">
              <a:solidFill>
                <a:prstClr val="black"/>
              </a:solidFill>
              <a:latin typeface="Times New Roman" pitchFamily="18" charset="0"/>
              <a:cs typeface="Times New Roman" pitchFamily="18" charset="0"/>
            </a:endParaRPr>
          </a:p>
        </p:txBody>
      </p:sp>
      <p:sp>
        <p:nvSpPr>
          <p:cNvPr id="66" name="Rectangle 65"/>
          <p:cNvSpPr/>
          <p:nvPr/>
        </p:nvSpPr>
        <p:spPr>
          <a:xfrm>
            <a:off x="5257800" y="2495490"/>
            <a:ext cx="23622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endParaRPr>
          </a:p>
        </p:txBody>
      </p:sp>
      <p:sp>
        <p:nvSpPr>
          <p:cNvPr id="63" name="TextBox 62"/>
          <p:cNvSpPr txBox="1"/>
          <p:nvPr/>
        </p:nvSpPr>
        <p:spPr>
          <a:xfrm>
            <a:off x="5173494" y="2419290"/>
            <a:ext cx="312906" cy="369332"/>
          </a:xfrm>
          <a:prstGeom prst="rect">
            <a:avLst/>
          </a:prstGeom>
          <a:noFill/>
        </p:spPr>
        <p:txBody>
          <a:bodyPr wrap="none" rtlCol="0">
            <a:spAutoFit/>
          </a:bodyPr>
          <a:lstStyle/>
          <a:p>
            <a:pPr eaLnBrk="1" hangingPunct="1"/>
            <a:r>
              <a:rPr lang="en-US" sz="1800" dirty="0" smtClean="0">
                <a:solidFill>
                  <a:prstClr val="black"/>
                </a:solidFill>
                <a:latin typeface="Arial" charset="0"/>
              </a:rPr>
              <a:t>0</a:t>
            </a:r>
            <a:endParaRPr lang="en-US" sz="1800" dirty="0">
              <a:solidFill>
                <a:prstClr val="black"/>
              </a:solidFill>
              <a:latin typeface="Arial" charset="0"/>
            </a:endParaRPr>
          </a:p>
        </p:txBody>
      </p:sp>
      <p:sp>
        <p:nvSpPr>
          <p:cNvPr id="64" name="TextBox 63"/>
          <p:cNvSpPr txBox="1"/>
          <p:nvPr/>
        </p:nvSpPr>
        <p:spPr>
          <a:xfrm>
            <a:off x="7383294" y="2419290"/>
            <a:ext cx="312906" cy="369332"/>
          </a:xfrm>
          <a:prstGeom prst="rect">
            <a:avLst/>
          </a:prstGeom>
          <a:noFill/>
        </p:spPr>
        <p:txBody>
          <a:bodyPr wrap="none" rtlCol="0">
            <a:spAutoFit/>
          </a:bodyPr>
          <a:lstStyle/>
          <a:p>
            <a:pPr eaLnBrk="1" hangingPunct="1"/>
            <a:r>
              <a:rPr lang="en-US" sz="1800" dirty="0" smtClean="0">
                <a:solidFill>
                  <a:prstClr val="black"/>
                </a:solidFill>
                <a:latin typeface="Arial" charset="0"/>
              </a:rPr>
              <a:t>5</a:t>
            </a:r>
            <a:endParaRPr lang="en-US" sz="1800" dirty="0">
              <a:solidFill>
                <a:prstClr val="black"/>
              </a:solidFill>
              <a:latin typeface="Arial" charset="0"/>
            </a:endParaRPr>
          </a:p>
        </p:txBody>
      </p:sp>
      <p:sp>
        <p:nvSpPr>
          <p:cNvPr id="65" name="TextBox 64"/>
          <p:cNvSpPr txBox="1"/>
          <p:nvPr/>
        </p:nvSpPr>
        <p:spPr>
          <a:xfrm>
            <a:off x="6172200" y="2419290"/>
            <a:ext cx="505267" cy="369332"/>
          </a:xfrm>
          <a:prstGeom prst="rect">
            <a:avLst/>
          </a:prstGeom>
          <a:noFill/>
        </p:spPr>
        <p:txBody>
          <a:bodyPr wrap="none" rtlCol="0">
            <a:spAutoFit/>
          </a:bodyPr>
          <a:lstStyle/>
          <a:p>
            <a:pPr eaLnBrk="1" hangingPunct="1"/>
            <a:r>
              <a:rPr lang="en-US" sz="1800" dirty="0" smtClean="0">
                <a:solidFill>
                  <a:prstClr val="black"/>
                </a:solidFill>
                <a:latin typeface="Arial" charset="0"/>
              </a:rPr>
              <a:t>2.5</a:t>
            </a:r>
            <a:endParaRPr lang="en-US" sz="1800" dirty="0">
              <a:solidFill>
                <a:prstClr val="black"/>
              </a:solidFill>
              <a:latin typeface="Arial" charset="0"/>
            </a:endParaRPr>
          </a:p>
        </p:txBody>
      </p:sp>
      <p:pic>
        <p:nvPicPr>
          <p:cNvPr id="69" name="Picture 68" descr="B_Over_avgJ.gif"/>
          <p:cNvPicPr>
            <a:picLocks noChangeAspect="1"/>
          </p:cNvPicPr>
          <p:nvPr/>
        </p:nvPicPr>
        <p:blipFill>
          <a:blip r:embed="rId20" cstate="print"/>
          <a:stretch>
            <a:fillRect/>
          </a:stretch>
        </p:blipFill>
        <p:spPr>
          <a:xfrm rot="16200000">
            <a:off x="4665932" y="1405355"/>
            <a:ext cx="462803" cy="193467"/>
          </a:xfrm>
          <a:prstGeom prst="rect">
            <a:avLst/>
          </a:prstGeom>
        </p:spPr>
      </p:pic>
      <p:sp>
        <p:nvSpPr>
          <p:cNvPr id="70" name="TextBox 69"/>
          <p:cNvSpPr txBox="1"/>
          <p:nvPr/>
        </p:nvSpPr>
        <p:spPr>
          <a:xfrm>
            <a:off x="5004205" y="2266890"/>
            <a:ext cx="312906" cy="369332"/>
          </a:xfrm>
          <a:prstGeom prst="rect">
            <a:avLst/>
          </a:prstGeom>
          <a:noFill/>
        </p:spPr>
        <p:txBody>
          <a:bodyPr wrap="none" rtlCol="0">
            <a:spAutoFit/>
          </a:bodyPr>
          <a:lstStyle/>
          <a:p>
            <a:pPr eaLnBrk="1" hangingPunct="1"/>
            <a:r>
              <a:rPr lang="en-US" sz="1800" dirty="0" smtClean="0">
                <a:solidFill>
                  <a:prstClr val="black"/>
                </a:solidFill>
                <a:latin typeface="Arial" charset="0"/>
              </a:rPr>
              <a:t>0</a:t>
            </a:r>
            <a:endParaRPr lang="en-US" sz="1800" dirty="0">
              <a:solidFill>
                <a:prstClr val="black"/>
              </a:solidFill>
              <a:latin typeface="Arial" charset="0"/>
            </a:endParaRPr>
          </a:p>
        </p:txBody>
      </p:sp>
      <p:sp>
        <p:nvSpPr>
          <p:cNvPr id="71" name="TextBox 70"/>
          <p:cNvSpPr txBox="1"/>
          <p:nvPr/>
        </p:nvSpPr>
        <p:spPr>
          <a:xfrm>
            <a:off x="4876800" y="742890"/>
            <a:ext cx="441146" cy="369332"/>
          </a:xfrm>
          <a:prstGeom prst="rect">
            <a:avLst/>
          </a:prstGeom>
          <a:noFill/>
        </p:spPr>
        <p:txBody>
          <a:bodyPr wrap="none" rtlCol="0">
            <a:spAutoFit/>
          </a:bodyPr>
          <a:lstStyle/>
          <a:p>
            <a:pPr eaLnBrk="1" hangingPunct="1"/>
            <a:r>
              <a:rPr lang="en-US" sz="1800" dirty="0" smtClean="0">
                <a:solidFill>
                  <a:prstClr val="black"/>
                </a:solidFill>
                <a:latin typeface="Arial" charset="0"/>
              </a:rPr>
              <a:t>12</a:t>
            </a:r>
            <a:endParaRPr lang="en-US" sz="1800" dirty="0">
              <a:solidFill>
                <a:prstClr val="black"/>
              </a:solidFill>
              <a:latin typeface="Arial" charset="0"/>
            </a:endParaRPr>
          </a:p>
        </p:txBody>
      </p:sp>
      <p:sp>
        <p:nvSpPr>
          <p:cNvPr id="72" name="TextBox 71"/>
          <p:cNvSpPr txBox="1"/>
          <p:nvPr/>
        </p:nvSpPr>
        <p:spPr>
          <a:xfrm>
            <a:off x="5021094" y="1465265"/>
            <a:ext cx="389106" cy="369332"/>
          </a:xfrm>
          <a:prstGeom prst="rect">
            <a:avLst/>
          </a:prstGeom>
          <a:noFill/>
        </p:spPr>
        <p:txBody>
          <a:bodyPr wrap="square" rtlCol="0">
            <a:spAutoFit/>
          </a:bodyPr>
          <a:lstStyle/>
          <a:p>
            <a:pPr eaLnBrk="1" hangingPunct="1"/>
            <a:r>
              <a:rPr lang="en-US" sz="1800" dirty="0" smtClean="0">
                <a:solidFill>
                  <a:prstClr val="black"/>
                </a:solidFill>
                <a:latin typeface="Arial" charset="0"/>
              </a:rPr>
              <a:t>6</a:t>
            </a:r>
            <a:endParaRPr lang="en-US" sz="1800" dirty="0">
              <a:solidFill>
                <a:prstClr val="black"/>
              </a:solidFill>
              <a:latin typeface="Arial" charset="0"/>
            </a:endParaRPr>
          </a:p>
        </p:txBody>
      </p:sp>
      <p:sp>
        <p:nvSpPr>
          <p:cNvPr id="27" name="TextBox 8"/>
          <p:cNvSpPr txBox="1">
            <a:spLocks noChangeArrowheads="1"/>
          </p:cNvSpPr>
          <p:nvPr/>
        </p:nvSpPr>
        <p:spPr bwMode="auto">
          <a:xfrm>
            <a:off x="5435012" y="1047690"/>
            <a:ext cx="356188" cy="40011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b="1" i="1" dirty="0" smtClean="0">
                <a:solidFill>
                  <a:srgbClr val="0000FF"/>
                </a:solidFill>
                <a:latin typeface="Times New Roman" pitchFamily="18" charset="0"/>
                <a:cs typeface="Times New Roman" pitchFamily="18" charset="0"/>
              </a:rPr>
              <a:t>B</a:t>
            </a:r>
            <a:endParaRPr lang="en-US" baseline="-25000" dirty="0">
              <a:solidFill>
                <a:srgbClr val="0000FF"/>
              </a:solidFill>
              <a:latin typeface="Times New Roman" pitchFamily="18" charset="0"/>
              <a:cs typeface="Times New Roman" pitchFamily="18" charset="0"/>
            </a:endParaRPr>
          </a:p>
        </p:txBody>
      </p:sp>
      <p:cxnSp>
        <p:nvCxnSpPr>
          <p:cNvPr id="80" name="Straight Connector 79"/>
          <p:cNvCxnSpPr/>
          <p:nvPr/>
        </p:nvCxnSpPr>
        <p:spPr>
          <a:xfrm>
            <a:off x="5314950" y="2466915"/>
            <a:ext cx="25336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52698" y="180115"/>
            <a:ext cx="7716984" cy="584775"/>
          </a:xfrm>
          <a:prstGeom prst="rect">
            <a:avLst/>
          </a:prstGeom>
          <a:noFill/>
        </p:spPr>
        <p:txBody>
          <a:bodyPr wrap="none" rtlCol="0">
            <a:spAutoFit/>
          </a:bodyPr>
          <a:lstStyle/>
          <a:p>
            <a:r>
              <a:rPr lang="en-US" sz="3200" b="1" smtClean="0">
                <a:solidFill>
                  <a:prstClr val="black"/>
                </a:solidFill>
              </a:rPr>
              <a:t>Long </a:t>
            </a:r>
            <a:r>
              <a:rPr lang="en-US" sz="3200" b="1">
                <a:solidFill>
                  <a:prstClr val="black"/>
                </a:solidFill>
              </a:rPr>
              <a:t>R</a:t>
            </a:r>
            <a:r>
              <a:rPr lang="en-US" sz="3200" b="1" smtClean="0">
                <a:solidFill>
                  <a:prstClr val="black"/>
                </a:solidFill>
              </a:rPr>
              <a:t>ange </a:t>
            </a:r>
            <a:r>
              <a:rPr lang="en-US" sz="3200" b="1" dirty="0" err="1">
                <a:solidFill>
                  <a:prstClr val="black"/>
                </a:solidFill>
              </a:rPr>
              <a:t>A</a:t>
            </a:r>
            <a:r>
              <a:rPr lang="en-US" sz="3200" b="1" smtClean="0">
                <a:solidFill>
                  <a:prstClr val="black"/>
                </a:solidFill>
              </a:rPr>
              <a:t>ntiferromagnetism </a:t>
            </a:r>
            <a:r>
              <a:rPr lang="en-US" sz="3200" b="1" dirty="0" smtClean="0">
                <a:solidFill>
                  <a:prstClr val="black"/>
                </a:solidFill>
              </a:rPr>
              <a:t>(N=10)</a:t>
            </a:r>
          </a:p>
        </p:txBody>
      </p:sp>
      <p:graphicFrame>
        <p:nvGraphicFramePr>
          <p:cNvPr id="55" name="Object 110"/>
          <p:cNvGraphicFramePr>
            <a:graphicFrameLocks noChangeAspect="1"/>
          </p:cNvGraphicFramePr>
          <p:nvPr/>
        </p:nvGraphicFramePr>
        <p:xfrm>
          <a:off x="263246" y="1208821"/>
          <a:ext cx="4045526" cy="790422"/>
        </p:xfrm>
        <a:graphic>
          <a:graphicData uri="http://schemas.openxmlformats.org/presentationml/2006/ole">
            <mc:AlternateContent xmlns:mc="http://schemas.openxmlformats.org/markup-compatibility/2006">
              <mc:Choice xmlns:v="urn:schemas-microsoft-com:vml" Requires="v">
                <p:oleObj spid="_x0000_s10275" name="Equation" r:id="rId21" imgW="1930320" imgH="355320" progId="Equation.3">
                  <p:embed/>
                </p:oleObj>
              </mc:Choice>
              <mc:Fallback>
                <p:oleObj name="Equation" r:id="rId21" imgW="1930320" imgH="35532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3246" y="1208821"/>
                        <a:ext cx="4045526" cy="790422"/>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graphicFrame>
        <p:nvGraphicFramePr>
          <p:cNvPr id="57" name="Object 56"/>
          <p:cNvGraphicFramePr>
            <a:graphicFrameLocks noChangeAspect="1"/>
          </p:cNvGraphicFramePr>
          <p:nvPr/>
        </p:nvGraphicFramePr>
        <p:xfrm>
          <a:off x="0" y="4610588"/>
          <a:ext cx="2570017" cy="495968"/>
        </p:xfrm>
        <a:graphic>
          <a:graphicData uri="http://schemas.openxmlformats.org/presentationml/2006/ole">
            <mc:AlternateContent xmlns:mc="http://schemas.openxmlformats.org/markup-compatibility/2006">
              <mc:Choice xmlns:v="urn:schemas-microsoft-com:vml" Requires="v">
                <p:oleObj spid="_x0000_s10276" name="Equation" r:id="rId23" imgW="1447560" imgH="279360" progId="Equation.3">
                  <p:embed/>
                </p:oleObj>
              </mc:Choice>
              <mc:Fallback>
                <p:oleObj name="Equation" r:id="rId23" imgW="1447560" imgH="27936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4610588"/>
                        <a:ext cx="2570017" cy="4959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TextBox 57"/>
          <p:cNvSpPr txBox="1"/>
          <p:nvPr/>
        </p:nvSpPr>
        <p:spPr>
          <a:xfrm>
            <a:off x="180105" y="3338940"/>
            <a:ext cx="2342308" cy="461665"/>
          </a:xfrm>
          <a:prstGeom prst="rect">
            <a:avLst/>
          </a:prstGeom>
          <a:noFill/>
        </p:spPr>
        <p:txBody>
          <a:bodyPr wrap="none" rtlCol="0">
            <a:spAutoFit/>
          </a:bodyPr>
          <a:lstStyle/>
          <a:p>
            <a:r>
              <a:rPr lang="en-US" sz="2400" dirty="0" smtClean="0">
                <a:solidFill>
                  <a:prstClr val="black"/>
                </a:solidFill>
              </a:rPr>
              <a:t>pair correlation</a:t>
            </a:r>
            <a:endParaRPr lang="en-US" sz="2400" dirty="0">
              <a:solidFill>
                <a:prstClr val="black"/>
              </a:solidFill>
            </a:endParaRPr>
          </a:p>
        </p:txBody>
      </p:sp>
      <p:sp>
        <p:nvSpPr>
          <p:cNvPr id="54" name="TextBox 53"/>
          <p:cNvSpPr txBox="1"/>
          <p:nvPr/>
        </p:nvSpPr>
        <p:spPr>
          <a:xfrm>
            <a:off x="665019" y="4003964"/>
            <a:ext cx="1141659" cy="584775"/>
          </a:xfrm>
          <a:prstGeom prst="rect">
            <a:avLst/>
          </a:prstGeom>
          <a:noFill/>
        </p:spPr>
        <p:txBody>
          <a:bodyPr wrap="none" rtlCol="0">
            <a:spAutoFit/>
          </a:bodyPr>
          <a:lstStyle/>
          <a:p>
            <a:r>
              <a:rPr lang="en-US" sz="3200" i="1" dirty="0" smtClean="0">
                <a:solidFill>
                  <a:prstClr val="black"/>
                </a:solidFill>
                <a:latin typeface="Times New Roman" pitchFamily="18" charset="0"/>
                <a:cs typeface="Times New Roman" pitchFamily="18" charset="0"/>
              </a:rPr>
              <a:t>G</a:t>
            </a:r>
            <a:r>
              <a:rPr lang="en-US" sz="3200" i="1" baseline="-25000" dirty="0" smtClean="0">
                <a:solidFill>
                  <a:prstClr val="black"/>
                </a:solidFill>
                <a:latin typeface="Symbol" pitchFamily="18" charset="2"/>
                <a:cs typeface="Times New Roman" pitchFamily="18" charset="0"/>
              </a:rPr>
              <a:t>1</a:t>
            </a:r>
            <a:r>
              <a:rPr lang="en-US" sz="3200" i="1" baseline="-25000" dirty="0" smtClean="0">
                <a:solidFill>
                  <a:prstClr val="black"/>
                </a:solidFill>
                <a:latin typeface="Times New Roman" pitchFamily="18" charset="0"/>
                <a:cs typeface="Times New Roman" pitchFamily="18" charset="0"/>
              </a:rPr>
              <a:t>,j</a:t>
            </a:r>
            <a:r>
              <a:rPr lang="en-US" sz="3200" i="1" dirty="0" smtClean="0">
                <a:solidFill>
                  <a:prstClr val="black"/>
                </a:solidFill>
                <a:latin typeface="Times New Roman" pitchFamily="18" charset="0"/>
                <a:cs typeface="Times New Roman" pitchFamily="18" charset="0"/>
              </a:rPr>
              <a:t> =</a:t>
            </a:r>
            <a:endParaRPr lang="en-US" sz="3200" i="1" baseline="-25000" dirty="0">
              <a:solidFill>
                <a:prstClr val="black"/>
              </a:solidFill>
              <a:latin typeface="Times New Roman" pitchFamily="18" charset="0"/>
              <a:cs typeface="Times New Roman" pitchFamily="18" charset="0"/>
            </a:endParaRPr>
          </a:p>
        </p:txBody>
      </p:sp>
      <p:cxnSp>
        <p:nvCxnSpPr>
          <p:cNvPr id="59" name="Straight Arrow Connector 58"/>
          <p:cNvCxnSpPr/>
          <p:nvPr/>
        </p:nvCxnSpPr>
        <p:spPr>
          <a:xfrm flipH="1">
            <a:off x="5334001" y="1939636"/>
            <a:ext cx="1357744" cy="37407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483929" y="1454728"/>
            <a:ext cx="684803" cy="400110"/>
          </a:xfrm>
          <a:prstGeom prst="rect">
            <a:avLst/>
          </a:prstGeom>
          <a:noFill/>
        </p:spPr>
        <p:txBody>
          <a:bodyPr wrap="none" rtlCol="0">
            <a:spAutoFit/>
          </a:bodyPr>
          <a:lstStyle/>
          <a:p>
            <a:r>
              <a:rPr lang="en-US" i="1" dirty="0" err="1" smtClean="0">
                <a:solidFill>
                  <a:srgbClr val="FF0000"/>
                </a:solidFill>
                <a:latin typeface="Times New Roman" pitchFamily="18" charset="0"/>
                <a:cs typeface="Times New Roman" pitchFamily="18" charset="0"/>
              </a:rPr>
              <a:t>J</a:t>
            </a:r>
            <a:r>
              <a:rPr lang="en-US" i="1" baseline="-25000" dirty="0" err="1" smtClean="0">
                <a:solidFill>
                  <a:srgbClr val="FF0000"/>
                </a:solidFill>
                <a:latin typeface="Times New Roman" pitchFamily="18" charset="0"/>
                <a:cs typeface="Times New Roman" pitchFamily="18" charset="0"/>
              </a:rPr>
              <a:t>i,j</a:t>
            </a:r>
            <a:r>
              <a:rPr lang="en-US" dirty="0" smtClean="0">
                <a:solidFill>
                  <a:srgbClr val="FF0000"/>
                </a:solidFill>
                <a:latin typeface="Times New Roman" pitchFamily="18" charset="0"/>
                <a:cs typeface="Times New Roman" pitchFamily="18" charset="0"/>
              </a:rPr>
              <a:t> </a:t>
            </a:r>
            <a:r>
              <a:rPr lang="en-US" dirty="0" smtClean="0">
                <a:solidFill>
                  <a:srgbClr val="FF0000"/>
                </a:solidFill>
                <a:latin typeface="Times New Roman" pitchFamily="18" charset="0"/>
                <a:cs typeface="Times New Roman" pitchFamily="18" charset="0"/>
                <a:sym typeface="Symbol"/>
              </a:rPr>
              <a:t></a:t>
            </a:r>
            <a:endParaRPr lang="en-US" baseline="-25000" dirty="0">
              <a:solidFill>
                <a:srgbClr val="FF0000"/>
              </a:solidFill>
              <a:latin typeface="Times New Roman" pitchFamily="18" charset="0"/>
              <a:cs typeface="Times New Roman" pitchFamily="18" charset="0"/>
            </a:endParaRPr>
          </a:p>
        </p:txBody>
      </p:sp>
      <p:grpSp>
        <p:nvGrpSpPr>
          <p:cNvPr id="76" name="Group 75"/>
          <p:cNvGrpSpPr/>
          <p:nvPr/>
        </p:nvGrpSpPr>
        <p:grpSpPr>
          <a:xfrm>
            <a:off x="7135086" y="1330034"/>
            <a:ext cx="782587" cy="718763"/>
            <a:chOff x="7204361" y="1330034"/>
            <a:chExt cx="782587" cy="718763"/>
          </a:xfrm>
        </p:grpSpPr>
        <p:sp>
          <p:nvSpPr>
            <p:cNvPr id="68" name="TextBox 67"/>
            <p:cNvSpPr txBox="1"/>
            <p:nvPr/>
          </p:nvSpPr>
          <p:spPr>
            <a:xfrm>
              <a:off x="7356760" y="1330034"/>
              <a:ext cx="319318" cy="400110"/>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1</a:t>
              </a:r>
              <a:endParaRPr lang="en-US" dirty="0">
                <a:solidFill>
                  <a:srgbClr val="FF0000"/>
                </a:solidFill>
                <a:latin typeface="Times New Roman" pitchFamily="18" charset="0"/>
                <a:cs typeface="Times New Roman" pitchFamily="18" charset="0"/>
              </a:endParaRPr>
            </a:p>
          </p:txBody>
        </p:sp>
        <p:sp>
          <p:nvSpPr>
            <p:cNvPr id="73" name="TextBox 72"/>
            <p:cNvSpPr txBox="1"/>
            <p:nvPr/>
          </p:nvSpPr>
          <p:spPr>
            <a:xfrm>
              <a:off x="7204361" y="1648687"/>
              <a:ext cx="782587" cy="400110"/>
            </a:xfrm>
            <a:prstGeom prst="rect">
              <a:avLst/>
            </a:prstGeom>
            <a:noFill/>
          </p:spPr>
          <p:txBody>
            <a:bodyPr wrap="none" rtlCol="0">
              <a:spAutoFit/>
            </a:bodyPr>
            <a:lstStyle/>
            <a:p>
              <a:r>
                <a:rPr lang="en-US" dirty="0" smtClean="0">
                  <a:solidFill>
                    <a:srgbClr val="FF0000"/>
                  </a:solidFill>
                  <a:latin typeface="Times New Roman" pitchFamily="18" charset="0"/>
                  <a:cs typeface="Times New Roman" pitchFamily="18" charset="0"/>
                </a:rPr>
                <a:t>|</a:t>
              </a:r>
              <a:r>
                <a:rPr lang="en-US" i="1" dirty="0" smtClean="0">
                  <a:solidFill>
                    <a:srgbClr val="FF0000"/>
                  </a:solidFill>
                  <a:latin typeface="Times New Roman" pitchFamily="18" charset="0"/>
                  <a:cs typeface="Times New Roman" pitchFamily="18" charset="0"/>
                </a:rPr>
                <a:t>i</a:t>
              </a:r>
              <a:r>
                <a:rPr lang="en-US" dirty="0" smtClean="0">
                  <a:solidFill>
                    <a:srgbClr val="FF0000"/>
                  </a:solidFill>
                  <a:latin typeface="Symbol" pitchFamily="18" charset="2"/>
                  <a:cs typeface="Times New Roman" pitchFamily="18" charset="0"/>
                </a:rPr>
                <a:t>-</a:t>
              </a:r>
              <a:r>
                <a:rPr lang="en-US" i="1" dirty="0" smtClean="0">
                  <a:solidFill>
                    <a:srgbClr val="FF0000"/>
                  </a:solidFill>
                  <a:latin typeface="Times New Roman" pitchFamily="18" charset="0"/>
                  <a:cs typeface="Times New Roman" pitchFamily="18" charset="0"/>
                </a:rPr>
                <a:t>j</a:t>
              </a:r>
              <a:r>
                <a:rPr lang="en-US" dirty="0" smtClean="0">
                  <a:solidFill>
                    <a:srgbClr val="FF0000"/>
                  </a:solidFill>
                  <a:latin typeface="Times New Roman" pitchFamily="18" charset="0"/>
                  <a:cs typeface="Times New Roman" pitchFamily="18" charset="0"/>
                </a:rPr>
                <a:t>|</a:t>
              </a:r>
              <a:r>
                <a:rPr lang="en-US" baseline="30000" dirty="0" smtClean="0">
                  <a:solidFill>
                    <a:srgbClr val="FF0000"/>
                  </a:solidFill>
                  <a:latin typeface="Times New Roman" pitchFamily="18" charset="0"/>
                  <a:cs typeface="Times New Roman" pitchFamily="18" charset="0"/>
                </a:rPr>
                <a:t>1.1</a:t>
              </a:r>
              <a:endParaRPr lang="en-US" dirty="0">
                <a:solidFill>
                  <a:srgbClr val="FF0000"/>
                </a:solidFill>
                <a:latin typeface="Times New Roman" pitchFamily="18" charset="0"/>
                <a:cs typeface="Times New Roman" pitchFamily="18" charset="0"/>
              </a:endParaRPr>
            </a:p>
          </p:txBody>
        </p:sp>
        <p:cxnSp>
          <p:nvCxnSpPr>
            <p:cNvPr id="75" name="Straight Connector 74"/>
            <p:cNvCxnSpPr/>
            <p:nvPr/>
          </p:nvCxnSpPr>
          <p:spPr>
            <a:xfrm>
              <a:off x="7232070" y="1676397"/>
              <a:ext cx="5486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792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29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2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229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2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2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0" descr="ions 171purp.jpg"/>
          <p:cNvPicPr>
            <a:picLocks noChangeAspect="1"/>
          </p:cNvPicPr>
          <p:nvPr/>
        </p:nvPicPr>
        <p:blipFill>
          <a:blip r:embed="rId4" cstate="print">
            <a:clrChange>
              <a:clrFrom>
                <a:srgbClr val="CCCCFE"/>
              </a:clrFrom>
              <a:clrTo>
                <a:srgbClr val="CCCCFE">
                  <a:alpha val="0"/>
                </a:srgbClr>
              </a:clrTo>
            </a:clrChange>
          </a:blip>
          <a:srcRect l="18793" t="17574" r="12416" b="22507"/>
          <a:stretch>
            <a:fillRect/>
          </a:stretch>
        </p:blipFill>
        <p:spPr bwMode="auto">
          <a:xfrm>
            <a:off x="1481138" y="1728682"/>
            <a:ext cx="2640012" cy="771525"/>
          </a:xfrm>
          <a:prstGeom prst="rect">
            <a:avLst/>
          </a:prstGeom>
          <a:noFill/>
          <a:ln w="9525">
            <a:noFill/>
            <a:miter lim="800000"/>
            <a:headEnd/>
            <a:tailEnd/>
          </a:ln>
        </p:spPr>
      </p:pic>
      <p:sp>
        <p:nvSpPr>
          <p:cNvPr id="4" name="Freeform 304"/>
          <p:cNvSpPr>
            <a:spLocks/>
          </p:cNvSpPr>
          <p:nvPr/>
        </p:nvSpPr>
        <p:spPr bwMode="auto">
          <a:xfrm rot="5400000">
            <a:off x="-770732" y="1958076"/>
            <a:ext cx="7027863" cy="1828800"/>
          </a:xfrm>
          <a:custGeom>
            <a:avLst/>
            <a:gdLst>
              <a:gd name="T0" fmla="*/ 2147483647 w 463"/>
              <a:gd name="T1" fmla="*/ 2147483647 h 39"/>
              <a:gd name="T2" fmla="*/ 2147483647 w 463"/>
              <a:gd name="T3" fmla="*/ 0 h 39"/>
              <a:gd name="T4" fmla="*/ 2147483647 w 463"/>
              <a:gd name="T5" fmla="*/ 2147483647 h 39"/>
              <a:gd name="T6" fmla="*/ 2147483647 w 463"/>
              <a:gd name="T7" fmla="*/ 2147483647 h 39"/>
              <a:gd name="T8" fmla="*/ 2147483647 w 463"/>
              <a:gd name="T9" fmla="*/ 2147483647 h 39"/>
              <a:gd name="T10" fmla="*/ 2147483647 w 463"/>
              <a:gd name="T11" fmla="*/ 2147483647 h 39"/>
              <a:gd name="T12" fmla="*/ 2147483647 w 463"/>
              <a:gd name="T13" fmla="*/ 2147483647 h 39"/>
              <a:gd name="T14" fmla="*/ 2147483647 w 463"/>
              <a:gd name="T15" fmla="*/ 2147483647 h 39"/>
              <a:gd name="T16" fmla="*/ 2147483647 w 463"/>
              <a:gd name="T17" fmla="*/ 2147483647 h 39"/>
              <a:gd name="T18" fmla="*/ 2147483647 w 463"/>
              <a:gd name="T19" fmla="*/ 0 h 39"/>
              <a:gd name="T20" fmla="*/ 2147483647 w 463"/>
              <a:gd name="T21" fmla="*/ 2147483647 h 39"/>
              <a:gd name="T22" fmla="*/ 2147483647 w 463"/>
              <a:gd name="T23" fmla="*/ 2147483647 h 39"/>
              <a:gd name="T24" fmla="*/ 2147483647 w 463"/>
              <a:gd name="T25" fmla="*/ 2147483647 h 39"/>
              <a:gd name="T26" fmla="*/ 2147483647 w 463"/>
              <a:gd name="T27" fmla="*/ 2147483647 h 39"/>
              <a:gd name="T28" fmla="*/ 2147483647 w 463"/>
              <a:gd name="T29" fmla="*/ 2147483647 h 39"/>
              <a:gd name="T30" fmla="*/ 2147483647 w 463"/>
              <a:gd name="T31" fmla="*/ 2147483647 h 39"/>
              <a:gd name="T32" fmla="*/ 2147483647 w 463"/>
              <a:gd name="T33" fmla="*/ 2147483647 h 39"/>
              <a:gd name="T34" fmla="*/ 2147483647 w 463"/>
              <a:gd name="T35" fmla="*/ 2147483647 h 39"/>
              <a:gd name="T36" fmla="*/ 2147483647 w 463"/>
              <a:gd name="T37" fmla="*/ 2147483647 h 39"/>
              <a:gd name="T38" fmla="*/ 2147483647 w 463"/>
              <a:gd name="T39" fmla="*/ 2147483647 h 39"/>
              <a:gd name="T40" fmla="*/ 2147483647 w 463"/>
              <a:gd name="T41" fmla="*/ 2147483647 h 39"/>
              <a:gd name="T42" fmla="*/ 2147483647 w 463"/>
              <a:gd name="T43" fmla="*/ 2147483647 h 39"/>
              <a:gd name="T44" fmla="*/ 2147483647 w 463"/>
              <a:gd name="T45" fmla="*/ 2147483647 h 39"/>
              <a:gd name="T46" fmla="*/ 2147483647 w 463"/>
              <a:gd name="T47" fmla="*/ 2147483647 h 39"/>
              <a:gd name="T48" fmla="*/ 2147483647 w 463"/>
              <a:gd name="T49" fmla="*/ 0 h 39"/>
              <a:gd name="T50" fmla="*/ 2147483647 w 463"/>
              <a:gd name="T51" fmla="*/ 2147483647 h 39"/>
              <a:gd name="T52" fmla="*/ 2147483647 w 463"/>
              <a:gd name="T53" fmla="*/ 2147483647 h 39"/>
              <a:gd name="T54" fmla="*/ 2147483647 w 463"/>
              <a:gd name="T55" fmla="*/ 2147483647 h 39"/>
              <a:gd name="T56" fmla="*/ 2147483647 w 463"/>
              <a:gd name="T57" fmla="*/ 2147483647 h 39"/>
              <a:gd name="T58" fmla="*/ 2147483647 w 463"/>
              <a:gd name="T59" fmla="*/ 2147483647 h 39"/>
              <a:gd name="T60" fmla="*/ 2147483647 w 463"/>
              <a:gd name="T61" fmla="*/ 2147483647 h 39"/>
              <a:gd name="T62" fmla="*/ 2147483647 w 463"/>
              <a:gd name="T63" fmla="*/ 2147483647 h 39"/>
              <a:gd name="T64" fmla="*/ 2147483647 w 463"/>
              <a:gd name="T65" fmla="*/ 2147483647 h 39"/>
              <a:gd name="T66" fmla="*/ 2147483647 w 463"/>
              <a:gd name="T67" fmla="*/ 2147483647 h 39"/>
              <a:gd name="T68" fmla="*/ 2147483647 w 463"/>
              <a:gd name="T69" fmla="*/ 2147483647 h 39"/>
              <a:gd name="T70" fmla="*/ 2147483647 w 463"/>
              <a:gd name="T71" fmla="*/ 2147483647 h 39"/>
              <a:gd name="T72" fmla="*/ 2147483647 w 463"/>
              <a:gd name="T73" fmla="*/ 2147483647 h 39"/>
              <a:gd name="T74" fmla="*/ 2147483647 w 463"/>
              <a:gd name="T75" fmla="*/ 2147483647 h 39"/>
              <a:gd name="T76" fmla="*/ 2147483647 w 463"/>
              <a:gd name="T77" fmla="*/ 2147483647 h 39"/>
              <a:gd name="T78" fmla="*/ 2147483647 w 463"/>
              <a:gd name="T79" fmla="*/ 2147483647 h 39"/>
              <a:gd name="T80" fmla="*/ 2147483647 w 463"/>
              <a:gd name="T81" fmla="*/ 2147483647 h 39"/>
              <a:gd name="T82" fmla="*/ 2147483647 w 463"/>
              <a:gd name="T83" fmla="*/ 2147483647 h 39"/>
              <a:gd name="T84" fmla="*/ 2147483647 w 463"/>
              <a:gd name="T85" fmla="*/ 2147483647 h 39"/>
              <a:gd name="T86" fmla="*/ 2147483647 w 463"/>
              <a:gd name="T87" fmla="*/ 2147483647 h 39"/>
              <a:gd name="T88" fmla="*/ 2147483647 w 463"/>
              <a:gd name="T89" fmla="*/ 2147483647 h 39"/>
              <a:gd name="T90" fmla="*/ 2147483647 w 463"/>
              <a:gd name="T91" fmla="*/ 2147483647 h 39"/>
              <a:gd name="T92" fmla="*/ 2147483647 w 463"/>
              <a:gd name="T93" fmla="*/ 2147483647 h 39"/>
              <a:gd name="T94" fmla="*/ 2147483647 w 463"/>
              <a:gd name="T95" fmla="*/ 2147483647 h 39"/>
              <a:gd name="T96" fmla="*/ 2147483647 w 463"/>
              <a:gd name="T97" fmla="*/ 2147483647 h 39"/>
              <a:gd name="T98" fmla="*/ 2147483647 w 463"/>
              <a:gd name="T99" fmla="*/ 2147483647 h 39"/>
              <a:gd name="T100" fmla="*/ 2147483647 w 463"/>
              <a:gd name="T101" fmla="*/ 2147483647 h 39"/>
              <a:gd name="T102" fmla="*/ 2147483647 w 463"/>
              <a:gd name="T103" fmla="*/ 2147483647 h 39"/>
              <a:gd name="T104" fmla="*/ 2147483647 w 463"/>
              <a:gd name="T105" fmla="*/ 2147483647 h 39"/>
              <a:gd name="T106" fmla="*/ 2147483647 w 463"/>
              <a:gd name="T107" fmla="*/ 2147483647 h 39"/>
              <a:gd name="T108" fmla="*/ 2147483647 w 463"/>
              <a:gd name="T109" fmla="*/ 0 h 39"/>
              <a:gd name="T110" fmla="*/ 2147483647 w 463"/>
              <a:gd name="T111" fmla="*/ 2147483647 h 39"/>
              <a:gd name="T112" fmla="*/ 2147483647 w 463"/>
              <a:gd name="T113" fmla="*/ 2147483647 h 39"/>
              <a:gd name="T114" fmla="*/ 2147483647 w 463"/>
              <a:gd name="T115" fmla="*/ 2147483647 h 39"/>
              <a:gd name="T116" fmla="*/ 2147483647 w 463"/>
              <a:gd name="T117" fmla="*/ 2147483647 h 39"/>
              <a:gd name="T118" fmla="*/ 2147483647 w 463"/>
              <a:gd name="T119" fmla="*/ 2147483647 h 39"/>
              <a:gd name="T120" fmla="*/ 2147483647 w 463"/>
              <a:gd name="T121" fmla="*/ 2147483647 h 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3"/>
              <a:gd name="T184" fmla="*/ 0 h 39"/>
              <a:gd name="T185" fmla="*/ 463 w 463"/>
              <a:gd name="T186" fmla="*/ 39 h 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3" h="39">
                <a:moveTo>
                  <a:pt x="0" y="20"/>
                </a:moveTo>
                <a:lnTo>
                  <a:pt x="0" y="18"/>
                </a:lnTo>
                <a:lnTo>
                  <a:pt x="0" y="17"/>
                </a:lnTo>
                <a:lnTo>
                  <a:pt x="1" y="16"/>
                </a:lnTo>
                <a:lnTo>
                  <a:pt x="2" y="15"/>
                </a:lnTo>
                <a:lnTo>
                  <a:pt x="2" y="14"/>
                </a:lnTo>
                <a:lnTo>
                  <a:pt x="3" y="13"/>
                </a:lnTo>
                <a:lnTo>
                  <a:pt x="3" y="12"/>
                </a:lnTo>
                <a:lnTo>
                  <a:pt x="4" y="11"/>
                </a:lnTo>
                <a:lnTo>
                  <a:pt x="4" y="10"/>
                </a:lnTo>
                <a:lnTo>
                  <a:pt x="5" y="9"/>
                </a:lnTo>
                <a:lnTo>
                  <a:pt x="5" y="8"/>
                </a:lnTo>
                <a:lnTo>
                  <a:pt x="6" y="7"/>
                </a:lnTo>
                <a:lnTo>
                  <a:pt x="6" y="6"/>
                </a:lnTo>
                <a:lnTo>
                  <a:pt x="7" y="5"/>
                </a:lnTo>
                <a:lnTo>
                  <a:pt x="7" y="4"/>
                </a:lnTo>
                <a:lnTo>
                  <a:pt x="8" y="4"/>
                </a:lnTo>
                <a:lnTo>
                  <a:pt x="8" y="3"/>
                </a:lnTo>
                <a:lnTo>
                  <a:pt x="9" y="3"/>
                </a:lnTo>
                <a:lnTo>
                  <a:pt x="9" y="2"/>
                </a:lnTo>
                <a:lnTo>
                  <a:pt x="10" y="2"/>
                </a:lnTo>
                <a:lnTo>
                  <a:pt x="10" y="1"/>
                </a:lnTo>
                <a:lnTo>
                  <a:pt x="11" y="1"/>
                </a:lnTo>
                <a:lnTo>
                  <a:pt x="11" y="0"/>
                </a:lnTo>
                <a:lnTo>
                  <a:pt x="12" y="0"/>
                </a:lnTo>
                <a:lnTo>
                  <a:pt x="13" y="0"/>
                </a:lnTo>
                <a:lnTo>
                  <a:pt x="14" y="0"/>
                </a:lnTo>
                <a:lnTo>
                  <a:pt x="15" y="0"/>
                </a:lnTo>
                <a:lnTo>
                  <a:pt x="16" y="0"/>
                </a:lnTo>
                <a:lnTo>
                  <a:pt x="17" y="0"/>
                </a:lnTo>
                <a:lnTo>
                  <a:pt x="17" y="1"/>
                </a:lnTo>
                <a:lnTo>
                  <a:pt x="18" y="1"/>
                </a:lnTo>
                <a:lnTo>
                  <a:pt x="18" y="2"/>
                </a:lnTo>
                <a:lnTo>
                  <a:pt x="19" y="2"/>
                </a:lnTo>
                <a:lnTo>
                  <a:pt x="19" y="3"/>
                </a:lnTo>
                <a:lnTo>
                  <a:pt x="20" y="3"/>
                </a:lnTo>
                <a:lnTo>
                  <a:pt x="20" y="4"/>
                </a:lnTo>
                <a:lnTo>
                  <a:pt x="21" y="5"/>
                </a:lnTo>
                <a:lnTo>
                  <a:pt x="22" y="6"/>
                </a:lnTo>
                <a:lnTo>
                  <a:pt x="22" y="7"/>
                </a:lnTo>
                <a:lnTo>
                  <a:pt x="23" y="8"/>
                </a:lnTo>
                <a:lnTo>
                  <a:pt x="23" y="9"/>
                </a:lnTo>
                <a:lnTo>
                  <a:pt x="24" y="9"/>
                </a:lnTo>
                <a:lnTo>
                  <a:pt x="24" y="10"/>
                </a:lnTo>
                <a:lnTo>
                  <a:pt x="25" y="11"/>
                </a:lnTo>
                <a:lnTo>
                  <a:pt x="25" y="12"/>
                </a:lnTo>
                <a:lnTo>
                  <a:pt x="25" y="13"/>
                </a:lnTo>
                <a:lnTo>
                  <a:pt x="26" y="14"/>
                </a:lnTo>
                <a:lnTo>
                  <a:pt x="26" y="15"/>
                </a:lnTo>
                <a:lnTo>
                  <a:pt x="27" y="16"/>
                </a:lnTo>
                <a:lnTo>
                  <a:pt x="27" y="17"/>
                </a:lnTo>
                <a:lnTo>
                  <a:pt x="28" y="18"/>
                </a:lnTo>
                <a:lnTo>
                  <a:pt x="28" y="19"/>
                </a:lnTo>
                <a:lnTo>
                  <a:pt x="29" y="20"/>
                </a:lnTo>
                <a:lnTo>
                  <a:pt x="29" y="21"/>
                </a:lnTo>
                <a:lnTo>
                  <a:pt x="30" y="22"/>
                </a:lnTo>
                <a:lnTo>
                  <a:pt x="30" y="23"/>
                </a:lnTo>
                <a:lnTo>
                  <a:pt x="31" y="24"/>
                </a:lnTo>
                <a:lnTo>
                  <a:pt x="31" y="25"/>
                </a:lnTo>
                <a:lnTo>
                  <a:pt x="31" y="26"/>
                </a:lnTo>
                <a:lnTo>
                  <a:pt x="32" y="27"/>
                </a:lnTo>
                <a:lnTo>
                  <a:pt x="32" y="28"/>
                </a:lnTo>
                <a:lnTo>
                  <a:pt x="33" y="29"/>
                </a:lnTo>
                <a:lnTo>
                  <a:pt x="33" y="30"/>
                </a:lnTo>
                <a:lnTo>
                  <a:pt x="34" y="30"/>
                </a:lnTo>
                <a:lnTo>
                  <a:pt x="34" y="31"/>
                </a:lnTo>
                <a:lnTo>
                  <a:pt x="35" y="32"/>
                </a:lnTo>
                <a:lnTo>
                  <a:pt x="35" y="33"/>
                </a:lnTo>
                <a:lnTo>
                  <a:pt x="36" y="34"/>
                </a:lnTo>
                <a:lnTo>
                  <a:pt x="37" y="35"/>
                </a:lnTo>
                <a:lnTo>
                  <a:pt x="37" y="36"/>
                </a:lnTo>
                <a:lnTo>
                  <a:pt x="38" y="37"/>
                </a:lnTo>
                <a:lnTo>
                  <a:pt x="39" y="38"/>
                </a:lnTo>
                <a:lnTo>
                  <a:pt x="40" y="38"/>
                </a:lnTo>
                <a:lnTo>
                  <a:pt x="40" y="39"/>
                </a:lnTo>
                <a:lnTo>
                  <a:pt x="41" y="39"/>
                </a:lnTo>
                <a:lnTo>
                  <a:pt x="42" y="39"/>
                </a:lnTo>
                <a:lnTo>
                  <a:pt x="43" y="39"/>
                </a:lnTo>
                <a:lnTo>
                  <a:pt x="44" y="39"/>
                </a:lnTo>
                <a:lnTo>
                  <a:pt x="45" y="39"/>
                </a:lnTo>
                <a:lnTo>
                  <a:pt x="46" y="39"/>
                </a:lnTo>
                <a:lnTo>
                  <a:pt x="46" y="38"/>
                </a:lnTo>
                <a:lnTo>
                  <a:pt x="47" y="38"/>
                </a:lnTo>
                <a:lnTo>
                  <a:pt x="47" y="37"/>
                </a:lnTo>
                <a:lnTo>
                  <a:pt x="48" y="37"/>
                </a:lnTo>
                <a:lnTo>
                  <a:pt x="48" y="36"/>
                </a:lnTo>
                <a:lnTo>
                  <a:pt x="49" y="36"/>
                </a:lnTo>
                <a:lnTo>
                  <a:pt x="49" y="35"/>
                </a:lnTo>
                <a:lnTo>
                  <a:pt x="50" y="35"/>
                </a:lnTo>
                <a:lnTo>
                  <a:pt x="50" y="34"/>
                </a:lnTo>
                <a:lnTo>
                  <a:pt x="50" y="33"/>
                </a:lnTo>
                <a:lnTo>
                  <a:pt x="51" y="32"/>
                </a:lnTo>
                <a:lnTo>
                  <a:pt x="52" y="31"/>
                </a:lnTo>
                <a:lnTo>
                  <a:pt x="52" y="30"/>
                </a:lnTo>
                <a:lnTo>
                  <a:pt x="53" y="29"/>
                </a:lnTo>
                <a:lnTo>
                  <a:pt x="53" y="28"/>
                </a:lnTo>
                <a:lnTo>
                  <a:pt x="54" y="27"/>
                </a:lnTo>
                <a:lnTo>
                  <a:pt x="54" y="26"/>
                </a:lnTo>
                <a:lnTo>
                  <a:pt x="55" y="25"/>
                </a:lnTo>
                <a:lnTo>
                  <a:pt x="55" y="24"/>
                </a:lnTo>
                <a:lnTo>
                  <a:pt x="56" y="23"/>
                </a:lnTo>
                <a:lnTo>
                  <a:pt x="56" y="22"/>
                </a:lnTo>
                <a:lnTo>
                  <a:pt x="57" y="21"/>
                </a:lnTo>
                <a:lnTo>
                  <a:pt x="57" y="20"/>
                </a:lnTo>
                <a:lnTo>
                  <a:pt x="58" y="18"/>
                </a:lnTo>
                <a:lnTo>
                  <a:pt x="58" y="17"/>
                </a:lnTo>
                <a:lnTo>
                  <a:pt x="59" y="16"/>
                </a:lnTo>
                <a:lnTo>
                  <a:pt x="60" y="15"/>
                </a:lnTo>
                <a:lnTo>
                  <a:pt x="60" y="14"/>
                </a:lnTo>
                <a:lnTo>
                  <a:pt x="61" y="13"/>
                </a:lnTo>
                <a:lnTo>
                  <a:pt x="61" y="12"/>
                </a:lnTo>
                <a:lnTo>
                  <a:pt x="62" y="11"/>
                </a:lnTo>
                <a:lnTo>
                  <a:pt x="62" y="10"/>
                </a:lnTo>
                <a:lnTo>
                  <a:pt x="62" y="9"/>
                </a:lnTo>
                <a:lnTo>
                  <a:pt x="63" y="8"/>
                </a:lnTo>
                <a:lnTo>
                  <a:pt x="63" y="7"/>
                </a:lnTo>
                <a:lnTo>
                  <a:pt x="64" y="7"/>
                </a:lnTo>
                <a:lnTo>
                  <a:pt x="64" y="6"/>
                </a:lnTo>
                <a:lnTo>
                  <a:pt x="65" y="5"/>
                </a:lnTo>
                <a:lnTo>
                  <a:pt x="65" y="4"/>
                </a:lnTo>
                <a:lnTo>
                  <a:pt x="66" y="4"/>
                </a:lnTo>
                <a:lnTo>
                  <a:pt x="66" y="3"/>
                </a:lnTo>
                <a:lnTo>
                  <a:pt x="67" y="3"/>
                </a:lnTo>
                <a:lnTo>
                  <a:pt x="67" y="2"/>
                </a:lnTo>
                <a:lnTo>
                  <a:pt x="68" y="2"/>
                </a:lnTo>
                <a:lnTo>
                  <a:pt x="68" y="1"/>
                </a:lnTo>
                <a:lnTo>
                  <a:pt x="69" y="0"/>
                </a:lnTo>
                <a:lnTo>
                  <a:pt x="70" y="0"/>
                </a:lnTo>
                <a:lnTo>
                  <a:pt x="71" y="0"/>
                </a:lnTo>
                <a:lnTo>
                  <a:pt x="72" y="0"/>
                </a:lnTo>
                <a:lnTo>
                  <a:pt x="73" y="0"/>
                </a:lnTo>
                <a:lnTo>
                  <a:pt x="74" y="0"/>
                </a:lnTo>
                <a:lnTo>
                  <a:pt x="75" y="0"/>
                </a:lnTo>
                <a:lnTo>
                  <a:pt x="75" y="1"/>
                </a:lnTo>
                <a:lnTo>
                  <a:pt x="76" y="1"/>
                </a:lnTo>
                <a:lnTo>
                  <a:pt x="76" y="2"/>
                </a:lnTo>
                <a:lnTo>
                  <a:pt x="77" y="2"/>
                </a:lnTo>
                <a:lnTo>
                  <a:pt x="77" y="3"/>
                </a:lnTo>
                <a:lnTo>
                  <a:pt x="78" y="3"/>
                </a:lnTo>
                <a:lnTo>
                  <a:pt x="78" y="4"/>
                </a:lnTo>
                <a:lnTo>
                  <a:pt x="79" y="5"/>
                </a:lnTo>
                <a:lnTo>
                  <a:pt x="80" y="6"/>
                </a:lnTo>
                <a:lnTo>
                  <a:pt x="80" y="7"/>
                </a:lnTo>
                <a:lnTo>
                  <a:pt x="81" y="8"/>
                </a:lnTo>
                <a:lnTo>
                  <a:pt x="81" y="9"/>
                </a:lnTo>
                <a:lnTo>
                  <a:pt x="82" y="10"/>
                </a:lnTo>
                <a:lnTo>
                  <a:pt x="82" y="11"/>
                </a:lnTo>
                <a:lnTo>
                  <a:pt x="83" y="12"/>
                </a:lnTo>
                <a:lnTo>
                  <a:pt x="83" y="13"/>
                </a:lnTo>
                <a:lnTo>
                  <a:pt x="84" y="14"/>
                </a:lnTo>
                <a:lnTo>
                  <a:pt x="84" y="15"/>
                </a:lnTo>
                <a:lnTo>
                  <a:pt x="85" y="16"/>
                </a:lnTo>
                <a:lnTo>
                  <a:pt x="85" y="17"/>
                </a:lnTo>
                <a:lnTo>
                  <a:pt x="86" y="18"/>
                </a:lnTo>
                <a:lnTo>
                  <a:pt x="86" y="19"/>
                </a:lnTo>
                <a:lnTo>
                  <a:pt x="87" y="20"/>
                </a:lnTo>
                <a:lnTo>
                  <a:pt x="87" y="21"/>
                </a:lnTo>
                <a:lnTo>
                  <a:pt x="87" y="22"/>
                </a:lnTo>
                <a:lnTo>
                  <a:pt x="88" y="23"/>
                </a:lnTo>
                <a:lnTo>
                  <a:pt x="88" y="24"/>
                </a:lnTo>
                <a:lnTo>
                  <a:pt x="89" y="25"/>
                </a:lnTo>
                <a:lnTo>
                  <a:pt x="89" y="26"/>
                </a:lnTo>
                <a:lnTo>
                  <a:pt x="90" y="27"/>
                </a:lnTo>
                <a:lnTo>
                  <a:pt x="90" y="28"/>
                </a:lnTo>
                <a:lnTo>
                  <a:pt x="91" y="29"/>
                </a:lnTo>
                <a:lnTo>
                  <a:pt x="91" y="30"/>
                </a:lnTo>
                <a:lnTo>
                  <a:pt x="92" y="30"/>
                </a:lnTo>
                <a:lnTo>
                  <a:pt x="92" y="31"/>
                </a:lnTo>
                <a:lnTo>
                  <a:pt x="93" y="32"/>
                </a:lnTo>
                <a:lnTo>
                  <a:pt x="93" y="33"/>
                </a:lnTo>
                <a:lnTo>
                  <a:pt x="93" y="34"/>
                </a:lnTo>
                <a:lnTo>
                  <a:pt x="94" y="34"/>
                </a:lnTo>
                <a:lnTo>
                  <a:pt x="94" y="35"/>
                </a:lnTo>
                <a:lnTo>
                  <a:pt x="95" y="36"/>
                </a:lnTo>
                <a:lnTo>
                  <a:pt x="96" y="37"/>
                </a:lnTo>
                <a:lnTo>
                  <a:pt x="97" y="38"/>
                </a:lnTo>
                <a:lnTo>
                  <a:pt x="98" y="38"/>
                </a:lnTo>
                <a:lnTo>
                  <a:pt x="98" y="39"/>
                </a:lnTo>
                <a:lnTo>
                  <a:pt x="99" y="39"/>
                </a:lnTo>
                <a:lnTo>
                  <a:pt x="100" y="39"/>
                </a:lnTo>
                <a:lnTo>
                  <a:pt x="101" y="39"/>
                </a:lnTo>
                <a:lnTo>
                  <a:pt x="102" y="39"/>
                </a:lnTo>
                <a:lnTo>
                  <a:pt x="103" y="39"/>
                </a:lnTo>
                <a:lnTo>
                  <a:pt x="104" y="39"/>
                </a:lnTo>
                <a:lnTo>
                  <a:pt x="104" y="38"/>
                </a:lnTo>
                <a:lnTo>
                  <a:pt x="105" y="38"/>
                </a:lnTo>
                <a:lnTo>
                  <a:pt x="105" y="37"/>
                </a:lnTo>
                <a:lnTo>
                  <a:pt x="106" y="37"/>
                </a:lnTo>
                <a:lnTo>
                  <a:pt x="106" y="36"/>
                </a:lnTo>
                <a:lnTo>
                  <a:pt x="107" y="35"/>
                </a:lnTo>
                <a:lnTo>
                  <a:pt x="108" y="34"/>
                </a:lnTo>
                <a:lnTo>
                  <a:pt x="108" y="33"/>
                </a:lnTo>
                <a:lnTo>
                  <a:pt x="109" y="32"/>
                </a:lnTo>
                <a:lnTo>
                  <a:pt x="110" y="31"/>
                </a:lnTo>
                <a:lnTo>
                  <a:pt x="110" y="30"/>
                </a:lnTo>
                <a:lnTo>
                  <a:pt x="111" y="29"/>
                </a:lnTo>
                <a:lnTo>
                  <a:pt x="111" y="28"/>
                </a:lnTo>
                <a:lnTo>
                  <a:pt x="112" y="27"/>
                </a:lnTo>
                <a:lnTo>
                  <a:pt x="112" y="26"/>
                </a:lnTo>
                <a:lnTo>
                  <a:pt x="112" y="25"/>
                </a:lnTo>
                <a:lnTo>
                  <a:pt x="113" y="24"/>
                </a:lnTo>
                <a:lnTo>
                  <a:pt x="113" y="23"/>
                </a:lnTo>
                <a:lnTo>
                  <a:pt x="114" y="23"/>
                </a:lnTo>
                <a:lnTo>
                  <a:pt x="114" y="22"/>
                </a:lnTo>
                <a:lnTo>
                  <a:pt x="115" y="21"/>
                </a:lnTo>
                <a:lnTo>
                  <a:pt x="115" y="20"/>
                </a:lnTo>
                <a:lnTo>
                  <a:pt x="116" y="18"/>
                </a:lnTo>
                <a:lnTo>
                  <a:pt x="116" y="17"/>
                </a:lnTo>
                <a:lnTo>
                  <a:pt x="117" y="16"/>
                </a:lnTo>
                <a:lnTo>
                  <a:pt x="118" y="15"/>
                </a:lnTo>
                <a:lnTo>
                  <a:pt x="118" y="14"/>
                </a:lnTo>
                <a:lnTo>
                  <a:pt x="118" y="13"/>
                </a:lnTo>
                <a:lnTo>
                  <a:pt x="119" y="12"/>
                </a:lnTo>
                <a:lnTo>
                  <a:pt x="119" y="11"/>
                </a:lnTo>
                <a:lnTo>
                  <a:pt x="120" y="10"/>
                </a:lnTo>
                <a:lnTo>
                  <a:pt x="120" y="9"/>
                </a:lnTo>
                <a:lnTo>
                  <a:pt x="121" y="8"/>
                </a:lnTo>
                <a:lnTo>
                  <a:pt x="121" y="7"/>
                </a:lnTo>
                <a:lnTo>
                  <a:pt x="122" y="7"/>
                </a:lnTo>
                <a:lnTo>
                  <a:pt x="122" y="6"/>
                </a:lnTo>
                <a:lnTo>
                  <a:pt x="123" y="5"/>
                </a:lnTo>
                <a:lnTo>
                  <a:pt x="123" y="4"/>
                </a:lnTo>
                <a:lnTo>
                  <a:pt x="124" y="4"/>
                </a:lnTo>
                <a:lnTo>
                  <a:pt x="124" y="3"/>
                </a:lnTo>
                <a:lnTo>
                  <a:pt x="125" y="3"/>
                </a:lnTo>
                <a:lnTo>
                  <a:pt x="125" y="2"/>
                </a:lnTo>
                <a:lnTo>
                  <a:pt x="126" y="1"/>
                </a:lnTo>
                <a:lnTo>
                  <a:pt x="127" y="0"/>
                </a:lnTo>
                <a:lnTo>
                  <a:pt x="128" y="0"/>
                </a:lnTo>
                <a:lnTo>
                  <a:pt x="129" y="0"/>
                </a:lnTo>
                <a:lnTo>
                  <a:pt x="130" y="0"/>
                </a:lnTo>
                <a:lnTo>
                  <a:pt x="131" y="0"/>
                </a:lnTo>
                <a:lnTo>
                  <a:pt x="132" y="0"/>
                </a:lnTo>
                <a:lnTo>
                  <a:pt x="133" y="1"/>
                </a:lnTo>
                <a:lnTo>
                  <a:pt x="134" y="1"/>
                </a:lnTo>
                <a:lnTo>
                  <a:pt x="134" y="2"/>
                </a:lnTo>
                <a:lnTo>
                  <a:pt x="135" y="2"/>
                </a:lnTo>
                <a:lnTo>
                  <a:pt x="135" y="3"/>
                </a:lnTo>
                <a:lnTo>
                  <a:pt x="136" y="3"/>
                </a:lnTo>
                <a:lnTo>
                  <a:pt x="136" y="4"/>
                </a:lnTo>
                <a:lnTo>
                  <a:pt x="137" y="5"/>
                </a:lnTo>
                <a:lnTo>
                  <a:pt x="137" y="6"/>
                </a:lnTo>
                <a:lnTo>
                  <a:pt x="138" y="7"/>
                </a:lnTo>
                <a:lnTo>
                  <a:pt x="138" y="8"/>
                </a:lnTo>
                <a:lnTo>
                  <a:pt x="139" y="9"/>
                </a:lnTo>
                <a:lnTo>
                  <a:pt x="140" y="10"/>
                </a:lnTo>
                <a:lnTo>
                  <a:pt x="140" y="11"/>
                </a:lnTo>
                <a:lnTo>
                  <a:pt x="141" y="12"/>
                </a:lnTo>
                <a:lnTo>
                  <a:pt x="141" y="13"/>
                </a:lnTo>
                <a:lnTo>
                  <a:pt x="142" y="14"/>
                </a:lnTo>
                <a:lnTo>
                  <a:pt x="142" y="15"/>
                </a:lnTo>
                <a:lnTo>
                  <a:pt x="143" y="16"/>
                </a:lnTo>
                <a:lnTo>
                  <a:pt x="143" y="17"/>
                </a:lnTo>
                <a:lnTo>
                  <a:pt x="143" y="18"/>
                </a:lnTo>
                <a:lnTo>
                  <a:pt x="144" y="19"/>
                </a:lnTo>
                <a:lnTo>
                  <a:pt x="144" y="20"/>
                </a:lnTo>
                <a:lnTo>
                  <a:pt x="145" y="21"/>
                </a:lnTo>
                <a:lnTo>
                  <a:pt x="145" y="22"/>
                </a:lnTo>
                <a:lnTo>
                  <a:pt x="146" y="23"/>
                </a:lnTo>
                <a:lnTo>
                  <a:pt x="146" y="24"/>
                </a:lnTo>
                <a:lnTo>
                  <a:pt x="147" y="25"/>
                </a:lnTo>
                <a:lnTo>
                  <a:pt x="147" y="26"/>
                </a:lnTo>
                <a:lnTo>
                  <a:pt x="148" y="27"/>
                </a:lnTo>
                <a:lnTo>
                  <a:pt x="148" y="28"/>
                </a:lnTo>
                <a:lnTo>
                  <a:pt x="149" y="29"/>
                </a:lnTo>
                <a:lnTo>
                  <a:pt x="149" y="30"/>
                </a:lnTo>
                <a:lnTo>
                  <a:pt x="150" y="30"/>
                </a:lnTo>
                <a:lnTo>
                  <a:pt x="150" y="31"/>
                </a:lnTo>
                <a:lnTo>
                  <a:pt x="150" y="32"/>
                </a:lnTo>
                <a:lnTo>
                  <a:pt x="151" y="33"/>
                </a:lnTo>
                <a:lnTo>
                  <a:pt x="151" y="34"/>
                </a:lnTo>
                <a:lnTo>
                  <a:pt x="152" y="34"/>
                </a:lnTo>
                <a:lnTo>
                  <a:pt x="152" y="35"/>
                </a:lnTo>
                <a:lnTo>
                  <a:pt x="153" y="36"/>
                </a:lnTo>
                <a:lnTo>
                  <a:pt x="154" y="37"/>
                </a:lnTo>
                <a:lnTo>
                  <a:pt x="155" y="38"/>
                </a:lnTo>
                <a:lnTo>
                  <a:pt x="156" y="38"/>
                </a:lnTo>
                <a:lnTo>
                  <a:pt x="156" y="39"/>
                </a:lnTo>
                <a:lnTo>
                  <a:pt x="157" y="39"/>
                </a:lnTo>
                <a:lnTo>
                  <a:pt x="158" y="39"/>
                </a:lnTo>
                <a:lnTo>
                  <a:pt x="159" y="39"/>
                </a:lnTo>
                <a:lnTo>
                  <a:pt x="160" y="39"/>
                </a:lnTo>
                <a:lnTo>
                  <a:pt x="161" y="39"/>
                </a:lnTo>
                <a:lnTo>
                  <a:pt x="162" y="39"/>
                </a:lnTo>
                <a:lnTo>
                  <a:pt x="162" y="38"/>
                </a:lnTo>
                <a:lnTo>
                  <a:pt x="163" y="37"/>
                </a:lnTo>
                <a:lnTo>
                  <a:pt x="164" y="36"/>
                </a:lnTo>
                <a:lnTo>
                  <a:pt x="165" y="35"/>
                </a:lnTo>
                <a:lnTo>
                  <a:pt x="166" y="34"/>
                </a:lnTo>
                <a:lnTo>
                  <a:pt x="166" y="33"/>
                </a:lnTo>
                <a:lnTo>
                  <a:pt x="167" y="32"/>
                </a:lnTo>
                <a:lnTo>
                  <a:pt x="168" y="31"/>
                </a:lnTo>
                <a:lnTo>
                  <a:pt x="168" y="30"/>
                </a:lnTo>
                <a:lnTo>
                  <a:pt x="168" y="29"/>
                </a:lnTo>
                <a:lnTo>
                  <a:pt x="169" y="28"/>
                </a:lnTo>
                <a:lnTo>
                  <a:pt x="169" y="27"/>
                </a:lnTo>
                <a:lnTo>
                  <a:pt x="170" y="26"/>
                </a:lnTo>
                <a:lnTo>
                  <a:pt x="170" y="25"/>
                </a:lnTo>
                <a:lnTo>
                  <a:pt x="171" y="24"/>
                </a:lnTo>
                <a:lnTo>
                  <a:pt x="171" y="23"/>
                </a:lnTo>
                <a:lnTo>
                  <a:pt x="172" y="23"/>
                </a:lnTo>
                <a:lnTo>
                  <a:pt x="172" y="22"/>
                </a:lnTo>
                <a:lnTo>
                  <a:pt x="173" y="21"/>
                </a:lnTo>
                <a:lnTo>
                  <a:pt x="173" y="20"/>
                </a:lnTo>
                <a:lnTo>
                  <a:pt x="174" y="18"/>
                </a:lnTo>
                <a:lnTo>
                  <a:pt x="174" y="17"/>
                </a:lnTo>
                <a:lnTo>
                  <a:pt x="175" y="16"/>
                </a:lnTo>
                <a:lnTo>
                  <a:pt x="175" y="15"/>
                </a:lnTo>
                <a:lnTo>
                  <a:pt x="176" y="14"/>
                </a:lnTo>
                <a:lnTo>
                  <a:pt x="176" y="13"/>
                </a:lnTo>
                <a:lnTo>
                  <a:pt x="177" y="12"/>
                </a:lnTo>
                <a:lnTo>
                  <a:pt x="177" y="11"/>
                </a:lnTo>
                <a:lnTo>
                  <a:pt x="178" y="10"/>
                </a:lnTo>
                <a:lnTo>
                  <a:pt x="178" y="9"/>
                </a:lnTo>
                <a:lnTo>
                  <a:pt x="179" y="8"/>
                </a:lnTo>
                <a:lnTo>
                  <a:pt x="179" y="7"/>
                </a:lnTo>
                <a:lnTo>
                  <a:pt x="180" y="7"/>
                </a:lnTo>
                <a:lnTo>
                  <a:pt x="180" y="6"/>
                </a:lnTo>
                <a:lnTo>
                  <a:pt x="181" y="5"/>
                </a:lnTo>
                <a:lnTo>
                  <a:pt x="181" y="4"/>
                </a:lnTo>
                <a:lnTo>
                  <a:pt x="182" y="3"/>
                </a:lnTo>
                <a:lnTo>
                  <a:pt x="183" y="2"/>
                </a:lnTo>
                <a:lnTo>
                  <a:pt x="184" y="1"/>
                </a:lnTo>
                <a:lnTo>
                  <a:pt x="185" y="0"/>
                </a:lnTo>
                <a:lnTo>
                  <a:pt x="186" y="0"/>
                </a:lnTo>
                <a:lnTo>
                  <a:pt x="187" y="0"/>
                </a:lnTo>
                <a:lnTo>
                  <a:pt x="188" y="0"/>
                </a:lnTo>
                <a:lnTo>
                  <a:pt x="189" y="0"/>
                </a:lnTo>
                <a:lnTo>
                  <a:pt x="190" y="0"/>
                </a:lnTo>
                <a:lnTo>
                  <a:pt x="191" y="1"/>
                </a:lnTo>
                <a:lnTo>
                  <a:pt x="192" y="1"/>
                </a:lnTo>
                <a:lnTo>
                  <a:pt x="192" y="2"/>
                </a:lnTo>
                <a:lnTo>
                  <a:pt x="193" y="2"/>
                </a:lnTo>
                <a:lnTo>
                  <a:pt x="193" y="3"/>
                </a:lnTo>
                <a:lnTo>
                  <a:pt x="194" y="4"/>
                </a:lnTo>
                <a:lnTo>
                  <a:pt x="194" y="5"/>
                </a:lnTo>
                <a:lnTo>
                  <a:pt x="195" y="5"/>
                </a:lnTo>
                <a:lnTo>
                  <a:pt x="195" y="6"/>
                </a:lnTo>
                <a:lnTo>
                  <a:pt x="196" y="7"/>
                </a:lnTo>
                <a:lnTo>
                  <a:pt x="196" y="8"/>
                </a:lnTo>
                <a:lnTo>
                  <a:pt x="197" y="9"/>
                </a:lnTo>
                <a:lnTo>
                  <a:pt x="198" y="10"/>
                </a:lnTo>
                <a:lnTo>
                  <a:pt x="198" y="11"/>
                </a:lnTo>
                <a:lnTo>
                  <a:pt x="199" y="12"/>
                </a:lnTo>
                <a:lnTo>
                  <a:pt x="199" y="13"/>
                </a:lnTo>
                <a:lnTo>
                  <a:pt x="200" y="14"/>
                </a:lnTo>
                <a:lnTo>
                  <a:pt x="200" y="15"/>
                </a:lnTo>
                <a:lnTo>
                  <a:pt x="200" y="16"/>
                </a:lnTo>
                <a:lnTo>
                  <a:pt x="201" y="17"/>
                </a:lnTo>
                <a:lnTo>
                  <a:pt x="201" y="18"/>
                </a:lnTo>
                <a:lnTo>
                  <a:pt x="202" y="19"/>
                </a:lnTo>
                <a:lnTo>
                  <a:pt x="202" y="20"/>
                </a:lnTo>
                <a:lnTo>
                  <a:pt x="203" y="21"/>
                </a:lnTo>
                <a:lnTo>
                  <a:pt x="203" y="22"/>
                </a:lnTo>
                <a:lnTo>
                  <a:pt x="204" y="23"/>
                </a:lnTo>
                <a:lnTo>
                  <a:pt x="204" y="24"/>
                </a:lnTo>
                <a:lnTo>
                  <a:pt x="205" y="25"/>
                </a:lnTo>
                <a:lnTo>
                  <a:pt x="205" y="26"/>
                </a:lnTo>
                <a:lnTo>
                  <a:pt x="206" y="27"/>
                </a:lnTo>
                <a:lnTo>
                  <a:pt x="206" y="28"/>
                </a:lnTo>
                <a:lnTo>
                  <a:pt x="206" y="29"/>
                </a:lnTo>
                <a:lnTo>
                  <a:pt x="207" y="30"/>
                </a:lnTo>
                <a:lnTo>
                  <a:pt x="208" y="31"/>
                </a:lnTo>
                <a:lnTo>
                  <a:pt x="208" y="32"/>
                </a:lnTo>
                <a:lnTo>
                  <a:pt x="209" y="33"/>
                </a:lnTo>
                <a:lnTo>
                  <a:pt x="209" y="34"/>
                </a:lnTo>
                <a:lnTo>
                  <a:pt x="210" y="34"/>
                </a:lnTo>
                <a:lnTo>
                  <a:pt x="210" y="35"/>
                </a:lnTo>
                <a:lnTo>
                  <a:pt x="211" y="36"/>
                </a:lnTo>
                <a:lnTo>
                  <a:pt x="212" y="37"/>
                </a:lnTo>
                <a:lnTo>
                  <a:pt x="212" y="38"/>
                </a:lnTo>
                <a:lnTo>
                  <a:pt x="213" y="38"/>
                </a:lnTo>
                <a:lnTo>
                  <a:pt x="214" y="39"/>
                </a:lnTo>
                <a:lnTo>
                  <a:pt x="215" y="39"/>
                </a:lnTo>
                <a:lnTo>
                  <a:pt x="216" y="39"/>
                </a:lnTo>
                <a:lnTo>
                  <a:pt x="217" y="39"/>
                </a:lnTo>
                <a:lnTo>
                  <a:pt x="218" y="39"/>
                </a:lnTo>
                <a:lnTo>
                  <a:pt x="219" y="39"/>
                </a:lnTo>
                <a:lnTo>
                  <a:pt x="220" y="38"/>
                </a:lnTo>
                <a:lnTo>
                  <a:pt x="221" y="37"/>
                </a:lnTo>
                <a:lnTo>
                  <a:pt x="222" y="36"/>
                </a:lnTo>
                <a:lnTo>
                  <a:pt x="223" y="35"/>
                </a:lnTo>
                <a:lnTo>
                  <a:pt x="224" y="34"/>
                </a:lnTo>
                <a:lnTo>
                  <a:pt x="224" y="33"/>
                </a:lnTo>
                <a:lnTo>
                  <a:pt x="225" y="32"/>
                </a:lnTo>
                <a:lnTo>
                  <a:pt x="225" y="31"/>
                </a:lnTo>
                <a:lnTo>
                  <a:pt x="226" y="30"/>
                </a:lnTo>
                <a:lnTo>
                  <a:pt x="226" y="29"/>
                </a:lnTo>
                <a:lnTo>
                  <a:pt x="227" y="28"/>
                </a:lnTo>
                <a:lnTo>
                  <a:pt x="227" y="27"/>
                </a:lnTo>
                <a:lnTo>
                  <a:pt x="228" y="26"/>
                </a:lnTo>
                <a:lnTo>
                  <a:pt x="228" y="25"/>
                </a:lnTo>
                <a:lnTo>
                  <a:pt x="229" y="24"/>
                </a:lnTo>
                <a:lnTo>
                  <a:pt x="229" y="23"/>
                </a:lnTo>
                <a:lnTo>
                  <a:pt x="230" y="23"/>
                </a:lnTo>
                <a:lnTo>
                  <a:pt x="230" y="22"/>
                </a:lnTo>
                <a:lnTo>
                  <a:pt x="231" y="21"/>
                </a:lnTo>
                <a:lnTo>
                  <a:pt x="231" y="20"/>
                </a:lnTo>
                <a:lnTo>
                  <a:pt x="231" y="18"/>
                </a:lnTo>
                <a:lnTo>
                  <a:pt x="232" y="17"/>
                </a:lnTo>
                <a:lnTo>
                  <a:pt x="232" y="16"/>
                </a:lnTo>
                <a:lnTo>
                  <a:pt x="233" y="16"/>
                </a:lnTo>
                <a:lnTo>
                  <a:pt x="233" y="15"/>
                </a:lnTo>
                <a:lnTo>
                  <a:pt x="234" y="14"/>
                </a:lnTo>
                <a:lnTo>
                  <a:pt x="234" y="13"/>
                </a:lnTo>
                <a:lnTo>
                  <a:pt x="235" y="12"/>
                </a:lnTo>
                <a:lnTo>
                  <a:pt x="235" y="11"/>
                </a:lnTo>
                <a:lnTo>
                  <a:pt x="236" y="10"/>
                </a:lnTo>
                <a:lnTo>
                  <a:pt x="236" y="9"/>
                </a:lnTo>
                <a:lnTo>
                  <a:pt x="237" y="8"/>
                </a:lnTo>
                <a:lnTo>
                  <a:pt x="237" y="7"/>
                </a:lnTo>
                <a:lnTo>
                  <a:pt x="238" y="6"/>
                </a:lnTo>
                <a:lnTo>
                  <a:pt x="238" y="5"/>
                </a:lnTo>
                <a:lnTo>
                  <a:pt x="239" y="4"/>
                </a:lnTo>
                <a:lnTo>
                  <a:pt x="240" y="3"/>
                </a:lnTo>
                <a:lnTo>
                  <a:pt x="241" y="2"/>
                </a:lnTo>
                <a:lnTo>
                  <a:pt x="242" y="1"/>
                </a:lnTo>
                <a:lnTo>
                  <a:pt x="243" y="0"/>
                </a:lnTo>
                <a:lnTo>
                  <a:pt x="244" y="0"/>
                </a:lnTo>
                <a:lnTo>
                  <a:pt x="245" y="0"/>
                </a:lnTo>
                <a:lnTo>
                  <a:pt x="246" y="0"/>
                </a:lnTo>
                <a:lnTo>
                  <a:pt x="247" y="0"/>
                </a:lnTo>
                <a:lnTo>
                  <a:pt x="248" y="0"/>
                </a:lnTo>
                <a:lnTo>
                  <a:pt x="249" y="1"/>
                </a:lnTo>
                <a:lnTo>
                  <a:pt x="250" y="1"/>
                </a:lnTo>
                <a:lnTo>
                  <a:pt x="250" y="2"/>
                </a:lnTo>
                <a:lnTo>
                  <a:pt x="251" y="3"/>
                </a:lnTo>
                <a:lnTo>
                  <a:pt x="252" y="4"/>
                </a:lnTo>
                <a:lnTo>
                  <a:pt x="252" y="5"/>
                </a:lnTo>
                <a:lnTo>
                  <a:pt x="253" y="5"/>
                </a:lnTo>
                <a:lnTo>
                  <a:pt x="253" y="6"/>
                </a:lnTo>
                <a:lnTo>
                  <a:pt x="254" y="7"/>
                </a:lnTo>
                <a:lnTo>
                  <a:pt x="254" y="8"/>
                </a:lnTo>
                <a:lnTo>
                  <a:pt x="255" y="9"/>
                </a:lnTo>
                <a:lnTo>
                  <a:pt x="256" y="10"/>
                </a:lnTo>
                <a:lnTo>
                  <a:pt x="256" y="11"/>
                </a:lnTo>
                <a:lnTo>
                  <a:pt x="256" y="12"/>
                </a:lnTo>
                <a:lnTo>
                  <a:pt x="257" y="13"/>
                </a:lnTo>
                <a:lnTo>
                  <a:pt x="257" y="14"/>
                </a:lnTo>
                <a:lnTo>
                  <a:pt x="258" y="15"/>
                </a:lnTo>
                <a:lnTo>
                  <a:pt x="258" y="16"/>
                </a:lnTo>
                <a:lnTo>
                  <a:pt x="259" y="17"/>
                </a:lnTo>
                <a:lnTo>
                  <a:pt x="259" y="18"/>
                </a:lnTo>
                <a:lnTo>
                  <a:pt x="260" y="19"/>
                </a:lnTo>
                <a:lnTo>
                  <a:pt x="260" y="20"/>
                </a:lnTo>
                <a:lnTo>
                  <a:pt x="261" y="21"/>
                </a:lnTo>
                <a:lnTo>
                  <a:pt x="261" y="22"/>
                </a:lnTo>
                <a:lnTo>
                  <a:pt x="262" y="23"/>
                </a:lnTo>
                <a:lnTo>
                  <a:pt x="262" y="24"/>
                </a:lnTo>
                <a:lnTo>
                  <a:pt x="262" y="25"/>
                </a:lnTo>
                <a:lnTo>
                  <a:pt x="263" y="26"/>
                </a:lnTo>
                <a:lnTo>
                  <a:pt x="263" y="27"/>
                </a:lnTo>
                <a:lnTo>
                  <a:pt x="264" y="28"/>
                </a:lnTo>
                <a:lnTo>
                  <a:pt x="264" y="29"/>
                </a:lnTo>
                <a:lnTo>
                  <a:pt x="265" y="30"/>
                </a:lnTo>
                <a:lnTo>
                  <a:pt x="266" y="31"/>
                </a:lnTo>
                <a:lnTo>
                  <a:pt x="266" y="32"/>
                </a:lnTo>
                <a:lnTo>
                  <a:pt x="267" y="33"/>
                </a:lnTo>
                <a:lnTo>
                  <a:pt x="267" y="34"/>
                </a:lnTo>
                <a:lnTo>
                  <a:pt x="268" y="34"/>
                </a:lnTo>
                <a:lnTo>
                  <a:pt x="268" y="35"/>
                </a:lnTo>
                <a:lnTo>
                  <a:pt x="269" y="36"/>
                </a:lnTo>
                <a:lnTo>
                  <a:pt x="269" y="37"/>
                </a:lnTo>
                <a:lnTo>
                  <a:pt x="270" y="37"/>
                </a:lnTo>
                <a:lnTo>
                  <a:pt x="270" y="38"/>
                </a:lnTo>
                <a:lnTo>
                  <a:pt x="271" y="38"/>
                </a:lnTo>
                <a:lnTo>
                  <a:pt x="272" y="39"/>
                </a:lnTo>
                <a:lnTo>
                  <a:pt x="273" y="39"/>
                </a:lnTo>
                <a:lnTo>
                  <a:pt x="274" y="39"/>
                </a:lnTo>
                <a:lnTo>
                  <a:pt x="275" y="39"/>
                </a:lnTo>
                <a:lnTo>
                  <a:pt x="276" y="39"/>
                </a:lnTo>
                <a:lnTo>
                  <a:pt x="277" y="39"/>
                </a:lnTo>
                <a:lnTo>
                  <a:pt x="278" y="38"/>
                </a:lnTo>
                <a:lnTo>
                  <a:pt x="279" y="37"/>
                </a:lnTo>
                <a:lnTo>
                  <a:pt x="280" y="36"/>
                </a:lnTo>
                <a:lnTo>
                  <a:pt x="281" y="35"/>
                </a:lnTo>
                <a:lnTo>
                  <a:pt x="281" y="34"/>
                </a:lnTo>
                <a:lnTo>
                  <a:pt x="282" y="33"/>
                </a:lnTo>
                <a:lnTo>
                  <a:pt x="282" y="32"/>
                </a:lnTo>
                <a:lnTo>
                  <a:pt x="283" y="32"/>
                </a:lnTo>
                <a:lnTo>
                  <a:pt x="283" y="31"/>
                </a:lnTo>
                <a:lnTo>
                  <a:pt x="284" y="30"/>
                </a:lnTo>
                <a:lnTo>
                  <a:pt x="284" y="29"/>
                </a:lnTo>
                <a:lnTo>
                  <a:pt x="285" y="28"/>
                </a:lnTo>
                <a:lnTo>
                  <a:pt x="285" y="27"/>
                </a:lnTo>
                <a:lnTo>
                  <a:pt x="286" y="26"/>
                </a:lnTo>
                <a:lnTo>
                  <a:pt x="286" y="25"/>
                </a:lnTo>
                <a:lnTo>
                  <a:pt x="287" y="24"/>
                </a:lnTo>
                <a:lnTo>
                  <a:pt x="287" y="23"/>
                </a:lnTo>
                <a:lnTo>
                  <a:pt x="288" y="22"/>
                </a:lnTo>
                <a:lnTo>
                  <a:pt x="288" y="21"/>
                </a:lnTo>
                <a:lnTo>
                  <a:pt x="289" y="20"/>
                </a:lnTo>
                <a:lnTo>
                  <a:pt x="289" y="18"/>
                </a:lnTo>
                <a:lnTo>
                  <a:pt x="290" y="17"/>
                </a:lnTo>
                <a:lnTo>
                  <a:pt x="290" y="16"/>
                </a:lnTo>
                <a:lnTo>
                  <a:pt x="291" y="16"/>
                </a:lnTo>
                <a:lnTo>
                  <a:pt x="291" y="15"/>
                </a:lnTo>
                <a:lnTo>
                  <a:pt x="292" y="14"/>
                </a:lnTo>
                <a:lnTo>
                  <a:pt x="292" y="13"/>
                </a:lnTo>
                <a:lnTo>
                  <a:pt x="293" y="12"/>
                </a:lnTo>
                <a:lnTo>
                  <a:pt x="293" y="11"/>
                </a:lnTo>
                <a:lnTo>
                  <a:pt x="294" y="10"/>
                </a:lnTo>
                <a:lnTo>
                  <a:pt x="294" y="9"/>
                </a:lnTo>
                <a:lnTo>
                  <a:pt x="294" y="8"/>
                </a:lnTo>
                <a:lnTo>
                  <a:pt x="295" y="7"/>
                </a:lnTo>
                <a:lnTo>
                  <a:pt x="296" y="6"/>
                </a:lnTo>
                <a:lnTo>
                  <a:pt x="296" y="5"/>
                </a:lnTo>
                <a:lnTo>
                  <a:pt x="297" y="4"/>
                </a:lnTo>
                <a:lnTo>
                  <a:pt x="298" y="3"/>
                </a:lnTo>
                <a:lnTo>
                  <a:pt x="299" y="2"/>
                </a:lnTo>
                <a:lnTo>
                  <a:pt x="300" y="1"/>
                </a:lnTo>
                <a:lnTo>
                  <a:pt x="300" y="0"/>
                </a:lnTo>
                <a:lnTo>
                  <a:pt x="301" y="0"/>
                </a:lnTo>
                <a:lnTo>
                  <a:pt x="302" y="0"/>
                </a:lnTo>
                <a:lnTo>
                  <a:pt x="303" y="0"/>
                </a:lnTo>
                <a:lnTo>
                  <a:pt x="304" y="0"/>
                </a:lnTo>
                <a:lnTo>
                  <a:pt x="305" y="0"/>
                </a:lnTo>
                <a:lnTo>
                  <a:pt x="306" y="0"/>
                </a:lnTo>
                <a:lnTo>
                  <a:pt x="306" y="1"/>
                </a:lnTo>
                <a:lnTo>
                  <a:pt x="307" y="1"/>
                </a:lnTo>
                <a:lnTo>
                  <a:pt x="308" y="2"/>
                </a:lnTo>
                <a:lnTo>
                  <a:pt x="309" y="3"/>
                </a:lnTo>
                <a:lnTo>
                  <a:pt x="310" y="4"/>
                </a:lnTo>
                <a:lnTo>
                  <a:pt x="310" y="5"/>
                </a:lnTo>
                <a:lnTo>
                  <a:pt x="311" y="5"/>
                </a:lnTo>
                <a:lnTo>
                  <a:pt x="311" y="6"/>
                </a:lnTo>
                <a:lnTo>
                  <a:pt x="312" y="7"/>
                </a:lnTo>
                <a:lnTo>
                  <a:pt x="312" y="8"/>
                </a:lnTo>
                <a:lnTo>
                  <a:pt x="312" y="9"/>
                </a:lnTo>
                <a:lnTo>
                  <a:pt x="313" y="9"/>
                </a:lnTo>
                <a:lnTo>
                  <a:pt x="313" y="10"/>
                </a:lnTo>
                <a:lnTo>
                  <a:pt x="314" y="11"/>
                </a:lnTo>
                <a:lnTo>
                  <a:pt x="314" y="12"/>
                </a:lnTo>
                <a:lnTo>
                  <a:pt x="315" y="13"/>
                </a:lnTo>
                <a:lnTo>
                  <a:pt x="315" y="14"/>
                </a:lnTo>
                <a:lnTo>
                  <a:pt x="316" y="15"/>
                </a:lnTo>
                <a:lnTo>
                  <a:pt x="316" y="16"/>
                </a:lnTo>
                <a:lnTo>
                  <a:pt x="317" y="17"/>
                </a:lnTo>
                <a:lnTo>
                  <a:pt x="317" y="18"/>
                </a:lnTo>
                <a:lnTo>
                  <a:pt x="318" y="19"/>
                </a:lnTo>
                <a:lnTo>
                  <a:pt x="318" y="20"/>
                </a:lnTo>
                <a:lnTo>
                  <a:pt x="319" y="21"/>
                </a:lnTo>
                <a:lnTo>
                  <a:pt x="319" y="22"/>
                </a:lnTo>
                <a:lnTo>
                  <a:pt x="319" y="23"/>
                </a:lnTo>
                <a:lnTo>
                  <a:pt x="320" y="24"/>
                </a:lnTo>
                <a:lnTo>
                  <a:pt x="320" y="25"/>
                </a:lnTo>
                <a:lnTo>
                  <a:pt x="321" y="26"/>
                </a:lnTo>
                <a:lnTo>
                  <a:pt x="321" y="27"/>
                </a:lnTo>
                <a:lnTo>
                  <a:pt x="322" y="28"/>
                </a:lnTo>
                <a:lnTo>
                  <a:pt x="322" y="29"/>
                </a:lnTo>
                <a:lnTo>
                  <a:pt x="323" y="30"/>
                </a:lnTo>
                <a:lnTo>
                  <a:pt x="324" y="31"/>
                </a:lnTo>
                <a:lnTo>
                  <a:pt x="324" y="32"/>
                </a:lnTo>
                <a:lnTo>
                  <a:pt x="325" y="33"/>
                </a:lnTo>
                <a:lnTo>
                  <a:pt x="325" y="34"/>
                </a:lnTo>
                <a:lnTo>
                  <a:pt x="326" y="35"/>
                </a:lnTo>
                <a:lnTo>
                  <a:pt x="326" y="36"/>
                </a:lnTo>
                <a:lnTo>
                  <a:pt x="327" y="36"/>
                </a:lnTo>
                <a:lnTo>
                  <a:pt x="327" y="37"/>
                </a:lnTo>
                <a:lnTo>
                  <a:pt x="328" y="37"/>
                </a:lnTo>
                <a:lnTo>
                  <a:pt x="328" y="38"/>
                </a:lnTo>
                <a:lnTo>
                  <a:pt x="329" y="38"/>
                </a:lnTo>
                <a:lnTo>
                  <a:pt x="330" y="39"/>
                </a:lnTo>
                <a:lnTo>
                  <a:pt x="331" y="39"/>
                </a:lnTo>
                <a:lnTo>
                  <a:pt x="332" y="39"/>
                </a:lnTo>
                <a:lnTo>
                  <a:pt x="333" y="39"/>
                </a:lnTo>
                <a:lnTo>
                  <a:pt x="334" y="39"/>
                </a:lnTo>
                <a:lnTo>
                  <a:pt x="335" y="39"/>
                </a:lnTo>
                <a:lnTo>
                  <a:pt x="336" y="38"/>
                </a:lnTo>
                <a:lnTo>
                  <a:pt x="337" y="37"/>
                </a:lnTo>
                <a:lnTo>
                  <a:pt x="337" y="36"/>
                </a:lnTo>
                <a:lnTo>
                  <a:pt x="338" y="36"/>
                </a:lnTo>
                <a:lnTo>
                  <a:pt x="338" y="35"/>
                </a:lnTo>
                <a:lnTo>
                  <a:pt x="339" y="35"/>
                </a:lnTo>
                <a:lnTo>
                  <a:pt x="339" y="34"/>
                </a:lnTo>
                <a:lnTo>
                  <a:pt x="340" y="33"/>
                </a:lnTo>
                <a:lnTo>
                  <a:pt x="340" y="32"/>
                </a:lnTo>
                <a:lnTo>
                  <a:pt x="341" y="32"/>
                </a:lnTo>
                <a:lnTo>
                  <a:pt x="341" y="31"/>
                </a:lnTo>
                <a:lnTo>
                  <a:pt x="342" y="30"/>
                </a:lnTo>
                <a:lnTo>
                  <a:pt x="342" y="29"/>
                </a:lnTo>
                <a:lnTo>
                  <a:pt x="343" y="28"/>
                </a:lnTo>
                <a:lnTo>
                  <a:pt x="343" y="27"/>
                </a:lnTo>
                <a:lnTo>
                  <a:pt x="344" y="26"/>
                </a:lnTo>
                <a:lnTo>
                  <a:pt x="344" y="25"/>
                </a:lnTo>
                <a:lnTo>
                  <a:pt x="344" y="24"/>
                </a:lnTo>
                <a:lnTo>
                  <a:pt x="345" y="23"/>
                </a:lnTo>
                <a:lnTo>
                  <a:pt x="346" y="22"/>
                </a:lnTo>
                <a:lnTo>
                  <a:pt x="346" y="21"/>
                </a:lnTo>
                <a:lnTo>
                  <a:pt x="347" y="20"/>
                </a:lnTo>
                <a:lnTo>
                  <a:pt x="347" y="18"/>
                </a:lnTo>
                <a:lnTo>
                  <a:pt x="348" y="17"/>
                </a:lnTo>
                <a:lnTo>
                  <a:pt x="348" y="16"/>
                </a:lnTo>
                <a:lnTo>
                  <a:pt x="349" y="16"/>
                </a:lnTo>
                <a:lnTo>
                  <a:pt x="349" y="15"/>
                </a:lnTo>
                <a:lnTo>
                  <a:pt x="350" y="14"/>
                </a:lnTo>
                <a:lnTo>
                  <a:pt x="350" y="13"/>
                </a:lnTo>
                <a:lnTo>
                  <a:pt x="350" y="12"/>
                </a:lnTo>
                <a:lnTo>
                  <a:pt x="351" y="11"/>
                </a:lnTo>
                <a:lnTo>
                  <a:pt x="351" y="10"/>
                </a:lnTo>
                <a:lnTo>
                  <a:pt x="352" y="9"/>
                </a:lnTo>
                <a:lnTo>
                  <a:pt x="352" y="8"/>
                </a:lnTo>
                <a:lnTo>
                  <a:pt x="353" y="7"/>
                </a:lnTo>
                <a:lnTo>
                  <a:pt x="354" y="6"/>
                </a:lnTo>
                <a:lnTo>
                  <a:pt x="354" y="5"/>
                </a:lnTo>
                <a:lnTo>
                  <a:pt x="355" y="4"/>
                </a:lnTo>
                <a:lnTo>
                  <a:pt x="356" y="3"/>
                </a:lnTo>
                <a:lnTo>
                  <a:pt x="356" y="2"/>
                </a:lnTo>
                <a:lnTo>
                  <a:pt x="357" y="2"/>
                </a:lnTo>
                <a:lnTo>
                  <a:pt x="357" y="1"/>
                </a:lnTo>
                <a:lnTo>
                  <a:pt x="358" y="1"/>
                </a:lnTo>
                <a:lnTo>
                  <a:pt x="358" y="0"/>
                </a:lnTo>
                <a:lnTo>
                  <a:pt x="359" y="0"/>
                </a:lnTo>
                <a:lnTo>
                  <a:pt x="360" y="0"/>
                </a:lnTo>
                <a:lnTo>
                  <a:pt x="361" y="0"/>
                </a:lnTo>
                <a:lnTo>
                  <a:pt x="362" y="0"/>
                </a:lnTo>
                <a:lnTo>
                  <a:pt x="363" y="0"/>
                </a:lnTo>
                <a:lnTo>
                  <a:pt x="364" y="0"/>
                </a:lnTo>
                <a:lnTo>
                  <a:pt x="364" y="1"/>
                </a:lnTo>
                <a:lnTo>
                  <a:pt x="365" y="1"/>
                </a:lnTo>
                <a:lnTo>
                  <a:pt x="366" y="2"/>
                </a:lnTo>
                <a:lnTo>
                  <a:pt x="367" y="3"/>
                </a:lnTo>
                <a:lnTo>
                  <a:pt x="368" y="4"/>
                </a:lnTo>
                <a:lnTo>
                  <a:pt x="368" y="5"/>
                </a:lnTo>
                <a:lnTo>
                  <a:pt x="369" y="5"/>
                </a:lnTo>
                <a:lnTo>
                  <a:pt x="369" y="6"/>
                </a:lnTo>
                <a:lnTo>
                  <a:pt x="369" y="7"/>
                </a:lnTo>
                <a:lnTo>
                  <a:pt x="370" y="8"/>
                </a:lnTo>
                <a:lnTo>
                  <a:pt x="370" y="9"/>
                </a:lnTo>
                <a:lnTo>
                  <a:pt x="371" y="9"/>
                </a:lnTo>
                <a:lnTo>
                  <a:pt x="371" y="10"/>
                </a:lnTo>
                <a:lnTo>
                  <a:pt x="372" y="11"/>
                </a:lnTo>
                <a:lnTo>
                  <a:pt x="372" y="12"/>
                </a:lnTo>
                <a:lnTo>
                  <a:pt x="373" y="13"/>
                </a:lnTo>
                <a:lnTo>
                  <a:pt x="373" y="14"/>
                </a:lnTo>
                <a:lnTo>
                  <a:pt x="374" y="15"/>
                </a:lnTo>
                <a:lnTo>
                  <a:pt x="374" y="16"/>
                </a:lnTo>
                <a:lnTo>
                  <a:pt x="375" y="17"/>
                </a:lnTo>
                <a:lnTo>
                  <a:pt x="375" y="18"/>
                </a:lnTo>
                <a:lnTo>
                  <a:pt x="375" y="19"/>
                </a:lnTo>
                <a:lnTo>
                  <a:pt x="376" y="20"/>
                </a:lnTo>
                <a:lnTo>
                  <a:pt x="376" y="21"/>
                </a:lnTo>
                <a:lnTo>
                  <a:pt x="377" y="22"/>
                </a:lnTo>
                <a:lnTo>
                  <a:pt x="377" y="23"/>
                </a:lnTo>
                <a:lnTo>
                  <a:pt x="378" y="24"/>
                </a:lnTo>
                <a:lnTo>
                  <a:pt x="378" y="25"/>
                </a:lnTo>
                <a:lnTo>
                  <a:pt x="379" y="26"/>
                </a:lnTo>
                <a:lnTo>
                  <a:pt x="379" y="27"/>
                </a:lnTo>
                <a:lnTo>
                  <a:pt x="380" y="28"/>
                </a:lnTo>
                <a:lnTo>
                  <a:pt x="380" y="29"/>
                </a:lnTo>
                <a:lnTo>
                  <a:pt x="381" y="30"/>
                </a:lnTo>
                <a:lnTo>
                  <a:pt x="381" y="31"/>
                </a:lnTo>
                <a:lnTo>
                  <a:pt x="382" y="32"/>
                </a:lnTo>
                <a:lnTo>
                  <a:pt x="382" y="33"/>
                </a:lnTo>
                <a:lnTo>
                  <a:pt x="383" y="34"/>
                </a:lnTo>
                <a:lnTo>
                  <a:pt x="384" y="35"/>
                </a:lnTo>
                <a:lnTo>
                  <a:pt x="384" y="36"/>
                </a:lnTo>
                <a:lnTo>
                  <a:pt x="385" y="36"/>
                </a:lnTo>
                <a:lnTo>
                  <a:pt x="385" y="37"/>
                </a:lnTo>
                <a:lnTo>
                  <a:pt x="386" y="37"/>
                </a:lnTo>
                <a:lnTo>
                  <a:pt x="386" y="38"/>
                </a:lnTo>
                <a:lnTo>
                  <a:pt x="387" y="38"/>
                </a:lnTo>
                <a:lnTo>
                  <a:pt x="387" y="39"/>
                </a:lnTo>
                <a:lnTo>
                  <a:pt x="388" y="39"/>
                </a:lnTo>
                <a:lnTo>
                  <a:pt x="389" y="39"/>
                </a:lnTo>
                <a:lnTo>
                  <a:pt x="390" y="39"/>
                </a:lnTo>
                <a:lnTo>
                  <a:pt x="391" y="39"/>
                </a:lnTo>
                <a:lnTo>
                  <a:pt x="392" y="39"/>
                </a:lnTo>
                <a:lnTo>
                  <a:pt x="393" y="39"/>
                </a:lnTo>
                <a:lnTo>
                  <a:pt x="394" y="38"/>
                </a:lnTo>
                <a:lnTo>
                  <a:pt x="394" y="37"/>
                </a:lnTo>
                <a:lnTo>
                  <a:pt x="395" y="37"/>
                </a:lnTo>
                <a:lnTo>
                  <a:pt x="395" y="36"/>
                </a:lnTo>
                <a:lnTo>
                  <a:pt x="396" y="36"/>
                </a:lnTo>
                <a:lnTo>
                  <a:pt x="396" y="35"/>
                </a:lnTo>
                <a:lnTo>
                  <a:pt x="397" y="35"/>
                </a:lnTo>
                <a:lnTo>
                  <a:pt x="397" y="34"/>
                </a:lnTo>
                <a:lnTo>
                  <a:pt x="398" y="33"/>
                </a:lnTo>
                <a:lnTo>
                  <a:pt x="398" y="32"/>
                </a:lnTo>
                <a:lnTo>
                  <a:pt x="399" y="32"/>
                </a:lnTo>
                <a:lnTo>
                  <a:pt x="399" y="31"/>
                </a:lnTo>
                <a:lnTo>
                  <a:pt x="400" y="30"/>
                </a:lnTo>
                <a:lnTo>
                  <a:pt x="400" y="29"/>
                </a:lnTo>
                <a:lnTo>
                  <a:pt x="400" y="28"/>
                </a:lnTo>
                <a:lnTo>
                  <a:pt x="401" y="27"/>
                </a:lnTo>
                <a:lnTo>
                  <a:pt x="401" y="26"/>
                </a:lnTo>
                <a:lnTo>
                  <a:pt x="402" y="25"/>
                </a:lnTo>
                <a:lnTo>
                  <a:pt x="402" y="24"/>
                </a:lnTo>
                <a:lnTo>
                  <a:pt x="403" y="23"/>
                </a:lnTo>
                <a:lnTo>
                  <a:pt x="404" y="22"/>
                </a:lnTo>
                <a:lnTo>
                  <a:pt x="404" y="21"/>
                </a:lnTo>
                <a:lnTo>
                  <a:pt x="405" y="20"/>
                </a:lnTo>
                <a:lnTo>
                  <a:pt x="405" y="18"/>
                </a:lnTo>
                <a:lnTo>
                  <a:pt x="406" y="17"/>
                </a:lnTo>
                <a:lnTo>
                  <a:pt x="406" y="16"/>
                </a:lnTo>
                <a:lnTo>
                  <a:pt x="407" y="15"/>
                </a:lnTo>
                <a:lnTo>
                  <a:pt x="407" y="14"/>
                </a:lnTo>
                <a:lnTo>
                  <a:pt x="408" y="13"/>
                </a:lnTo>
                <a:lnTo>
                  <a:pt x="408" y="12"/>
                </a:lnTo>
                <a:lnTo>
                  <a:pt x="409" y="11"/>
                </a:lnTo>
                <a:lnTo>
                  <a:pt x="409" y="10"/>
                </a:lnTo>
                <a:lnTo>
                  <a:pt x="410" y="9"/>
                </a:lnTo>
                <a:lnTo>
                  <a:pt x="410" y="8"/>
                </a:lnTo>
                <a:lnTo>
                  <a:pt x="411" y="7"/>
                </a:lnTo>
                <a:lnTo>
                  <a:pt x="412" y="6"/>
                </a:lnTo>
                <a:lnTo>
                  <a:pt x="412" y="5"/>
                </a:lnTo>
                <a:lnTo>
                  <a:pt x="412" y="4"/>
                </a:lnTo>
                <a:lnTo>
                  <a:pt x="413" y="4"/>
                </a:lnTo>
                <a:lnTo>
                  <a:pt x="413" y="3"/>
                </a:lnTo>
                <a:lnTo>
                  <a:pt x="414" y="3"/>
                </a:lnTo>
                <a:lnTo>
                  <a:pt x="414" y="2"/>
                </a:lnTo>
                <a:lnTo>
                  <a:pt x="415" y="2"/>
                </a:lnTo>
                <a:lnTo>
                  <a:pt x="415" y="1"/>
                </a:lnTo>
                <a:lnTo>
                  <a:pt x="416" y="1"/>
                </a:lnTo>
                <a:lnTo>
                  <a:pt x="416" y="0"/>
                </a:lnTo>
                <a:lnTo>
                  <a:pt x="417" y="0"/>
                </a:lnTo>
                <a:lnTo>
                  <a:pt x="418" y="0"/>
                </a:lnTo>
                <a:lnTo>
                  <a:pt x="419" y="0"/>
                </a:lnTo>
                <a:lnTo>
                  <a:pt x="420" y="0"/>
                </a:lnTo>
                <a:lnTo>
                  <a:pt x="421" y="0"/>
                </a:lnTo>
                <a:lnTo>
                  <a:pt x="422" y="0"/>
                </a:lnTo>
                <a:lnTo>
                  <a:pt x="422" y="1"/>
                </a:lnTo>
                <a:lnTo>
                  <a:pt x="423" y="1"/>
                </a:lnTo>
                <a:lnTo>
                  <a:pt x="424" y="2"/>
                </a:lnTo>
                <a:lnTo>
                  <a:pt x="425" y="3"/>
                </a:lnTo>
                <a:lnTo>
                  <a:pt x="425" y="4"/>
                </a:lnTo>
                <a:lnTo>
                  <a:pt x="426" y="5"/>
                </a:lnTo>
                <a:lnTo>
                  <a:pt x="427" y="6"/>
                </a:lnTo>
                <a:lnTo>
                  <a:pt x="427" y="7"/>
                </a:lnTo>
                <a:lnTo>
                  <a:pt x="428" y="8"/>
                </a:lnTo>
                <a:lnTo>
                  <a:pt x="428" y="9"/>
                </a:lnTo>
                <a:lnTo>
                  <a:pt x="429" y="9"/>
                </a:lnTo>
                <a:lnTo>
                  <a:pt x="429" y="10"/>
                </a:lnTo>
                <a:lnTo>
                  <a:pt x="430" y="11"/>
                </a:lnTo>
                <a:lnTo>
                  <a:pt x="430" y="12"/>
                </a:lnTo>
                <a:lnTo>
                  <a:pt x="431" y="13"/>
                </a:lnTo>
                <a:lnTo>
                  <a:pt x="431" y="14"/>
                </a:lnTo>
                <a:lnTo>
                  <a:pt x="431" y="15"/>
                </a:lnTo>
                <a:lnTo>
                  <a:pt x="432" y="16"/>
                </a:lnTo>
                <a:lnTo>
                  <a:pt x="432" y="17"/>
                </a:lnTo>
                <a:lnTo>
                  <a:pt x="433" y="18"/>
                </a:lnTo>
                <a:lnTo>
                  <a:pt x="433" y="19"/>
                </a:lnTo>
                <a:lnTo>
                  <a:pt x="434" y="20"/>
                </a:lnTo>
                <a:lnTo>
                  <a:pt x="434" y="21"/>
                </a:lnTo>
                <a:lnTo>
                  <a:pt x="435" y="22"/>
                </a:lnTo>
                <a:lnTo>
                  <a:pt x="435" y="23"/>
                </a:lnTo>
                <a:lnTo>
                  <a:pt x="436" y="24"/>
                </a:lnTo>
                <a:lnTo>
                  <a:pt x="436" y="25"/>
                </a:lnTo>
                <a:lnTo>
                  <a:pt x="437" y="26"/>
                </a:lnTo>
                <a:lnTo>
                  <a:pt x="437" y="27"/>
                </a:lnTo>
                <a:lnTo>
                  <a:pt x="437" y="28"/>
                </a:lnTo>
                <a:lnTo>
                  <a:pt x="438" y="29"/>
                </a:lnTo>
                <a:lnTo>
                  <a:pt x="438" y="30"/>
                </a:lnTo>
                <a:lnTo>
                  <a:pt x="439" y="30"/>
                </a:lnTo>
                <a:lnTo>
                  <a:pt x="439" y="31"/>
                </a:lnTo>
                <a:lnTo>
                  <a:pt x="440" y="32"/>
                </a:lnTo>
                <a:lnTo>
                  <a:pt x="440" y="33"/>
                </a:lnTo>
                <a:lnTo>
                  <a:pt x="441" y="34"/>
                </a:lnTo>
                <a:lnTo>
                  <a:pt x="442" y="35"/>
                </a:lnTo>
                <a:lnTo>
                  <a:pt x="442" y="36"/>
                </a:lnTo>
                <a:lnTo>
                  <a:pt x="443" y="36"/>
                </a:lnTo>
                <a:lnTo>
                  <a:pt x="443" y="37"/>
                </a:lnTo>
                <a:lnTo>
                  <a:pt x="444" y="37"/>
                </a:lnTo>
                <a:lnTo>
                  <a:pt x="444" y="38"/>
                </a:lnTo>
                <a:lnTo>
                  <a:pt x="445" y="38"/>
                </a:lnTo>
                <a:lnTo>
                  <a:pt x="445" y="39"/>
                </a:lnTo>
                <a:lnTo>
                  <a:pt x="446" y="39"/>
                </a:lnTo>
                <a:lnTo>
                  <a:pt x="447" y="39"/>
                </a:lnTo>
                <a:lnTo>
                  <a:pt x="448" y="39"/>
                </a:lnTo>
                <a:lnTo>
                  <a:pt x="449" y="39"/>
                </a:lnTo>
                <a:lnTo>
                  <a:pt x="450" y="39"/>
                </a:lnTo>
                <a:lnTo>
                  <a:pt x="451" y="39"/>
                </a:lnTo>
                <a:lnTo>
                  <a:pt x="451" y="38"/>
                </a:lnTo>
                <a:lnTo>
                  <a:pt x="452" y="38"/>
                </a:lnTo>
                <a:lnTo>
                  <a:pt x="452" y="37"/>
                </a:lnTo>
                <a:lnTo>
                  <a:pt x="453" y="37"/>
                </a:lnTo>
                <a:lnTo>
                  <a:pt x="453" y="36"/>
                </a:lnTo>
                <a:lnTo>
                  <a:pt x="454" y="36"/>
                </a:lnTo>
                <a:lnTo>
                  <a:pt x="454" y="35"/>
                </a:lnTo>
                <a:lnTo>
                  <a:pt x="455" y="35"/>
                </a:lnTo>
                <a:lnTo>
                  <a:pt x="455" y="34"/>
                </a:lnTo>
                <a:lnTo>
                  <a:pt x="456" y="33"/>
                </a:lnTo>
                <a:lnTo>
                  <a:pt x="456" y="32"/>
                </a:lnTo>
                <a:lnTo>
                  <a:pt x="457" y="31"/>
                </a:lnTo>
                <a:lnTo>
                  <a:pt x="457" y="30"/>
                </a:lnTo>
                <a:lnTo>
                  <a:pt x="458" y="29"/>
                </a:lnTo>
                <a:lnTo>
                  <a:pt x="458" y="28"/>
                </a:lnTo>
                <a:lnTo>
                  <a:pt x="459" y="27"/>
                </a:lnTo>
                <a:lnTo>
                  <a:pt x="459" y="26"/>
                </a:lnTo>
                <a:lnTo>
                  <a:pt x="460" y="25"/>
                </a:lnTo>
                <a:lnTo>
                  <a:pt x="460" y="24"/>
                </a:lnTo>
                <a:lnTo>
                  <a:pt x="461" y="23"/>
                </a:lnTo>
                <a:lnTo>
                  <a:pt x="462" y="22"/>
                </a:lnTo>
                <a:lnTo>
                  <a:pt x="462" y="21"/>
                </a:lnTo>
                <a:lnTo>
                  <a:pt x="463" y="20"/>
                </a:lnTo>
              </a:path>
            </a:pathLst>
          </a:custGeom>
          <a:noFill/>
          <a:ln w="38100">
            <a:solidFill>
              <a:srgbClr val="FF0000">
                <a:alpha val="50195"/>
              </a:srgbClr>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5" name="Rectangle 187"/>
          <p:cNvSpPr>
            <a:spLocks noChangeArrowheads="1"/>
          </p:cNvSpPr>
          <p:nvPr/>
        </p:nvSpPr>
        <p:spPr bwMode="auto">
          <a:xfrm>
            <a:off x="1249363" y="0"/>
            <a:ext cx="3128962" cy="1290532"/>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6" name="Rectangle 188"/>
          <p:cNvSpPr>
            <a:spLocks noChangeArrowheads="1"/>
          </p:cNvSpPr>
          <p:nvPr/>
        </p:nvSpPr>
        <p:spPr bwMode="auto">
          <a:xfrm>
            <a:off x="1352550" y="3084394"/>
            <a:ext cx="3013075" cy="3350518"/>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pPr>
            <a:endParaRPr lang="en-US" sz="2000" dirty="0">
              <a:solidFill>
                <a:srgbClr val="000000"/>
              </a:solidFill>
              <a:latin typeface="Trebuchet MS" pitchFamily="34" charset="0"/>
            </a:endParaRPr>
          </a:p>
        </p:txBody>
      </p:sp>
      <p:sp>
        <p:nvSpPr>
          <p:cNvPr id="7" name="TextBox 6"/>
          <p:cNvSpPr txBox="1"/>
          <p:nvPr/>
        </p:nvSpPr>
        <p:spPr>
          <a:xfrm>
            <a:off x="0" y="1754082"/>
            <a:ext cx="1418978" cy="1015663"/>
          </a:xfrm>
          <a:prstGeom prst="rect">
            <a:avLst/>
          </a:prstGeom>
          <a:noFill/>
        </p:spPr>
        <p:txBody>
          <a:bodyPr wrap="none">
            <a:spAutoFit/>
          </a:bodyPr>
          <a:lstStyle/>
          <a:p>
            <a:pPr algn="ctr" eaLnBrk="0" fontAlgn="base" hangingPunct="0">
              <a:spcBef>
                <a:spcPct val="0"/>
              </a:spcBef>
              <a:spcAft>
                <a:spcPct val="0"/>
              </a:spcAft>
              <a:defRPr/>
            </a:pPr>
            <a:r>
              <a:rPr lang="en-US" sz="2000" dirty="0">
                <a:solidFill>
                  <a:srgbClr val="000000"/>
                </a:solidFill>
                <a:latin typeface="Trebuchet MS" pitchFamily="34" charset="0"/>
              </a:rPr>
              <a:t>Raman</a:t>
            </a:r>
          </a:p>
          <a:p>
            <a:pPr algn="ctr" eaLnBrk="0" fontAlgn="base" hangingPunct="0">
              <a:spcBef>
                <a:spcPct val="0"/>
              </a:spcBef>
              <a:spcAft>
                <a:spcPct val="0"/>
              </a:spcAft>
              <a:defRPr/>
            </a:pPr>
            <a:r>
              <a:rPr lang="en-US" sz="2000" dirty="0" err="1">
                <a:solidFill>
                  <a:srgbClr val="000000"/>
                </a:solidFill>
                <a:latin typeface="Trebuchet MS" pitchFamily="34" charset="0"/>
              </a:rPr>
              <a:t>beatnotes</a:t>
            </a:r>
            <a:r>
              <a:rPr lang="en-US" sz="2000" dirty="0">
                <a:solidFill>
                  <a:srgbClr val="000000"/>
                </a:solidFill>
                <a:latin typeface="Trebuchet MS" pitchFamily="34" charset="0"/>
              </a:rPr>
              <a:t>:</a:t>
            </a:r>
          </a:p>
          <a:p>
            <a:pPr algn="ctr" eaLnBrk="0" fontAlgn="base" hangingPunct="0">
              <a:spcBef>
                <a:spcPct val="0"/>
              </a:spcBef>
              <a:spcAft>
                <a:spcPct val="0"/>
              </a:spcAft>
              <a:defRPr/>
            </a:pPr>
            <a:r>
              <a:rPr lang="en-US" sz="2000" dirty="0" err="1">
                <a:solidFill>
                  <a:srgbClr val="C00000"/>
                </a:solidFill>
                <a:latin typeface="Symbol" pitchFamily="18" charset="2"/>
              </a:rPr>
              <a:t>w</a:t>
            </a:r>
            <a:r>
              <a:rPr lang="en-US" sz="2000" i="1" baseline="-25000" dirty="0" err="1">
                <a:solidFill>
                  <a:srgbClr val="C00000"/>
                </a:solidFill>
                <a:latin typeface="Times New Roman"/>
              </a:rPr>
              <a:t>HF</a:t>
            </a:r>
            <a:r>
              <a:rPr lang="en-US" sz="2000" dirty="0">
                <a:solidFill>
                  <a:srgbClr val="C00000"/>
                </a:solidFill>
                <a:latin typeface="Trebuchet MS" pitchFamily="34" charset="0"/>
              </a:rPr>
              <a:t> </a:t>
            </a:r>
            <a:r>
              <a:rPr lang="en-US" sz="2000" dirty="0">
                <a:solidFill>
                  <a:srgbClr val="C00000"/>
                </a:solidFill>
                <a:latin typeface="Symbol" pitchFamily="18" charset="2"/>
              </a:rPr>
              <a:t>±</a:t>
            </a:r>
            <a:r>
              <a:rPr lang="en-US" sz="2000" dirty="0">
                <a:solidFill>
                  <a:srgbClr val="C00000"/>
                </a:solidFill>
                <a:latin typeface="Trebuchet MS" pitchFamily="34" charset="0"/>
              </a:rPr>
              <a:t> </a:t>
            </a:r>
            <a:r>
              <a:rPr lang="en-US" sz="2000" i="1" dirty="0">
                <a:solidFill>
                  <a:srgbClr val="C00000"/>
                </a:solidFill>
                <a:latin typeface="Symbol" pitchFamily="18" charset="2"/>
              </a:rPr>
              <a:t>m</a:t>
            </a:r>
          </a:p>
        </p:txBody>
      </p:sp>
      <p:sp>
        <p:nvSpPr>
          <p:cNvPr id="8" name="Right Arrow Callout 7"/>
          <p:cNvSpPr/>
          <p:nvPr/>
        </p:nvSpPr>
        <p:spPr bwMode="auto">
          <a:xfrm rot="18935897">
            <a:off x="-2024063" y="1774719"/>
            <a:ext cx="8061326" cy="2227263"/>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latin typeface="Trebuchet MS" pitchFamily="34" charset="0"/>
            </a:endParaRPr>
          </a:p>
        </p:txBody>
      </p:sp>
      <p:sp>
        <p:nvSpPr>
          <p:cNvPr id="9" name="Right Arrow Callout 8"/>
          <p:cNvSpPr/>
          <p:nvPr/>
        </p:nvSpPr>
        <p:spPr bwMode="auto">
          <a:xfrm rot="2735897">
            <a:off x="-933450" y="549169"/>
            <a:ext cx="6610351" cy="2225675"/>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a:solidFill>
                <a:srgbClr val="000000"/>
              </a:solidFill>
              <a:latin typeface="Trebuchet MS" pitchFamily="34" charset="0"/>
            </a:endParaRPr>
          </a:p>
        </p:txBody>
      </p:sp>
      <p:grpSp>
        <p:nvGrpSpPr>
          <p:cNvPr id="27" name="Group 52"/>
          <p:cNvGrpSpPr/>
          <p:nvPr/>
        </p:nvGrpSpPr>
        <p:grpSpPr>
          <a:xfrm>
            <a:off x="1512437" y="4999485"/>
            <a:ext cx="6716712" cy="941387"/>
            <a:chOff x="1860384" y="4190035"/>
            <a:chExt cx="6716712" cy="941387"/>
          </a:xfrm>
        </p:grpSpPr>
        <p:graphicFrame>
          <p:nvGraphicFramePr>
            <p:cNvPr id="32" name="Object 321"/>
            <p:cNvGraphicFramePr>
              <a:graphicFrameLocks noChangeAspect="1"/>
            </p:cNvGraphicFramePr>
            <p:nvPr>
              <p:extLst>
                <p:ext uri="{D42A27DB-BD31-4B8C-83A1-F6EECF244321}">
                  <p14:modId xmlns:p14="http://schemas.microsoft.com/office/powerpoint/2010/main" val="2950692376"/>
                </p:ext>
              </p:extLst>
            </p:nvPr>
          </p:nvGraphicFramePr>
          <p:xfrm>
            <a:off x="1860384" y="4190035"/>
            <a:ext cx="6716712" cy="941387"/>
          </p:xfrm>
          <a:graphic>
            <a:graphicData uri="http://schemas.openxmlformats.org/presentationml/2006/ole">
              <mc:AlternateContent xmlns:mc="http://schemas.openxmlformats.org/markup-compatibility/2006">
                <mc:Choice xmlns:v="urn:schemas-microsoft-com:vml" Requires="v">
                  <p:oleObj spid="_x0000_s19462" name="Equation" r:id="rId5" imgW="2806560" imgH="355320" progId="Equation.3">
                    <p:embed/>
                  </p:oleObj>
                </mc:Choice>
                <mc:Fallback>
                  <p:oleObj name="Equation" r:id="rId5" imgW="280656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0384" y="4190035"/>
                          <a:ext cx="6716712" cy="941387"/>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sp>
          <p:nvSpPr>
            <p:cNvPr id="33" name="Text Box 322"/>
            <p:cNvSpPr txBox="1">
              <a:spLocks noChangeArrowheads="1"/>
            </p:cNvSpPr>
            <p:nvPr/>
          </p:nvSpPr>
          <p:spPr bwMode="auto">
            <a:xfrm>
              <a:off x="5247116" y="4198020"/>
              <a:ext cx="275018" cy="354412"/>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1600" dirty="0">
                  <a:solidFill>
                    <a:srgbClr val="000000"/>
                  </a:solidFill>
                  <a:latin typeface="Times New Roman" pitchFamily="18" charset="0"/>
                  <a:cs typeface="Times New Roman" pitchFamily="18" charset="0"/>
                </a:rPr>
                <a:t>†</a:t>
              </a:r>
            </a:p>
          </p:txBody>
        </p:sp>
      </p:grpSp>
      <p:sp>
        <p:nvSpPr>
          <p:cNvPr id="22" name="Line 227"/>
          <p:cNvSpPr>
            <a:spLocks noChangeShapeType="1"/>
          </p:cNvSpPr>
          <p:nvPr/>
        </p:nvSpPr>
        <p:spPr bwMode="auto">
          <a:xfrm rot="10800000">
            <a:off x="8590328" y="1959818"/>
            <a:ext cx="0" cy="887413"/>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3" name="Line 228"/>
          <p:cNvSpPr>
            <a:spLocks noChangeShapeType="1"/>
          </p:cNvSpPr>
          <p:nvPr/>
        </p:nvSpPr>
        <p:spPr bwMode="auto">
          <a:xfrm rot="10800000">
            <a:off x="8541968"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4" name="Line 229"/>
          <p:cNvSpPr>
            <a:spLocks noChangeShapeType="1"/>
          </p:cNvSpPr>
          <p:nvPr/>
        </p:nvSpPr>
        <p:spPr bwMode="auto">
          <a:xfrm rot="10800000">
            <a:off x="8487356"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5" name="Line 230"/>
          <p:cNvSpPr>
            <a:spLocks noChangeShapeType="1"/>
          </p:cNvSpPr>
          <p:nvPr/>
        </p:nvSpPr>
        <p:spPr bwMode="auto">
          <a:xfrm rot="10800000">
            <a:off x="8430539"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6" name="Line 231"/>
          <p:cNvSpPr>
            <a:spLocks noChangeShapeType="1"/>
          </p:cNvSpPr>
          <p:nvPr/>
        </p:nvSpPr>
        <p:spPr bwMode="auto">
          <a:xfrm rot="10800000">
            <a:off x="8370549"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7" name="Line 232"/>
          <p:cNvSpPr>
            <a:spLocks noChangeShapeType="1"/>
          </p:cNvSpPr>
          <p:nvPr/>
        </p:nvSpPr>
        <p:spPr bwMode="auto">
          <a:xfrm rot="10800000">
            <a:off x="8300260"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8" name="Line 230"/>
          <p:cNvSpPr>
            <a:spLocks noChangeShapeType="1"/>
          </p:cNvSpPr>
          <p:nvPr/>
        </p:nvSpPr>
        <p:spPr bwMode="auto">
          <a:xfrm rot="10800000">
            <a:off x="8217092" y="196209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9" name="Line 231"/>
          <p:cNvSpPr>
            <a:spLocks noChangeShapeType="1"/>
          </p:cNvSpPr>
          <p:nvPr/>
        </p:nvSpPr>
        <p:spPr bwMode="auto">
          <a:xfrm rot="10800000">
            <a:off x="8119861" y="196209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40" name="Line 215"/>
          <p:cNvSpPr>
            <a:spLocks noChangeShapeType="1"/>
          </p:cNvSpPr>
          <p:nvPr/>
        </p:nvSpPr>
        <p:spPr bwMode="auto">
          <a:xfrm flipV="1">
            <a:off x="7077910" y="1408956"/>
            <a:ext cx="0" cy="14509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eaLnBrk="0" fontAlgn="base" hangingPunct="0">
              <a:spcBef>
                <a:spcPct val="0"/>
              </a:spcBef>
              <a:spcAft>
                <a:spcPct val="0"/>
              </a:spcAft>
              <a:defRPr/>
            </a:pPr>
            <a:endParaRPr lang="en-US" sz="2000">
              <a:solidFill>
                <a:srgbClr val="000000"/>
              </a:solidFill>
            </a:endParaRPr>
          </a:p>
        </p:txBody>
      </p:sp>
      <p:sp>
        <p:nvSpPr>
          <p:cNvPr id="41" name="Text Box 239"/>
          <p:cNvSpPr txBox="1">
            <a:spLocks noChangeArrowheads="1"/>
          </p:cNvSpPr>
          <p:nvPr/>
        </p:nvSpPr>
        <p:spPr bwMode="auto">
          <a:xfrm>
            <a:off x="7722204" y="1371006"/>
            <a:ext cx="1083950" cy="5847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dirty="0">
                <a:solidFill>
                  <a:srgbClr val="0000FF"/>
                </a:solidFill>
                <a:latin typeface="Trebuchet MS" pitchFamily="34" charset="0"/>
              </a:rPr>
              <a:t>upper</a:t>
            </a:r>
          </a:p>
          <a:p>
            <a:pPr algn="ctr" eaLnBrk="0" fontAlgn="base" hangingPunct="0">
              <a:spcBef>
                <a:spcPct val="0"/>
              </a:spcBef>
              <a:spcAft>
                <a:spcPct val="0"/>
              </a:spcAft>
            </a:pPr>
            <a:r>
              <a:rPr lang="en-US" sz="1600" dirty="0">
                <a:solidFill>
                  <a:srgbClr val="0000FF"/>
                </a:solidFill>
                <a:latin typeface="Trebuchet MS" pitchFamily="34" charset="0"/>
              </a:rPr>
              <a:t>sidebands</a:t>
            </a:r>
            <a:endParaRPr lang="en-US" sz="1600" dirty="0">
              <a:solidFill>
                <a:srgbClr val="0000FF"/>
              </a:solidFill>
              <a:latin typeface="Trebuchet MS" pitchFamily="34" charset="0"/>
            </a:endParaRPr>
          </a:p>
        </p:txBody>
      </p:sp>
      <p:sp>
        <p:nvSpPr>
          <p:cNvPr id="42" name="Text Box 244"/>
          <p:cNvSpPr txBox="1">
            <a:spLocks noChangeArrowheads="1"/>
          </p:cNvSpPr>
          <p:nvPr/>
        </p:nvSpPr>
        <p:spPr bwMode="auto">
          <a:xfrm>
            <a:off x="7414178" y="3104969"/>
            <a:ext cx="1086581" cy="369332"/>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i="1" dirty="0">
                <a:solidFill>
                  <a:srgbClr val="000000"/>
                </a:solidFill>
                <a:latin typeface="Times New Roman"/>
              </a:rPr>
              <a:t>frequency</a:t>
            </a:r>
            <a:endParaRPr lang="en-US" i="1" dirty="0">
              <a:solidFill>
                <a:srgbClr val="000000"/>
              </a:solidFill>
              <a:latin typeface="Symbol" pitchFamily="18" charset="2"/>
            </a:endParaRPr>
          </a:p>
        </p:txBody>
      </p:sp>
      <p:cxnSp>
        <p:nvCxnSpPr>
          <p:cNvPr id="43" name="Straight Arrow Connector 42"/>
          <p:cNvCxnSpPr/>
          <p:nvPr/>
        </p:nvCxnSpPr>
        <p:spPr bwMode="auto">
          <a:xfrm flipV="1">
            <a:off x="4747095" y="2853367"/>
            <a:ext cx="4297680" cy="3389"/>
          </a:xfrm>
          <a:prstGeom prst="straightConnector1">
            <a:avLst/>
          </a:prstGeom>
          <a:ln>
            <a:headEnd type="none" w="med" len="med"/>
            <a:tailEnd type="none"/>
          </a:ln>
        </p:spPr>
        <p:style>
          <a:lnRef idx="3">
            <a:schemeClr val="dk1"/>
          </a:lnRef>
          <a:fillRef idx="0">
            <a:schemeClr val="dk1"/>
          </a:fillRef>
          <a:effectRef idx="2">
            <a:schemeClr val="dk1"/>
          </a:effectRef>
          <a:fontRef idx="minor">
            <a:schemeClr val="tx1"/>
          </a:fontRef>
        </p:style>
      </p:cxnSp>
      <p:sp>
        <p:nvSpPr>
          <p:cNvPr id="44" name="Line 227"/>
          <p:cNvSpPr>
            <a:spLocks noChangeShapeType="1"/>
          </p:cNvSpPr>
          <p:nvPr/>
        </p:nvSpPr>
        <p:spPr bwMode="auto">
          <a:xfrm rot="10800000">
            <a:off x="8742728" y="1954974"/>
            <a:ext cx="0" cy="887413"/>
          </a:xfrm>
          <a:prstGeom prst="line">
            <a:avLst/>
          </a:prstGeom>
          <a:noFill/>
          <a:ln w="25400">
            <a:solidFill>
              <a:srgbClr val="C00000"/>
            </a:solidFill>
            <a:prstDash val="sysDash"/>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45" name="TextBox 44"/>
          <p:cNvSpPr txBox="1"/>
          <p:nvPr/>
        </p:nvSpPr>
        <p:spPr>
          <a:xfrm>
            <a:off x="8409711" y="2858131"/>
            <a:ext cx="762000" cy="338554"/>
          </a:xfrm>
          <a:prstGeom prst="rect">
            <a:avLst/>
          </a:prstGeom>
          <a:noFill/>
        </p:spPr>
        <p:txBody>
          <a:bodyPr wrap="square" rtlCol="0">
            <a:spAutoFit/>
          </a:bodyPr>
          <a:lstStyle/>
          <a:p>
            <a:pPr eaLnBrk="0" fontAlgn="base" hangingPunct="0">
              <a:spcBef>
                <a:spcPct val="0"/>
              </a:spcBef>
              <a:spcAft>
                <a:spcPct val="0"/>
              </a:spcAft>
            </a:pPr>
            <a:r>
              <a:rPr lang="en-US" sz="1600" b="1" dirty="0" err="1">
                <a:solidFill>
                  <a:srgbClr val="C00000"/>
                </a:solidFill>
                <a:latin typeface="Symbol" pitchFamily="18" charset="2"/>
              </a:rPr>
              <a:t>w</a:t>
            </a:r>
            <a:r>
              <a:rPr lang="en-US" sz="1600" b="1" i="1" baseline="-25000" dirty="0" err="1">
                <a:solidFill>
                  <a:srgbClr val="C00000"/>
                </a:solidFill>
                <a:latin typeface="Times New Roman"/>
              </a:rPr>
              <a:t>HF</a:t>
            </a:r>
            <a:r>
              <a:rPr lang="en-US" sz="1600" b="1" dirty="0" err="1">
                <a:solidFill>
                  <a:srgbClr val="C00000"/>
                </a:solidFill>
                <a:latin typeface="Times New Roman"/>
              </a:rPr>
              <a:t>+</a:t>
            </a:r>
            <a:r>
              <a:rPr lang="en-US" sz="1600" b="1" dirty="0" err="1">
                <a:solidFill>
                  <a:srgbClr val="C00000"/>
                </a:solidFill>
                <a:latin typeface="Symbol" pitchFamily="18" charset="2"/>
              </a:rPr>
              <a:t>m</a:t>
            </a:r>
            <a:endParaRPr lang="en-US" sz="1600" b="1" dirty="0">
              <a:solidFill>
                <a:srgbClr val="C00000"/>
              </a:solidFill>
              <a:latin typeface="Symbol" pitchFamily="18" charset="2"/>
            </a:endParaRPr>
          </a:p>
        </p:txBody>
      </p:sp>
      <p:sp>
        <p:nvSpPr>
          <p:cNvPr id="46" name="Line 227"/>
          <p:cNvSpPr>
            <a:spLocks noChangeShapeType="1"/>
          </p:cNvSpPr>
          <p:nvPr/>
        </p:nvSpPr>
        <p:spPr bwMode="auto">
          <a:xfrm rot="10800000" flipH="1">
            <a:off x="5141135" y="1959818"/>
            <a:ext cx="0" cy="887413"/>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47" name="Line 228"/>
          <p:cNvSpPr>
            <a:spLocks noChangeShapeType="1"/>
          </p:cNvSpPr>
          <p:nvPr/>
        </p:nvSpPr>
        <p:spPr bwMode="auto">
          <a:xfrm rot="10800000" flipH="1">
            <a:off x="5189495"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48" name="Line 229"/>
          <p:cNvSpPr>
            <a:spLocks noChangeShapeType="1"/>
          </p:cNvSpPr>
          <p:nvPr/>
        </p:nvSpPr>
        <p:spPr bwMode="auto">
          <a:xfrm rot="10800000" flipH="1">
            <a:off x="5244107"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49" name="Line 230"/>
          <p:cNvSpPr>
            <a:spLocks noChangeShapeType="1"/>
          </p:cNvSpPr>
          <p:nvPr/>
        </p:nvSpPr>
        <p:spPr bwMode="auto">
          <a:xfrm rot="10800000" flipH="1">
            <a:off x="5300924"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50" name="Line 231"/>
          <p:cNvSpPr>
            <a:spLocks noChangeShapeType="1"/>
          </p:cNvSpPr>
          <p:nvPr/>
        </p:nvSpPr>
        <p:spPr bwMode="auto">
          <a:xfrm rot="10800000" flipH="1">
            <a:off x="5360914"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51" name="Line 232"/>
          <p:cNvSpPr>
            <a:spLocks noChangeShapeType="1"/>
          </p:cNvSpPr>
          <p:nvPr/>
        </p:nvSpPr>
        <p:spPr bwMode="auto">
          <a:xfrm rot="10800000" flipH="1">
            <a:off x="5431203" y="1959818"/>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52" name="Line 230"/>
          <p:cNvSpPr>
            <a:spLocks noChangeShapeType="1"/>
          </p:cNvSpPr>
          <p:nvPr/>
        </p:nvSpPr>
        <p:spPr bwMode="auto">
          <a:xfrm rot="10800000" flipH="1">
            <a:off x="5514371" y="196209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53" name="Line 231"/>
          <p:cNvSpPr>
            <a:spLocks noChangeShapeType="1"/>
          </p:cNvSpPr>
          <p:nvPr/>
        </p:nvSpPr>
        <p:spPr bwMode="auto">
          <a:xfrm rot="10800000" flipH="1">
            <a:off x="5611602" y="196209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54" name="Line 227"/>
          <p:cNvSpPr>
            <a:spLocks noChangeShapeType="1"/>
          </p:cNvSpPr>
          <p:nvPr/>
        </p:nvSpPr>
        <p:spPr bwMode="auto">
          <a:xfrm rot="10800000" flipH="1">
            <a:off x="4988735" y="1954974"/>
            <a:ext cx="0" cy="887413"/>
          </a:xfrm>
          <a:prstGeom prst="line">
            <a:avLst/>
          </a:prstGeom>
          <a:noFill/>
          <a:ln w="25400">
            <a:solidFill>
              <a:srgbClr val="C00000"/>
            </a:solidFill>
            <a:prstDash val="sysDash"/>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55" name="TextBox 54"/>
          <p:cNvSpPr txBox="1"/>
          <p:nvPr/>
        </p:nvSpPr>
        <p:spPr>
          <a:xfrm>
            <a:off x="6675395" y="1086667"/>
            <a:ext cx="805029" cy="338554"/>
          </a:xfrm>
          <a:prstGeom prst="rect">
            <a:avLst/>
          </a:prstGeom>
          <a:solidFill>
            <a:srgbClr val="FFFFFF"/>
          </a:solidFill>
        </p:spPr>
        <p:txBody>
          <a:bodyPr wrap="none" rtlCol="0">
            <a:spAutoFit/>
          </a:bodyPr>
          <a:lstStyle/>
          <a:p>
            <a:pPr eaLnBrk="0" fontAlgn="base" hangingPunct="0">
              <a:spcBef>
                <a:spcPct val="0"/>
              </a:spcBef>
              <a:spcAft>
                <a:spcPct val="0"/>
              </a:spcAft>
            </a:pPr>
            <a:r>
              <a:rPr lang="en-US" sz="1600">
                <a:solidFill>
                  <a:srgbClr val="000000"/>
                </a:solidFill>
                <a:latin typeface="Trebuchet MS" pitchFamily="34" charset="0"/>
              </a:rPr>
              <a:t>carrier</a:t>
            </a:r>
            <a:endParaRPr lang="en-US" sz="1600" dirty="0">
              <a:solidFill>
                <a:srgbClr val="000000"/>
              </a:solidFill>
              <a:latin typeface="Trebuchet MS" pitchFamily="34" charset="0"/>
            </a:endParaRPr>
          </a:p>
        </p:txBody>
      </p:sp>
      <p:sp>
        <p:nvSpPr>
          <p:cNvPr id="56" name="Text Box 239"/>
          <p:cNvSpPr txBox="1">
            <a:spLocks noChangeArrowheads="1"/>
          </p:cNvSpPr>
          <p:nvPr/>
        </p:nvSpPr>
        <p:spPr bwMode="auto">
          <a:xfrm>
            <a:off x="4870793" y="1367549"/>
            <a:ext cx="1120820" cy="5847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dirty="0">
                <a:solidFill>
                  <a:srgbClr val="0000FF"/>
                </a:solidFill>
                <a:latin typeface="Trebuchet MS" pitchFamily="34" charset="0"/>
              </a:rPr>
              <a:t>lower</a:t>
            </a:r>
          </a:p>
          <a:p>
            <a:pPr algn="ctr" eaLnBrk="0" fontAlgn="base" hangingPunct="0">
              <a:spcBef>
                <a:spcPct val="0"/>
              </a:spcBef>
              <a:spcAft>
                <a:spcPct val="0"/>
              </a:spcAft>
            </a:pPr>
            <a:r>
              <a:rPr lang="en-US" sz="1600" dirty="0">
                <a:solidFill>
                  <a:srgbClr val="0000FF"/>
                </a:solidFill>
                <a:latin typeface="Trebuchet MS" pitchFamily="34" charset="0"/>
              </a:rPr>
              <a:t>sidebands</a:t>
            </a:r>
            <a:endParaRPr lang="en-US" sz="1600" dirty="0">
              <a:solidFill>
                <a:srgbClr val="0000FF"/>
              </a:solidFill>
              <a:latin typeface="Trebuchet MS" pitchFamily="34" charset="0"/>
            </a:endParaRPr>
          </a:p>
        </p:txBody>
      </p:sp>
      <p:sp>
        <p:nvSpPr>
          <p:cNvPr id="57" name="TextBox 56"/>
          <p:cNvSpPr txBox="1"/>
          <p:nvPr/>
        </p:nvSpPr>
        <p:spPr>
          <a:xfrm>
            <a:off x="4558147" y="2858131"/>
            <a:ext cx="873056" cy="338554"/>
          </a:xfrm>
          <a:prstGeom prst="rect">
            <a:avLst/>
          </a:prstGeom>
          <a:noFill/>
        </p:spPr>
        <p:txBody>
          <a:bodyPr wrap="square" rtlCol="0">
            <a:spAutoFit/>
          </a:bodyPr>
          <a:lstStyle/>
          <a:p>
            <a:pPr eaLnBrk="0" fontAlgn="base" hangingPunct="0">
              <a:spcBef>
                <a:spcPct val="0"/>
              </a:spcBef>
              <a:spcAft>
                <a:spcPct val="0"/>
              </a:spcAft>
            </a:pPr>
            <a:r>
              <a:rPr lang="en-US" sz="1600" b="1">
                <a:solidFill>
                  <a:srgbClr val="C00000"/>
                </a:solidFill>
                <a:latin typeface="Symbol" pitchFamily="18" charset="2"/>
              </a:rPr>
              <a:t>w</a:t>
            </a:r>
            <a:r>
              <a:rPr lang="en-US" sz="1600" b="1" i="1" baseline="-25000">
                <a:solidFill>
                  <a:srgbClr val="C00000"/>
                </a:solidFill>
                <a:latin typeface="Times New Roman"/>
              </a:rPr>
              <a:t>HF </a:t>
            </a:r>
            <a:r>
              <a:rPr lang="en-US" sz="1600" b="1">
                <a:solidFill>
                  <a:srgbClr val="C00000"/>
                </a:solidFill>
                <a:latin typeface="Symbol" pitchFamily="18" charset="2"/>
              </a:rPr>
              <a:t>-</a:t>
            </a:r>
            <a:r>
              <a:rPr lang="en-US" sz="1600" b="1" dirty="0">
                <a:solidFill>
                  <a:srgbClr val="C00000"/>
                </a:solidFill>
                <a:latin typeface="Symbol" pitchFamily="18" charset="2"/>
              </a:rPr>
              <a:t>m</a:t>
            </a:r>
            <a:endParaRPr lang="en-US" sz="1600" b="1" dirty="0">
              <a:solidFill>
                <a:srgbClr val="C00000"/>
              </a:solidFill>
              <a:latin typeface="Symbol" pitchFamily="18" charset="2"/>
            </a:endParaRPr>
          </a:p>
        </p:txBody>
      </p:sp>
      <p:sp>
        <p:nvSpPr>
          <p:cNvPr id="60" name="Rectangle 66"/>
          <p:cNvSpPr txBox="1">
            <a:spLocks noChangeArrowheads="1"/>
          </p:cNvSpPr>
          <p:nvPr/>
        </p:nvSpPr>
        <p:spPr>
          <a:xfrm>
            <a:off x="177800" y="152400"/>
            <a:ext cx="8577263" cy="868362"/>
          </a:xfrm>
          <a:prstGeom prst="rect">
            <a:avLst/>
          </a:prstGeom>
          <a:noFill/>
          <a:ln/>
        </p:spPr>
        <p:txBody>
          <a:bodyPr/>
          <a:lst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a:lstStyle>
          <a:p>
            <a:pPr algn="l"/>
            <a:r>
              <a:rPr lang="en-US" sz="3200" b="1" smtClean="0">
                <a:solidFill>
                  <a:prstClr val="black"/>
                </a:solidFill>
                <a:latin typeface="Trebuchet MS" pitchFamily="34" charset="0"/>
              </a:rPr>
              <a:t>global spin-dependent oscillating force</a:t>
            </a:r>
            <a:endParaRPr lang="en-US" sz="3200" b="1" dirty="0">
              <a:solidFill>
                <a:prstClr val="black"/>
              </a:solidFill>
              <a:latin typeface="Trebuchet MS" pitchFamily="34" charset="0"/>
            </a:endParaRPr>
          </a:p>
        </p:txBody>
      </p:sp>
    </p:spTree>
    <p:extLst>
      <p:ext uri="{BB962C8B-B14F-4D97-AF65-F5344CB8AC3E}">
        <p14:creationId xmlns:p14="http://schemas.microsoft.com/office/powerpoint/2010/main" val="58506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afterEffect">
                                  <p:stCondLst>
                                    <p:cond delay="0"/>
                                  </p:stCondLst>
                                  <p:childTnLst>
                                    <p:animMotion origin="layout" path="M -1.94444E-6 -4.07407E-6 L -1.94444E-6 -0.5199 " pathEditMode="relative" rAng="0" ptsTypes="AA">
                                      <p:cBhvr>
                                        <p:cTn id="6" dur="2000" fill="hold"/>
                                        <p:tgtEl>
                                          <p:spTgt spid="4"/>
                                        </p:tgtEl>
                                        <p:attrNameLst>
                                          <p:attrName>ppt_x</p:attrName>
                                          <p:attrName>ppt_y</p:attrName>
                                        </p:attrNameLst>
                                      </p:cBhvr>
                                      <p:rCtr x="0" y="-2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3270"/>
            <a:ext cx="8229600" cy="1143000"/>
          </a:xfrm>
          <a:prstGeom prst="rect">
            <a:avLst/>
          </a:prstGeom>
          <a:noFill/>
          <a:effectLst>
            <a:outerShdw blurRad="50800" dist="38100" dir="2700000" algn="tl" rotWithShape="0">
              <a:prstClr val="black">
                <a:alpha val="40000"/>
              </a:prstClr>
            </a:outerShdw>
          </a:effectLst>
        </p:spPr>
        <p:txBody>
          <a:bodyPr>
            <a:normAutofit/>
          </a:bodyPr>
          <a:lstStyle/>
          <a:p>
            <a:pPr algn="ctr" eaLnBrk="1" fontAlgn="auto" hangingPunct="1">
              <a:spcAft>
                <a:spcPts val="0"/>
              </a:spcAft>
              <a:defRPr/>
            </a:pPr>
            <a:r>
              <a:rPr lang="en-US" sz="4400" dirty="0" smtClean="0">
                <a:solidFill>
                  <a:prstClr val="black"/>
                </a:solidFill>
                <a:effectLst>
                  <a:outerShdw blurRad="38100" dist="38100" dir="2700000" algn="tl">
                    <a:srgbClr val="000000">
                      <a:alpha val="43137"/>
                    </a:srgbClr>
                  </a:outerShdw>
                </a:effectLst>
                <a:latin typeface="Calibri"/>
                <a:cs typeface="Times New Roman" pitchFamily="18" charset="0"/>
              </a:rPr>
              <a:t>Frustration and energy gaps</a:t>
            </a:r>
          </a:p>
        </p:txBody>
      </p:sp>
      <p:pic>
        <p:nvPicPr>
          <p:cNvPr id="5" name="Picture 4" descr="5 ion gap, expo 0.5.png"/>
          <p:cNvPicPr>
            <a:picLocks noChangeAspect="1"/>
          </p:cNvPicPr>
          <p:nvPr/>
        </p:nvPicPr>
        <p:blipFill>
          <a:blip r:embed="rId3" cstate="print"/>
          <a:stretch>
            <a:fillRect/>
          </a:stretch>
        </p:blipFill>
        <p:spPr>
          <a:xfrm>
            <a:off x="4747894" y="4044690"/>
            <a:ext cx="3452782" cy="2584710"/>
          </a:xfrm>
          <a:prstGeom prst="rect">
            <a:avLst/>
          </a:prstGeom>
        </p:spPr>
      </p:pic>
      <p:pic>
        <p:nvPicPr>
          <p:cNvPr id="6" name="Picture 5" descr="5 ion gap, expo 1.5.png"/>
          <p:cNvPicPr>
            <a:picLocks noChangeAspect="1"/>
          </p:cNvPicPr>
          <p:nvPr/>
        </p:nvPicPr>
        <p:blipFill>
          <a:blip r:embed="rId4" cstate="print"/>
          <a:stretch>
            <a:fillRect/>
          </a:stretch>
        </p:blipFill>
        <p:spPr>
          <a:xfrm>
            <a:off x="556894" y="4044690"/>
            <a:ext cx="3452782" cy="2584710"/>
          </a:xfrm>
          <a:prstGeom prst="rect">
            <a:avLst/>
          </a:prstGeom>
        </p:spPr>
      </p:pic>
      <p:sp>
        <p:nvSpPr>
          <p:cNvPr id="7" name="TextBox 6"/>
          <p:cNvSpPr txBox="1"/>
          <p:nvPr/>
        </p:nvSpPr>
        <p:spPr>
          <a:xfrm>
            <a:off x="2467991" y="3962400"/>
            <a:ext cx="1418209"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Short range: </a:t>
            </a:r>
          </a:p>
          <a:p>
            <a:pPr algn="ctr" eaLnBrk="1" fontAlgn="auto" hangingPunct="1">
              <a:spcBef>
                <a:spcPts val="0"/>
              </a:spcBef>
              <a:spcAft>
                <a:spcPts val="0"/>
              </a:spcAft>
            </a:pPr>
            <a:r>
              <a:rPr lang="en-US" sz="1800" dirty="0" smtClean="0">
                <a:solidFill>
                  <a:prstClr val="black"/>
                </a:solidFill>
                <a:latin typeface="Calibri"/>
              </a:rPr>
              <a:t>exponent 1.5</a:t>
            </a:r>
            <a:endParaRPr lang="en-US" sz="1800" dirty="0">
              <a:solidFill>
                <a:prstClr val="black"/>
              </a:solidFill>
              <a:latin typeface="Calibri"/>
            </a:endParaRPr>
          </a:p>
        </p:txBody>
      </p:sp>
      <p:sp>
        <p:nvSpPr>
          <p:cNvPr id="8" name="TextBox 7"/>
          <p:cNvSpPr txBox="1"/>
          <p:nvPr/>
        </p:nvSpPr>
        <p:spPr>
          <a:xfrm>
            <a:off x="6629400" y="3925669"/>
            <a:ext cx="1418209"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Long range: </a:t>
            </a:r>
          </a:p>
          <a:p>
            <a:pPr eaLnBrk="1" fontAlgn="auto" hangingPunct="1">
              <a:spcBef>
                <a:spcPts val="0"/>
              </a:spcBef>
              <a:spcAft>
                <a:spcPts val="0"/>
              </a:spcAft>
            </a:pPr>
            <a:r>
              <a:rPr lang="en-US" sz="1800" dirty="0" smtClean="0">
                <a:solidFill>
                  <a:prstClr val="black"/>
                </a:solidFill>
                <a:latin typeface="Calibri"/>
              </a:rPr>
              <a:t>exponent 0.5</a:t>
            </a:r>
            <a:endParaRPr lang="en-US" sz="1800" dirty="0">
              <a:solidFill>
                <a:prstClr val="black"/>
              </a:solidFill>
              <a:latin typeface="Calibri"/>
            </a:endParaRPr>
          </a:p>
        </p:txBody>
      </p:sp>
      <p:pic>
        <p:nvPicPr>
          <p:cNvPr id="10" name="Picture 9" descr="Electron_Up.png"/>
          <p:cNvPicPr>
            <a:picLocks noChangeAspect="1"/>
          </p:cNvPicPr>
          <p:nvPr/>
        </p:nvPicPr>
        <p:blipFill>
          <a:blip r:embed="rId5" cstate="print">
            <a:clrChange>
              <a:clrFrom>
                <a:srgbClr val="FFFFFF"/>
              </a:clrFrom>
              <a:clrTo>
                <a:srgbClr val="FFFFFF">
                  <a:alpha val="0"/>
                </a:srgbClr>
              </a:clrTo>
            </a:clrChange>
          </a:blip>
          <a:stretch>
            <a:fillRect/>
          </a:stretch>
        </p:blipFill>
        <p:spPr>
          <a:xfrm>
            <a:off x="4806470" y="1295400"/>
            <a:ext cx="347421" cy="691780"/>
          </a:xfrm>
          <a:prstGeom prst="rect">
            <a:avLst/>
          </a:prstGeom>
        </p:spPr>
      </p:pic>
      <p:pic>
        <p:nvPicPr>
          <p:cNvPr id="11" name="Picture 10" descr="Electron_Up.png"/>
          <p:cNvPicPr>
            <a:picLocks noChangeAspect="1"/>
          </p:cNvPicPr>
          <p:nvPr/>
        </p:nvPicPr>
        <p:blipFill>
          <a:blip r:embed="rId5" cstate="print">
            <a:clrChange>
              <a:clrFrom>
                <a:srgbClr val="FFFFFF"/>
              </a:clrFrom>
              <a:clrTo>
                <a:srgbClr val="FFFFFF">
                  <a:alpha val="0"/>
                </a:srgbClr>
              </a:clrTo>
            </a:clrChange>
          </a:blip>
          <a:stretch>
            <a:fillRect/>
          </a:stretch>
        </p:blipFill>
        <p:spPr>
          <a:xfrm>
            <a:off x="6450542" y="1295400"/>
            <a:ext cx="347421" cy="691780"/>
          </a:xfrm>
          <a:prstGeom prst="rect">
            <a:avLst/>
          </a:prstGeom>
        </p:spPr>
      </p:pic>
      <p:pic>
        <p:nvPicPr>
          <p:cNvPr id="12" name="Picture 11" descr="Electron_Up.png"/>
          <p:cNvPicPr>
            <a:picLocks noChangeAspect="1"/>
          </p:cNvPicPr>
          <p:nvPr/>
        </p:nvPicPr>
        <p:blipFill>
          <a:blip r:embed="rId5" cstate="print">
            <a:clrChange>
              <a:clrFrom>
                <a:srgbClr val="FFFFFF"/>
              </a:clrFrom>
              <a:clrTo>
                <a:srgbClr val="FFFFFF">
                  <a:alpha val="0"/>
                </a:srgbClr>
              </a:clrTo>
            </a:clrChange>
          </a:blip>
          <a:stretch>
            <a:fillRect/>
          </a:stretch>
        </p:blipFill>
        <p:spPr>
          <a:xfrm>
            <a:off x="7272579" y="1295400"/>
            <a:ext cx="347421" cy="691780"/>
          </a:xfrm>
          <a:prstGeom prst="rect">
            <a:avLst/>
          </a:prstGeom>
        </p:spPr>
      </p:pic>
      <p:pic>
        <p:nvPicPr>
          <p:cNvPr id="13" name="Picture 12" descr="Electron_Up.png"/>
          <p:cNvPicPr>
            <a:picLocks noChangeAspect="1"/>
          </p:cNvPicPr>
          <p:nvPr/>
        </p:nvPicPr>
        <p:blipFill>
          <a:blip r:embed="rId5" cstate="print">
            <a:clrChange>
              <a:clrFrom>
                <a:srgbClr val="FFFFFF"/>
              </a:clrFrom>
              <a:clrTo>
                <a:srgbClr val="FFFFFF">
                  <a:alpha val="0"/>
                </a:srgbClr>
              </a:clrTo>
            </a:clrChange>
          </a:blip>
          <a:stretch>
            <a:fillRect/>
          </a:stretch>
        </p:blipFill>
        <p:spPr>
          <a:xfrm>
            <a:off x="5628506" y="1295400"/>
            <a:ext cx="347421" cy="691780"/>
          </a:xfrm>
          <a:prstGeom prst="rect">
            <a:avLst/>
          </a:prstGeom>
        </p:spPr>
      </p:pic>
      <p:sp>
        <p:nvSpPr>
          <p:cNvPr id="14" name="Rectangle 13"/>
          <p:cNvSpPr/>
          <p:nvPr/>
        </p:nvSpPr>
        <p:spPr>
          <a:xfrm>
            <a:off x="5638800" y="1175658"/>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5" name="Rectangle 14"/>
          <p:cNvSpPr/>
          <p:nvPr/>
        </p:nvSpPr>
        <p:spPr>
          <a:xfrm>
            <a:off x="7315200" y="1175658"/>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6" name="Isosceles Triangle 15"/>
          <p:cNvSpPr/>
          <p:nvPr/>
        </p:nvSpPr>
        <p:spPr>
          <a:xfrm rot="10800000">
            <a:off x="5720870" y="1981200"/>
            <a:ext cx="152400" cy="76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Isosceles Triangle 16"/>
          <p:cNvSpPr/>
          <p:nvPr/>
        </p:nvSpPr>
        <p:spPr>
          <a:xfrm rot="10800000">
            <a:off x="7375498" y="1981200"/>
            <a:ext cx="152400" cy="76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8" name="TextBox 17"/>
          <p:cNvSpPr txBox="1"/>
          <p:nvPr/>
        </p:nvSpPr>
        <p:spPr>
          <a:xfrm>
            <a:off x="768526" y="1504890"/>
            <a:ext cx="3041474" cy="400110"/>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Ground state Neel ordered:</a:t>
            </a:r>
            <a:endParaRPr lang="en-US" dirty="0">
              <a:solidFill>
                <a:prstClr val="black"/>
              </a:solidFill>
              <a:latin typeface="Calibri"/>
            </a:endParaRPr>
          </a:p>
        </p:txBody>
      </p:sp>
      <p:sp>
        <p:nvSpPr>
          <p:cNvPr id="19" name="TextBox 18"/>
          <p:cNvSpPr txBox="1"/>
          <p:nvPr/>
        </p:nvSpPr>
        <p:spPr>
          <a:xfrm>
            <a:off x="1905000" y="2362200"/>
            <a:ext cx="5540684"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eaLnBrk="1" fontAlgn="auto" hangingPunct="1">
              <a:spcBef>
                <a:spcPts val="0"/>
              </a:spcBef>
              <a:spcAft>
                <a:spcPts val="0"/>
              </a:spcAft>
            </a:pPr>
            <a:r>
              <a:rPr lang="en-US" sz="2400" dirty="0" smtClean="0">
                <a:solidFill>
                  <a:prstClr val="black"/>
                </a:solidFill>
              </a:rPr>
              <a:t>Abandoning </a:t>
            </a:r>
            <a:r>
              <a:rPr lang="en-US" sz="2400" dirty="0" err="1" smtClean="0">
                <a:solidFill>
                  <a:prstClr val="black"/>
                </a:solidFill>
              </a:rPr>
              <a:t>adiabaticity</a:t>
            </a:r>
            <a:r>
              <a:rPr lang="en-US" sz="2400" dirty="0" smtClean="0">
                <a:solidFill>
                  <a:prstClr val="black"/>
                </a:solidFill>
              </a:rPr>
              <a:t> probes frustration</a:t>
            </a:r>
            <a:endParaRPr lang="en-US" sz="2400" dirty="0">
              <a:solidFill>
                <a:prstClr val="black"/>
              </a:solidFill>
            </a:endParaRPr>
          </a:p>
        </p:txBody>
      </p:sp>
      <p:sp>
        <p:nvSpPr>
          <p:cNvPr id="21" name="TextBox 20"/>
          <p:cNvSpPr txBox="1"/>
          <p:nvPr/>
        </p:nvSpPr>
        <p:spPr>
          <a:xfrm>
            <a:off x="1905000" y="3257490"/>
            <a:ext cx="5526385" cy="400110"/>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Low-lying energy states in </a:t>
            </a:r>
            <a:r>
              <a:rPr lang="en-US" dirty="0" err="1" smtClean="0">
                <a:solidFill>
                  <a:prstClr val="black"/>
                </a:solidFill>
                <a:latin typeface="Calibri"/>
              </a:rPr>
              <a:t>antiferromagnetic</a:t>
            </a:r>
            <a:r>
              <a:rPr lang="en-US" dirty="0" smtClean="0">
                <a:solidFill>
                  <a:prstClr val="black"/>
                </a:solidFill>
                <a:latin typeface="Calibri"/>
              </a:rPr>
              <a:t> model</a:t>
            </a:r>
            <a:endParaRPr lang="en-US" dirty="0">
              <a:solidFill>
                <a:prstClr val="black"/>
              </a:solidFill>
              <a:latin typeface="Calibri"/>
            </a:endParaRPr>
          </a:p>
        </p:txBody>
      </p:sp>
    </p:spTree>
    <p:extLst>
      <p:ext uri="{BB962C8B-B14F-4D97-AF65-F5344CB8AC3E}">
        <p14:creationId xmlns:p14="http://schemas.microsoft.com/office/powerpoint/2010/main" val="461046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26" name="Picture 6"/>
          <p:cNvPicPr>
            <a:picLocks noChangeAspect="1" noChangeArrowheads="1"/>
          </p:cNvPicPr>
          <p:nvPr/>
        </p:nvPicPr>
        <p:blipFill>
          <a:blip r:embed="rId4" cstate="print"/>
          <a:srcRect/>
          <a:stretch>
            <a:fillRect/>
          </a:stretch>
        </p:blipFill>
        <p:spPr bwMode="auto">
          <a:xfrm>
            <a:off x="2147463" y="1637004"/>
            <a:ext cx="6987250" cy="4031106"/>
          </a:xfrm>
          <a:prstGeom prst="rect">
            <a:avLst/>
          </a:prstGeom>
          <a:noFill/>
          <a:ln w="9525">
            <a:noFill/>
            <a:miter lim="800000"/>
            <a:headEnd/>
            <a:tailEnd/>
          </a:ln>
        </p:spPr>
      </p:pic>
      <p:sp>
        <p:nvSpPr>
          <p:cNvPr id="34" name="TextBox 33"/>
          <p:cNvSpPr txBox="1"/>
          <p:nvPr/>
        </p:nvSpPr>
        <p:spPr>
          <a:xfrm>
            <a:off x="267039" y="2537372"/>
            <a:ext cx="1122423" cy="707886"/>
          </a:xfrm>
          <a:prstGeom prst="rect">
            <a:avLst/>
          </a:prstGeom>
          <a:noFill/>
        </p:spPr>
        <p:txBody>
          <a:bodyPr wrap="none" rtlCol="0">
            <a:spAutoFit/>
          </a:bodyPr>
          <a:lstStyle/>
          <a:p>
            <a:pPr eaLnBrk="1" hangingPunct="1"/>
            <a:r>
              <a:rPr lang="en-US" dirty="0" smtClean="0">
                <a:solidFill>
                  <a:prstClr val="black"/>
                </a:solidFill>
                <a:latin typeface="Times New Roman" pitchFamily="18" charset="0"/>
                <a:cs typeface="Times New Roman" pitchFamily="18" charset="0"/>
              </a:rPr>
              <a:t>Structure</a:t>
            </a:r>
          </a:p>
          <a:p>
            <a:pPr eaLnBrk="1" hangingPunct="1"/>
            <a:r>
              <a:rPr lang="en-US" dirty="0" smtClean="0">
                <a:solidFill>
                  <a:prstClr val="black"/>
                </a:solidFill>
                <a:latin typeface="Times New Roman" pitchFamily="18" charset="0"/>
                <a:cs typeface="Times New Roman" pitchFamily="18" charset="0"/>
              </a:rPr>
              <a:t>Function</a:t>
            </a:r>
            <a:endParaRPr lang="en-US" dirty="0">
              <a:solidFill>
                <a:prstClr val="black"/>
              </a:solidFill>
              <a:latin typeface="Times New Roman" pitchFamily="18" charset="0"/>
              <a:cs typeface="Times New Roman" pitchFamily="18" charset="0"/>
            </a:endParaRPr>
          </a:p>
        </p:txBody>
      </p:sp>
      <p:graphicFrame>
        <p:nvGraphicFramePr>
          <p:cNvPr id="35" name="Object 34"/>
          <p:cNvGraphicFramePr>
            <a:graphicFrameLocks noChangeAspect="1"/>
          </p:cNvGraphicFramePr>
          <p:nvPr/>
        </p:nvGraphicFramePr>
        <p:xfrm>
          <a:off x="66090" y="3256538"/>
          <a:ext cx="2167812" cy="858260"/>
        </p:xfrm>
        <a:graphic>
          <a:graphicData uri="http://schemas.openxmlformats.org/presentationml/2006/ole">
            <mc:AlternateContent xmlns:mc="http://schemas.openxmlformats.org/markup-compatibility/2006">
              <mc:Choice xmlns:v="urn:schemas-microsoft-com:vml" Requires="v">
                <p:oleObj spid="_x0000_s11274" name="Equation" r:id="rId5" imgW="1218960" imgH="482400" progId="Equation.3">
                  <p:embed/>
                </p:oleObj>
              </mc:Choice>
              <mc:Fallback>
                <p:oleObj name="Equation" r:id="rId5" imgW="121896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90" y="3256538"/>
                        <a:ext cx="2167812" cy="8582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 name="TextBox 61"/>
          <p:cNvSpPr txBox="1"/>
          <p:nvPr/>
        </p:nvSpPr>
        <p:spPr>
          <a:xfrm>
            <a:off x="4361931" y="5778039"/>
            <a:ext cx="2715808" cy="400110"/>
          </a:xfrm>
          <a:prstGeom prst="rect">
            <a:avLst/>
          </a:prstGeom>
          <a:noFill/>
        </p:spPr>
        <p:txBody>
          <a:bodyPr wrap="none" rtlCol="0">
            <a:spAutoFit/>
          </a:bodyPr>
          <a:lstStyle/>
          <a:p>
            <a:pPr eaLnBrk="1" hangingPunct="1"/>
            <a:r>
              <a:rPr lang="en-US" dirty="0" smtClean="0">
                <a:solidFill>
                  <a:prstClr val="black"/>
                </a:solidFill>
                <a:latin typeface="Times New Roman" pitchFamily="18" charset="0"/>
                <a:cs typeface="Times New Roman" pitchFamily="18" charset="0"/>
              </a:rPr>
              <a:t>Spatial frequency </a:t>
            </a:r>
            <a:r>
              <a:rPr lang="en-US" i="1" dirty="0" smtClean="0">
                <a:solidFill>
                  <a:prstClr val="black"/>
                </a:solidFill>
                <a:latin typeface="Times New Roman" pitchFamily="18" charset="0"/>
                <a:cs typeface="Times New Roman" pitchFamily="18" charset="0"/>
              </a:rPr>
              <a:t>k  </a:t>
            </a:r>
            <a:r>
              <a:rPr lang="en-US" dirty="0" smtClean="0">
                <a:solidFill>
                  <a:prstClr val="black"/>
                </a:solidFill>
                <a:latin typeface="Times New Roman" pitchFamily="18" charset="0"/>
                <a:cs typeface="Times New Roman" pitchFamily="18" charset="0"/>
              </a:rPr>
              <a:t>(2</a:t>
            </a:r>
            <a:r>
              <a:rPr lang="en-US" dirty="0" smtClean="0">
                <a:solidFill>
                  <a:prstClr val="black"/>
                </a:solidFill>
                <a:latin typeface="Symbol" pitchFamily="18" charset="2"/>
                <a:cs typeface="Times New Roman" pitchFamily="18" charset="0"/>
              </a:rPr>
              <a:t>p</a:t>
            </a:r>
            <a:r>
              <a:rPr lang="en-US" dirty="0" smtClean="0">
                <a:solidFill>
                  <a:prstClr val="black"/>
                </a:solidFill>
                <a:latin typeface="Times New Roman" pitchFamily="18" charset="0"/>
                <a:cs typeface="Times New Roman" pitchFamily="18" charset="0"/>
              </a:rPr>
              <a:t>)</a:t>
            </a:r>
            <a:endParaRPr lang="en-US" dirty="0">
              <a:solidFill>
                <a:prstClr val="black"/>
              </a:solidFill>
              <a:latin typeface="Times New Roman" pitchFamily="18" charset="0"/>
              <a:cs typeface="Times New Roman" pitchFamily="18" charset="0"/>
            </a:endParaRPr>
          </a:p>
        </p:txBody>
      </p:sp>
      <p:sp>
        <p:nvSpPr>
          <p:cNvPr id="76" name="TextBox 75"/>
          <p:cNvSpPr txBox="1"/>
          <p:nvPr/>
        </p:nvSpPr>
        <p:spPr>
          <a:xfrm>
            <a:off x="5888236" y="1835731"/>
            <a:ext cx="1564852" cy="400110"/>
          </a:xfrm>
          <a:prstGeom prst="rect">
            <a:avLst/>
          </a:prstGeom>
          <a:noFill/>
        </p:spPr>
        <p:txBody>
          <a:bodyPr wrap="none" rtlCol="0">
            <a:spAutoFit/>
          </a:bodyPr>
          <a:lstStyle/>
          <a:p>
            <a:r>
              <a:rPr lang="en-US" b="1" dirty="0" smtClean="0">
                <a:solidFill>
                  <a:srgbClr val="FF0000"/>
                </a:solidFill>
              </a:rPr>
              <a:t>Short range</a:t>
            </a:r>
            <a:endParaRPr lang="en-US" b="1" dirty="0">
              <a:solidFill>
                <a:srgbClr val="FF0000"/>
              </a:solidFill>
            </a:endParaRPr>
          </a:p>
        </p:txBody>
      </p:sp>
      <p:sp>
        <p:nvSpPr>
          <p:cNvPr id="77" name="TextBox 76"/>
          <p:cNvSpPr txBox="1"/>
          <p:nvPr/>
        </p:nvSpPr>
        <p:spPr>
          <a:xfrm>
            <a:off x="5867456" y="3184359"/>
            <a:ext cx="1491114" cy="400110"/>
          </a:xfrm>
          <a:prstGeom prst="rect">
            <a:avLst/>
          </a:prstGeom>
          <a:noFill/>
        </p:spPr>
        <p:txBody>
          <a:bodyPr wrap="none" rtlCol="0">
            <a:spAutoFit/>
          </a:bodyPr>
          <a:lstStyle/>
          <a:p>
            <a:r>
              <a:rPr lang="en-US" b="1" dirty="0" smtClean="0">
                <a:solidFill>
                  <a:prstClr val="black"/>
                </a:solidFill>
              </a:rPr>
              <a:t>Long range</a:t>
            </a:r>
            <a:endParaRPr lang="en-US" b="1" dirty="0">
              <a:solidFill>
                <a:prstClr val="black"/>
              </a:solidFill>
            </a:endParaRPr>
          </a:p>
        </p:txBody>
      </p:sp>
      <p:graphicFrame>
        <p:nvGraphicFramePr>
          <p:cNvPr id="78" name="Object 77"/>
          <p:cNvGraphicFramePr>
            <a:graphicFrameLocks noChangeAspect="1"/>
          </p:cNvGraphicFramePr>
          <p:nvPr/>
        </p:nvGraphicFramePr>
        <p:xfrm>
          <a:off x="5650931" y="4083051"/>
          <a:ext cx="114300" cy="215900"/>
        </p:xfrm>
        <a:graphic>
          <a:graphicData uri="http://schemas.openxmlformats.org/presentationml/2006/ole">
            <mc:AlternateContent xmlns:mc="http://schemas.openxmlformats.org/markup-compatibility/2006">
              <mc:Choice xmlns:v="urn:schemas-microsoft-com:vml" Requires="v">
                <p:oleObj spid="_x0000_s11275" name="Equation" r:id="rId7" imgW="114120" imgH="215640" progId="Equation.3">
                  <p:embed/>
                </p:oleObj>
              </mc:Choice>
              <mc:Fallback>
                <p:oleObj name="Equation"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0931" y="4083051"/>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7001435" y="6228400"/>
            <a:ext cx="2133600" cy="584775"/>
          </a:xfrm>
          <a:prstGeom prst="rect">
            <a:avLst/>
          </a:prstGeom>
          <a:noFill/>
        </p:spPr>
        <p:txBody>
          <a:bodyPr wrap="square" rtlCol="0">
            <a:spAutoFit/>
          </a:bodyPr>
          <a:lstStyle/>
          <a:p>
            <a:pPr algn="r" eaLnBrk="1" fontAlgn="auto" hangingPunct="1">
              <a:spcBef>
                <a:spcPts val="0"/>
              </a:spcBef>
              <a:spcAft>
                <a:spcPts val="0"/>
              </a:spcAft>
            </a:pPr>
            <a:r>
              <a:rPr lang="en-US" sz="1600" dirty="0" smtClean="0">
                <a:solidFill>
                  <a:prstClr val="black"/>
                </a:solidFill>
                <a:latin typeface="Times New Roman" pitchFamily="18" charset="0"/>
                <a:cs typeface="Times New Roman" pitchFamily="18" charset="0"/>
              </a:rPr>
              <a:t>R. Islam et </a:t>
            </a:r>
            <a:r>
              <a:rPr lang="en-US" sz="1600" smtClean="0">
                <a:solidFill>
                  <a:prstClr val="black"/>
                </a:solidFill>
                <a:latin typeface="Times New Roman" pitchFamily="18" charset="0"/>
                <a:cs typeface="Times New Roman" pitchFamily="18" charset="0"/>
              </a:rPr>
              <a:t>al., Science</a:t>
            </a:r>
          </a:p>
          <a:p>
            <a:pPr algn="r" eaLnBrk="1" fontAlgn="auto" hangingPunct="1">
              <a:spcBef>
                <a:spcPts val="0"/>
              </a:spcBef>
              <a:spcAft>
                <a:spcPts val="0"/>
              </a:spcAft>
            </a:pPr>
            <a:r>
              <a:rPr lang="en-US" sz="1600" smtClean="0">
                <a:solidFill>
                  <a:prstClr val="black"/>
                </a:solidFill>
                <a:latin typeface="Times New Roman" pitchFamily="18" charset="0"/>
                <a:cs typeface="Times New Roman" pitchFamily="18" charset="0"/>
              </a:rPr>
              <a:t>340</a:t>
            </a:r>
            <a:r>
              <a:rPr lang="en-US" sz="1600">
                <a:solidFill>
                  <a:prstClr val="black"/>
                </a:solidFill>
                <a:latin typeface="Times New Roman" pitchFamily="18" charset="0"/>
                <a:cs typeface="Times New Roman" pitchFamily="18" charset="0"/>
              </a:rPr>
              <a:t>, 583 (2013)</a:t>
            </a:r>
            <a:endParaRPr lang="en-US" sz="1600" dirty="0">
              <a:solidFill>
                <a:prstClr val="black"/>
              </a:solidFill>
              <a:latin typeface="Times New Roman" pitchFamily="18" charset="0"/>
              <a:cs typeface="Times New Roman" pitchFamily="18" charset="0"/>
            </a:endParaRPr>
          </a:p>
        </p:txBody>
      </p:sp>
      <p:sp>
        <p:nvSpPr>
          <p:cNvPr id="13" name="TextBox 12"/>
          <p:cNvSpPr txBox="1"/>
          <p:nvPr/>
        </p:nvSpPr>
        <p:spPr>
          <a:xfrm>
            <a:off x="352698" y="180115"/>
            <a:ext cx="7311617" cy="584775"/>
          </a:xfrm>
          <a:prstGeom prst="rect">
            <a:avLst/>
          </a:prstGeom>
          <a:noFill/>
        </p:spPr>
        <p:txBody>
          <a:bodyPr wrap="none" rtlCol="0">
            <a:spAutoFit/>
          </a:bodyPr>
          <a:lstStyle/>
          <a:p>
            <a:r>
              <a:rPr lang="en-US" sz="3200" b="1" smtClean="0">
                <a:solidFill>
                  <a:prstClr val="black"/>
                </a:solidFill>
              </a:rPr>
              <a:t>Frustration of Magnetic Order </a:t>
            </a:r>
            <a:r>
              <a:rPr lang="en-US" sz="3200" b="1" dirty="0" smtClean="0">
                <a:solidFill>
                  <a:prstClr val="black"/>
                </a:solidFill>
              </a:rPr>
              <a:t>(N=10)</a:t>
            </a:r>
          </a:p>
        </p:txBody>
      </p:sp>
    </p:spTree>
    <p:extLst>
      <p:ext uri="{BB962C8B-B14F-4D97-AF65-F5344CB8AC3E}">
        <p14:creationId xmlns:p14="http://schemas.microsoft.com/office/powerpoint/2010/main" val="3706911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315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5"/>
          <p:cNvSpPr>
            <a:spLocks noChangeArrowheads="1"/>
          </p:cNvSpPr>
          <p:nvPr/>
        </p:nvSpPr>
        <p:spPr bwMode="auto">
          <a:xfrm>
            <a:off x="0" y="136515"/>
            <a:ext cx="9144000" cy="549275"/>
          </a:xfrm>
          <a:prstGeom prst="rect">
            <a:avLst/>
          </a:prstGeom>
          <a:noFill/>
          <a:ln w="12700">
            <a:noFill/>
            <a:miter lim="800000"/>
            <a:headEnd/>
            <a:tailEnd/>
          </a:ln>
          <a:effectLst/>
        </p:spPr>
        <p:txBody>
          <a:bodyPr wrap="none" anchor="ctr"/>
          <a:lstStyle/>
          <a:p>
            <a:pPr algn="ctr">
              <a:defRPr/>
            </a:pPr>
            <a:r>
              <a:rPr lang="en-US" altLang="ko-KR" sz="3200" dirty="0" err="1">
                <a:solidFill>
                  <a:prstClr val="white"/>
                </a:solidFill>
                <a:effectLst>
                  <a:outerShdw blurRad="38100" dist="38100" dir="2700000" sx="1000" sy="1000" algn="tl">
                    <a:srgbClr val="000000"/>
                  </a:outerShdw>
                </a:effectLst>
                <a:latin typeface="Calibri"/>
                <a:ea typeface="굴림" pitchFamily="34" charset="-127"/>
              </a:rPr>
              <a:t>Antiferromagnetic</a:t>
            </a:r>
            <a:r>
              <a:rPr lang="en-US" altLang="ko-KR" sz="3200" dirty="0">
                <a:solidFill>
                  <a:prstClr val="white"/>
                </a:solidFill>
                <a:effectLst>
                  <a:outerShdw blurRad="38100" dist="38100" dir="2700000" sx="1000" sy="1000" algn="tl">
                    <a:srgbClr val="000000"/>
                  </a:outerShdw>
                </a:effectLst>
                <a:latin typeface="Calibri"/>
                <a:ea typeface="굴림" pitchFamily="34" charset="-127"/>
              </a:rPr>
              <a:t> </a:t>
            </a:r>
            <a:r>
              <a:rPr lang="en-US" altLang="ko-KR" sz="3200" dirty="0" err="1">
                <a:solidFill>
                  <a:prstClr val="white"/>
                </a:solidFill>
                <a:effectLst>
                  <a:outerShdw blurRad="38100" dist="38100" dir="2700000" sx="1000" sy="1000" algn="tl">
                    <a:srgbClr val="000000"/>
                  </a:outerShdw>
                </a:effectLst>
                <a:latin typeface="Calibri"/>
                <a:ea typeface="굴림" pitchFamily="34" charset="-127"/>
              </a:rPr>
              <a:t>Néel</a:t>
            </a:r>
            <a:r>
              <a:rPr lang="en-US" altLang="ko-KR" sz="3200" dirty="0">
                <a:solidFill>
                  <a:prstClr val="white"/>
                </a:solidFill>
                <a:effectLst>
                  <a:outerShdw blurRad="38100" dist="38100" dir="2700000" sx="1000" sy="1000" algn="tl">
                    <a:srgbClr val="000000"/>
                  </a:outerShdw>
                </a:effectLst>
                <a:latin typeface="Calibri"/>
                <a:ea typeface="굴림" pitchFamily="34" charset="-127"/>
              </a:rPr>
              <a:t> order of N=10 spins</a:t>
            </a:r>
            <a:endParaRPr lang="de-DE" altLang="ko-KR" sz="3200" dirty="0">
              <a:solidFill>
                <a:prstClr val="black"/>
              </a:solidFill>
              <a:effectLst>
                <a:outerShdw blurRad="38100" dist="38100" dir="2700000" sx="1000" sy="1000" algn="tl">
                  <a:srgbClr val="000000"/>
                </a:outerShdw>
              </a:effectLst>
              <a:latin typeface="Calibri"/>
              <a:ea typeface="굴림" pitchFamily="34" charset="-127"/>
            </a:endParaRPr>
          </a:p>
        </p:txBody>
      </p:sp>
      <p:grpSp>
        <p:nvGrpSpPr>
          <p:cNvPr id="75" name="Group 74"/>
          <p:cNvGrpSpPr/>
          <p:nvPr/>
        </p:nvGrpSpPr>
        <p:grpSpPr>
          <a:xfrm>
            <a:off x="249383" y="850909"/>
            <a:ext cx="8332555" cy="1130291"/>
            <a:chOff x="249383" y="2051456"/>
            <a:chExt cx="8332555" cy="1130291"/>
          </a:xfrm>
        </p:grpSpPr>
        <p:sp>
          <p:nvSpPr>
            <p:cNvPr id="77" name="TextBox 76"/>
            <p:cNvSpPr txBox="1"/>
            <p:nvPr/>
          </p:nvSpPr>
          <p:spPr>
            <a:xfrm>
              <a:off x="249383" y="2051456"/>
              <a:ext cx="1487971" cy="400110"/>
            </a:xfrm>
            <a:prstGeom prst="rect">
              <a:avLst/>
            </a:prstGeom>
            <a:noFill/>
          </p:spPr>
          <p:txBody>
            <a:bodyPr wrap="none" rtlCol="0">
              <a:spAutoFit/>
            </a:bodyPr>
            <a:lstStyle/>
            <a:p>
              <a:r>
                <a:rPr lang="en-US" dirty="0">
                  <a:solidFill>
                    <a:prstClr val="white"/>
                  </a:solidFill>
                  <a:latin typeface="Calibri"/>
                </a:rPr>
                <a:t>All in state </a:t>
              </a:r>
              <a:r>
                <a:rPr lang="en-US" dirty="0">
                  <a:solidFill>
                    <a:prstClr val="white"/>
                  </a:solidFill>
                  <a:latin typeface="Calibri"/>
                  <a:sym typeface="Symbol"/>
                </a:rPr>
                <a:t></a:t>
              </a:r>
              <a:endParaRPr lang="en-US" dirty="0">
                <a:solidFill>
                  <a:prstClr val="white"/>
                </a:solidFill>
                <a:latin typeface="Calibri"/>
              </a:endParaRPr>
            </a:p>
          </p:txBody>
        </p:sp>
        <p:pic>
          <p:nvPicPr>
            <p:cNvPr id="81" name="Picture 80" descr="Ions on Fire1.jpg"/>
            <p:cNvPicPr>
              <a:picLocks noChangeAspect="1"/>
            </p:cNvPicPr>
            <p:nvPr/>
          </p:nvPicPr>
          <p:blipFill>
            <a:blip r:embed="rId3" cstate="print"/>
            <a:srcRect l="2936" t="1278" r="6147" b="77406"/>
            <a:stretch>
              <a:fillRect/>
            </a:stretch>
          </p:blipFill>
          <p:spPr>
            <a:xfrm>
              <a:off x="268448" y="2466363"/>
              <a:ext cx="8313490" cy="713065"/>
            </a:xfrm>
            <a:prstGeom prst="rect">
              <a:avLst/>
            </a:prstGeom>
          </p:spPr>
        </p:pic>
        <p:grpSp>
          <p:nvGrpSpPr>
            <p:cNvPr id="83" name="Group 82"/>
            <p:cNvGrpSpPr/>
            <p:nvPr/>
          </p:nvGrpSpPr>
          <p:grpSpPr>
            <a:xfrm>
              <a:off x="270344" y="2434325"/>
              <a:ext cx="8309113" cy="747422"/>
              <a:chOff x="270344" y="1796995"/>
              <a:chExt cx="8309113" cy="747422"/>
            </a:xfrm>
          </p:grpSpPr>
          <p:sp>
            <p:nvSpPr>
              <p:cNvPr id="84" name="Rectangle 8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5" name="Straight Connector 8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sp>
        <p:nvSpPr>
          <p:cNvPr id="107" name="TextBox 106"/>
          <p:cNvSpPr txBox="1"/>
          <p:nvPr/>
        </p:nvSpPr>
        <p:spPr>
          <a:xfrm>
            <a:off x="3352800" y="609600"/>
            <a:ext cx="2087431" cy="400110"/>
          </a:xfrm>
          <a:prstGeom prst="rect">
            <a:avLst/>
          </a:prstGeom>
          <a:noFill/>
        </p:spPr>
        <p:txBody>
          <a:bodyPr wrap="none" rtlCol="0">
            <a:spAutoFit/>
          </a:bodyPr>
          <a:lstStyle/>
          <a:p>
            <a:r>
              <a:rPr lang="en-US" dirty="0">
                <a:solidFill>
                  <a:srgbClr val="FFFFFF"/>
                </a:solidFill>
                <a:latin typeface="Calibri"/>
              </a:rPr>
              <a:t>2600 </a:t>
            </a:r>
            <a:r>
              <a:rPr lang="en-US" dirty="0" smtClean="0">
                <a:solidFill>
                  <a:srgbClr val="FFFFFF"/>
                </a:solidFill>
                <a:latin typeface="Calibri"/>
              </a:rPr>
              <a:t>runs, </a:t>
            </a:r>
            <a:r>
              <a:rPr lang="en-US" dirty="0" smtClean="0">
                <a:solidFill>
                  <a:srgbClr val="FFFFFF"/>
                </a:solidFill>
                <a:latin typeface="Symbol" pitchFamily="18" charset="2"/>
              </a:rPr>
              <a:t>a</a:t>
            </a:r>
            <a:r>
              <a:rPr lang="en-US" dirty="0" smtClean="0">
                <a:solidFill>
                  <a:srgbClr val="FFFFFF"/>
                </a:solidFill>
                <a:latin typeface="Calibri"/>
              </a:rPr>
              <a:t>=1.12</a:t>
            </a:r>
            <a:endParaRPr lang="en-US" dirty="0">
              <a:solidFill>
                <a:srgbClr val="FFFFFF"/>
              </a:solidFill>
              <a:latin typeface="Calibri"/>
            </a:endParaRPr>
          </a:p>
        </p:txBody>
      </p:sp>
      <p:grpSp>
        <p:nvGrpSpPr>
          <p:cNvPr id="4" name="Group 3"/>
          <p:cNvGrpSpPr/>
          <p:nvPr/>
        </p:nvGrpSpPr>
        <p:grpSpPr>
          <a:xfrm>
            <a:off x="0" y="3657600"/>
            <a:ext cx="9135035" cy="3200400"/>
            <a:chOff x="0" y="3657600"/>
            <a:chExt cx="9135035" cy="3200400"/>
          </a:xfrm>
        </p:grpSpPr>
        <p:sp>
          <p:nvSpPr>
            <p:cNvPr id="17" name="TextBox 16"/>
            <p:cNvSpPr txBox="1"/>
            <p:nvPr/>
          </p:nvSpPr>
          <p:spPr>
            <a:xfrm>
              <a:off x="283534" y="3657600"/>
              <a:ext cx="2677784" cy="400110"/>
            </a:xfrm>
            <a:prstGeom prst="rect">
              <a:avLst/>
            </a:prstGeom>
            <a:noFill/>
          </p:spPr>
          <p:txBody>
            <a:bodyPr wrap="none" rtlCol="0">
              <a:spAutoFit/>
            </a:bodyPr>
            <a:lstStyle/>
            <a:p>
              <a:r>
                <a:rPr lang="en-US" dirty="0">
                  <a:solidFill>
                    <a:prstClr val="white"/>
                  </a:solidFill>
                  <a:latin typeface="Calibri"/>
                </a:rPr>
                <a:t>AFM ground state order</a:t>
              </a:r>
            </a:p>
          </p:txBody>
        </p:sp>
        <p:sp>
          <p:nvSpPr>
            <p:cNvPr id="26" name="TextBox 25"/>
            <p:cNvSpPr txBox="1"/>
            <p:nvPr/>
          </p:nvSpPr>
          <p:spPr>
            <a:xfrm>
              <a:off x="7303379" y="3674515"/>
              <a:ext cx="1336007" cy="400110"/>
            </a:xfrm>
            <a:prstGeom prst="rect">
              <a:avLst/>
            </a:prstGeom>
            <a:noFill/>
          </p:spPr>
          <p:txBody>
            <a:bodyPr wrap="none" rtlCol="0">
              <a:spAutoFit/>
            </a:bodyPr>
            <a:lstStyle/>
            <a:p>
              <a:r>
                <a:rPr lang="en-US" smtClean="0">
                  <a:solidFill>
                    <a:srgbClr val="FFFFFF"/>
                  </a:solidFill>
                  <a:latin typeface="Calibri"/>
                </a:rPr>
                <a:t>222 events</a:t>
              </a:r>
              <a:endParaRPr lang="en-US" dirty="0">
                <a:solidFill>
                  <a:srgbClr val="FFFFFF"/>
                </a:solidFill>
                <a:latin typeface="Calibri"/>
              </a:endParaRPr>
            </a:p>
          </p:txBody>
        </p:sp>
        <p:pic>
          <p:nvPicPr>
            <p:cNvPr id="28" name="Picture 27" descr="Ions on Fire1.jpg"/>
            <p:cNvPicPr>
              <a:picLocks noChangeAspect="1"/>
            </p:cNvPicPr>
            <p:nvPr/>
          </p:nvPicPr>
          <p:blipFill>
            <a:blip r:embed="rId3" cstate="print"/>
            <a:srcRect l="3028" t="50922" r="5963" b="27511"/>
            <a:stretch>
              <a:fillRect/>
            </a:stretch>
          </p:blipFill>
          <p:spPr>
            <a:xfrm>
              <a:off x="304800" y="4045826"/>
              <a:ext cx="8321879" cy="721453"/>
            </a:xfrm>
            <a:prstGeom prst="rect">
              <a:avLst/>
            </a:prstGeom>
          </p:spPr>
        </p:pic>
        <p:grpSp>
          <p:nvGrpSpPr>
            <p:cNvPr id="53" name="Group 52"/>
            <p:cNvGrpSpPr/>
            <p:nvPr/>
          </p:nvGrpSpPr>
          <p:grpSpPr>
            <a:xfrm>
              <a:off x="262449" y="4019040"/>
              <a:ext cx="8309113" cy="747422"/>
              <a:chOff x="270344" y="1796995"/>
              <a:chExt cx="8309113" cy="747422"/>
            </a:xfrm>
          </p:grpSpPr>
          <p:sp>
            <p:nvSpPr>
              <p:cNvPr id="54" name="Rectangle 5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Straight Connector 5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0" y="6150114"/>
              <a:ext cx="6026727" cy="707886"/>
            </a:xfrm>
            <a:prstGeom prst="rect">
              <a:avLst/>
            </a:prstGeom>
            <a:noFill/>
          </p:spPr>
          <p:txBody>
            <a:bodyPr wrap="square" rtlCol="0">
              <a:spAutoFit/>
            </a:bodyPr>
            <a:lstStyle/>
            <a:p>
              <a:r>
                <a:rPr lang="en-US" dirty="0">
                  <a:solidFill>
                    <a:prstClr val="white"/>
                  </a:solidFill>
                  <a:latin typeface="Calibri"/>
                </a:rPr>
                <a:t>                           441 events out of 2600  =  17</a:t>
              </a:r>
              <a:r>
                <a:rPr lang="en-US" b="1" dirty="0">
                  <a:solidFill>
                    <a:prstClr val="white"/>
                  </a:solidFill>
                  <a:latin typeface="Calibri"/>
                </a:rPr>
                <a:t>%</a:t>
              </a:r>
              <a:r>
                <a:rPr lang="en-US" dirty="0">
                  <a:solidFill>
                    <a:prstClr val="white"/>
                  </a:solidFill>
                  <a:latin typeface="Calibri"/>
                </a:rPr>
                <a:t> </a:t>
              </a:r>
            </a:p>
            <a:p>
              <a:r>
                <a:rPr lang="en-US" dirty="0" err="1">
                  <a:solidFill>
                    <a:prstClr val="white"/>
                  </a:solidFill>
                  <a:latin typeface="Calibri"/>
                </a:rPr>
                <a:t>Prob</a:t>
              </a:r>
              <a:r>
                <a:rPr lang="en-US" dirty="0">
                  <a:solidFill>
                    <a:prstClr val="white"/>
                  </a:solidFill>
                  <a:latin typeface="Calibri"/>
                </a:rPr>
                <a:t> of any state at random =2 x (1/2</a:t>
              </a:r>
              <a:r>
                <a:rPr lang="en-US" baseline="30000" dirty="0">
                  <a:solidFill>
                    <a:prstClr val="white"/>
                  </a:solidFill>
                  <a:latin typeface="Calibri"/>
                </a:rPr>
                <a:t>10</a:t>
              </a:r>
              <a:r>
                <a:rPr lang="en-US" dirty="0">
                  <a:solidFill>
                    <a:prstClr val="white"/>
                  </a:solidFill>
                  <a:latin typeface="Calibri"/>
                </a:rPr>
                <a:t>)  =  </a:t>
              </a:r>
              <a:r>
                <a:rPr lang="en-US" dirty="0" smtClean="0">
                  <a:solidFill>
                    <a:prstClr val="white"/>
                  </a:solidFill>
                  <a:latin typeface="Calibri"/>
                </a:rPr>
                <a:t>0.2%</a:t>
              </a:r>
              <a:endParaRPr lang="en-US" dirty="0">
                <a:solidFill>
                  <a:prstClr val="white"/>
                </a:solidFill>
                <a:latin typeface="Calibri"/>
              </a:endParaRPr>
            </a:p>
          </p:txBody>
        </p:sp>
        <p:sp>
          <p:nvSpPr>
            <p:cNvPr id="25" name="TextBox 24"/>
            <p:cNvSpPr txBox="1"/>
            <p:nvPr/>
          </p:nvSpPr>
          <p:spPr>
            <a:xfrm>
              <a:off x="7301345" y="4874607"/>
              <a:ext cx="1336007" cy="400110"/>
            </a:xfrm>
            <a:prstGeom prst="rect">
              <a:avLst/>
            </a:prstGeom>
            <a:noFill/>
          </p:spPr>
          <p:txBody>
            <a:bodyPr wrap="none" rtlCol="0">
              <a:spAutoFit/>
            </a:bodyPr>
            <a:lstStyle/>
            <a:p>
              <a:r>
                <a:rPr lang="en-US" dirty="0">
                  <a:solidFill>
                    <a:srgbClr val="FFFFFF"/>
                  </a:solidFill>
                  <a:latin typeface="Calibri"/>
                </a:rPr>
                <a:t>219 events</a:t>
              </a:r>
            </a:p>
          </p:txBody>
        </p:sp>
        <p:pic>
          <p:nvPicPr>
            <p:cNvPr id="29" name="Picture 28" descr="Ions on Fire1.jpg"/>
            <p:cNvPicPr>
              <a:picLocks noChangeAspect="1"/>
            </p:cNvPicPr>
            <p:nvPr/>
          </p:nvPicPr>
          <p:blipFill>
            <a:blip r:embed="rId3" cstate="print"/>
            <a:srcRect l="3028" t="75257" r="6055" b="2010"/>
            <a:stretch>
              <a:fillRect/>
            </a:stretch>
          </p:blipFill>
          <p:spPr>
            <a:xfrm>
              <a:off x="304800" y="5220943"/>
              <a:ext cx="8313490" cy="760407"/>
            </a:xfrm>
            <a:prstGeom prst="rect">
              <a:avLst/>
            </a:prstGeom>
          </p:spPr>
        </p:pic>
        <p:grpSp>
          <p:nvGrpSpPr>
            <p:cNvPr id="64" name="Group 63"/>
            <p:cNvGrpSpPr/>
            <p:nvPr/>
          </p:nvGrpSpPr>
          <p:grpSpPr>
            <a:xfrm>
              <a:off x="270344" y="5205310"/>
              <a:ext cx="8309113" cy="747422"/>
              <a:chOff x="270344" y="1796995"/>
              <a:chExt cx="8309113" cy="747422"/>
            </a:xfrm>
          </p:grpSpPr>
          <p:sp>
            <p:nvSpPr>
              <p:cNvPr id="65" name="Rectangle 64"/>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6" name="Straight Connector 65"/>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76" name="TextBox 75"/>
            <p:cNvSpPr txBox="1"/>
            <p:nvPr/>
          </p:nvSpPr>
          <p:spPr>
            <a:xfrm>
              <a:off x="7001435" y="6228400"/>
              <a:ext cx="2133600" cy="584775"/>
            </a:xfrm>
            <a:prstGeom prst="rect">
              <a:avLst/>
            </a:prstGeom>
            <a:noFill/>
          </p:spPr>
          <p:txBody>
            <a:bodyPr wrap="square" rtlCol="0">
              <a:spAutoFit/>
            </a:bodyPr>
            <a:lstStyle/>
            <a:p>
              <a:pPr algn="r" eaLnBrk="1" fontAlgn="auto" hangingPunct="1">
                <a:spcBef>
                  <a:spcPts val="0"/>
                </a:spcBef>
                <a:spcAft>
                  <a:spcPts val="0"/>
                </a:spcAft>
              </a:pPr>
              <a:r>
                <a:rPr lang="en-US" sz="1600" dirty="0" smtClean="0">
                  <a:solidFill>
                    <a:srgbClr val="FFFFFF"/>
                  </a:solidFill>
                  <a:latin typeface="Times New Roman" pitchFamily="18" charset="0"/>
                  <a:cs typeface="Times New Roman" pitchFamily="18" charset="0"/>
                </a:rPr>
                <a:t>R. Islam et </a:t>
              </a:r>
              <a:r>
                <a:rPr lang="en-US" sz="1600" smtClean="0">
                  <a:solidFill>
                    <a:srgbClr val="FFFFFF"/>
                  </a:solidFill>
                  <a:latin typeface="Times New Roman" pitchFamily="18" charset="0"/>
                  <a:cs typeface="Times New Roman" pitchFamily="18" charset="0"/>
                </a:rPr>
                <a:t>al., Science</a:t>
              </a:r>
            </a:p>
            <a:p>
              <a:pPr algn="r" eaLnBrk="1" fontAlgn="auto" hangingPunct="1">
                <a:spcBef>
                  <a:spcPts val="0"/>
                </a:spcBef>
                <a:spcAft>
                  <a:spcPts val="0"/>
                </a:spcAft>
              </a:pPr>
              <a:r>
                <a:rPr lang="en-US" sz="1600" smtClean="0">
                  <a:solidFill>
                    <a:srgbClr val="FFFFFF"/>
                  </a:solidFill>
                  <a:latin typeface="Times New Roman" pitchFamily="18" charset="0"/>
                  <a:cs typeface="Times New Roman" pitchFamily="18" charset="0"/>
                </a:rPr>
                <a:t>340</a:t>
              </a:r>
              <a:r>
                <a:rPr lang="en-US" sz="1600">
                  <a:solidFill>
                    <a:srgbClr val="FFFFFF"/>
                  </a:solidFill>
                  <a:latin typeface="Times New Roman" pitchFamily="18" charset="0"/>
                  <a:cs typeface="Times New Roman" pitchFamily="18" charset="0"/>
                </a:rPr>
                <a:t>, 583 (2013)</a:t>
              </a:r>
              <a:endParaRPr lang="en-US" sz="1600" dirty="0">
                <a:solidFill>
                  <a:srgbClr val="FFFFFF"/>
                </a:solidFill>
                <a:latin typeface="Times New Roman" pitchFamily="18" charset="0"/>
                <a:cs typeface="Times New Roman" pitchFamily="18" charset="0"/>
              </a:endParaRPr>
            </a:p>
          </p:txBody>
        </p:sp>
      </p:grpSp>
      <p:pic>
        <p:nvPicPr>
          <p:cNvPr id="79" name="Picture 78" descr="Ions on Fire1.jpg"/>
          <p:cNvPicPr>
            <a:picLocks noChangeAspect="1"/>
          </p:cNvPicPr>
          <p:nvPr/>
        </p:nvPicPr>
        <p:blipFill rotWithShape="1">
          <a:blip r:embed="rId3" cstate="print"/>
          <a:srcRect l="2273" t="25763" r="5682" b="50620"/>
          <a:stretch/>
        </p:blipFill>
        <p:spPr>
          <a:xfrm>
            <a:off x="275698" y="2461938"/>
            <a:ext cx="8298404" cy="739471"/>
          </a:xfrm>
          <a:prstGeom prst="rect">
            <a:avLst/>
          </a:prstGeom>
        </p:spPr>
      </p:pic>
      <p:grpSp>
        <p:nvGrpSpPr>
          <p:cNvPr id="94" name="Group 93"/>
          <p:cNvGrpSpPr/>
          <p:nvPr/>
        </p:nvGrpSpPr>
        <p:grpSpPr>
          <a:xfrm>
            <a:off x="251221" y="2114490"/>
            <a:ext cx="8328236" cy="1085910"/>
            <a:chOff x="251221" y="2114490"/>
            <a:chExt cx="8328236" cy="1085910"/>
          </a:xfrm>
        </p:grpSpPr>
        <p:sp>
          <p:nvSpPr>
            <p:cNvPr id="95" name="TextBox 94"/>
            <p:cNvSpPr txBox="1"/>
            <p:nvPr/>
          </p:nvSpPr>
          <p:spPr>
            <a:xfrm>
              <a:off x="251221" y="2114490"/>
              <a:ext cx="1545680" cy="400110"/>
            </a:xfrm>
            <a:prstGeom prst="rect">
              <a:avLst/>
            </a:prstGeom>
            <a:noFill/>
          </p:spPr>
          <p:txBody>
            <a:bodyPr wrap="none" rtlCol="0">
              <a:spAutoFit/>
            </a:bodyPr>
            <a:lstStyle/>
            <a:p>
              <a:r>
                <a:rPr lang="en-US" dirty="0">
                  <a:solidFill>
                    <a:prstClr val="white"/>
                  </a:solidFill>
                  <a:latin typeface="Calibri"/>
                </a:rPr>
                <a:t>All in state  </a:t>
              </a:r>
              <a:r>
                <a:rPr lang="en-US" dirty="0">
                  <a:solidFill>
                    <a:prstClr val="white"/>
                  </a:solidFill>
                  <a:latin typeface="Calibri"/>
                  <a:sym typeface="Symbol"/>
                </a:rPr>
                <a:t></a:t>
              </a:r>
              <a:endParaRPr lang="en-US" dirty="0">
                <a:solidFill>
                  <a:prstClr val="white"/>
                </a:solidFill>
                <a:latin typeface="Calibri"/>
              </a:endParaRPr>
            </a:p>
          </p:txBody>
        </p:sp>
        <p:grpSp>
          <p:nvGrpSpPr>
            <p:cNvPr id="96" name="Group 95"/>
            <p:cNvGrpSpPr/>
            <p:nvPr/>
          </p:nvGrpSpPr>
          <p:grpSpPr>
            <a:xfrm>
              <a:off x="270344" y="2452978"/>
              <a:ext cx="8309113" cy="747422"/>
              <a:chOff x="270344" y="1796995"/>
              <a:chExt cx="8309113" cy="747422"/>
            </a:xfrm>
          </p:grpSpPr>
          <p:sp>
            <p:nvSpPr>
              <p:cNvPr id="97" name="Rectangle 96"/>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8" name="Straight Connector 97"/>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39520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123"/>
          <p:cNvSpPr/>
          <p:nvPr/>
        </p:nvSpPr>
        <p:spPr>
          <a:xfrm>
            <a:off x="0" y="0"/>
            <a:ext cx="9144000" cy="7315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Rectangle 5"/>
          <p:cNvSpPr>
            <a:spLocks noChangeArrowheads="1"/>
          </p:cNvSpPr>
          <p:nvPr/>
        </p:nvSpPr>
        <p:spPr bwMode="auto">
          <a:xfrm>
            <a:off x="0" y="136515"/>
            <a:ext cx="9144000" cy="549275"/>
          </a:xfrm>
          <a:prstGeom prst="rect">
            <a:avLst/>
          </a:prstGeom>
          <a:noFill/>
          <a:ln w="12700">
            <a:noFill/>
            <a:miter lim="800000"/>
            <a:headEnd/>
            <a:tailEnd/>
          </a:ln>
          <a:effectLst/>
        </p:spPr>
        <p:txBody>
          <a:bodyPr wrap="none" anchor="ctr"/>
          <a:lstStyle/>
          <a:p>
            <a:pPr algn="ctr">
              <a:defRPr/>
            </a:pPr>
            <a:r>
              <a:rPr lang="en-US" altLang="ko-KR" sz="3200" dirty="0">
                <a:solidFill>
                  <a:prstClr val="white"/>
                </a:solidFill>
                <a:effectLst>
                  <a:outerShdw blurRad="38100" dist="38100" dir="2700000" sx="1000" sy="1000" algn="tl">
                    <a:srgbClr val="000000"/>
                  </a:outerShdw>
                </a:effectLst>
                <a:latin typeface="Calibri"/>
                <a:ea typeface="굴림" pitchFamily="34" charset="-127"/>
              </a:rPr>
              <a:t>First Excited States</a:t>
            </a:r>
            <a:endParaRPr lang="de-DE" altLang="ko-KR" sz="3200" dirty="0">
              <a:solidFill>
                <a:prstClr val="black"/>
              </a:solidFill>
              <a:effectLst>
                <a:outerShdw blurRad="38100" dist="38100" dir="2700000" sx="1000" sy="1000" algn="tl">
                  <a:srgbClr val="000000"/>
                </a:outerShdw>
              </a:effectLst>
              <a:latin typeface="Calibri"/>
              <a:ea typeface="굴림" pitchFamily="34" charset="-127"/>
            </a:endParaRPr>
          </a:p>
        </p:txBody>
      </p:sp>
      <p:sp>
        <p:nvSpPr>
          <p:cNvPr id="6" name="TextBox 5"/>
          <p:cNvSpPr txBox="1"/>
          <p:nvPr/>
        </p:nvSpPr>
        <p:spPr>
          <a:xfrm>
            <a:off x="3281064" y="750449"/>
            <a:ext cx="2183868" cy="461665"/>
          </a:xfrm>
          <a:prstGeom prst="rect">
            <a:avLst/>
          </a:prstGeom>
          <a:noFill/>
        </p:spPr>
        <p:txBody>
          <a:bodyPr wrap="none" rtlCol="0">
            <a:spAutoFit/>
          </a:bodyPr>
          <a:lstStyle/>
          <a:p>
            <a:r>
              <a:rPr lang="en-US" sz="2400" dirty="0" smtClean="0">
                <a:solidFill>
                  <a:prstClr val="white"/>
                </a:solidFill>
                <a:latin typeface="Calibri"/>
              </a:rPr>
              <a:t>(Pop</a:t>
            </a:r>
            <a:r>
              <a:rPr lang="en-US" sz="2400" smtClean="0">
                <a:solidFill>
                  <a:prstClr val="white"/>
                </a:solidFill>
                <a:latin typeface="Calibri"/>
              </a:rPr>
              <a:t>. </a:t>
            </a:r>
            <a:r>
              <a:rPr lang="en-US" sz="2400" b="1" smtClean="0">
                <a:solidFill>
                  <a:prstClr val="white"/>
                </a:solidFill>
                <a:latin typeface="Times New Roman" pitchFamily="18" charset="0"/>
                <a:cs typeface="Times New Roman" pitchFamily="18" charset="0"/>
              </a:rPr>
              <a:t>~</a:t>
            </a:r>
            <a:r>
              <a:rPr lang="en-US" sz="2400" smtClean="0">
                <a:solidFill>
                  <a:prstClr val="white"/>
                </a:solidFill>
                <a:latin typeface="Calibri"/>
              </a:rPr>
              <a:t>2</a:t>
            </a:r>
            <a:r>
              <a:rPr lang="en-US" sz="2400" dirty="0" smtClean="0">
                <a:solidFill>
                  <a:prstClr val="white"/>
                </a:solidFill>
                <a:latin typeface="Calibri"/>
              </a:rPr>
              <a:t>% each)</a:t>
            </a:r>
            <a:endParaRPr lang="en-US" sz="2400" dirty="0">
              <a:solidFill>
                <a:prstClr val="white"/>
              </a:solidFill>
              <a:latin typeface="Calibri"/>
            </a:endParaRPr>
          </a:p>
        </p:txBody>
      </p:sp>
      <p:grpSp>
        <p:nvGrpSpPr>
          <p:cNvPr id="2" name="Group 1"/>
          <p:cNvGrpSpPr/>
          <p:nvPr/>
        </p:nvGrpSpPr>
        <p:grpSpPr>
          <a:xfrm>
            <a:off x="75982" y="1436694"/>
            <a:ext cx="8532171" cy="5042379"/>
            <a:chOff x="71501" y="1436694"/>
            <a:chExt cx="8532171" cy="5042379"/>
          </a:xfrm>
        </p:grpSpPr>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2028" t="6098" r="6876" b="4779"/>
            <a:stretch/>
          </p:blipFill>
          <p:spPr>
            <a:xfrm>
              <a:off x="71501" y="4281778"/>
              <a:ext cx="8532171" cy="747422"/>
            </a:xfrm>
            <a:prstGeom prst="rect">
              <a:avLst/>
            </a:prstGeom>
          </p:spPr>
        </p:pic>
        <p:pic>
          <p:nvPicPr>
            <p:cNvPr id="67" name="Picture 66"/>
            <p:cNvPicPr>
              <a:picLocks noChangeAspect="1"/>
            </p:cNvPicPr>
            <p:nvPr/>
          </p:nvPicPr>
          <p:blipFill rotWithShape="1">
            <a:blip r:embed="rId4" cstate="print">
              <a:extLst>
                <a:ext uri="{28A0092B-C50C-407E-A947-70E740481C1C}">
                  <a14:useLocalDpi xmlns:a14="http://schemas.microsoft.com/office/drawing/2010/main" val="0"/>
                </a:ext>
              </a:extLst>
            </a:blip>
            <a:srcRect l="2552" t="5203" r="7642" b="7076"/>
            <a:stretch/>
          </p:blipFill>
          <p:spPr>
            <a:xfrm>
              <a:off x="256306" y="2849874"/>
              <a:ext cx="8347366" cy="747423"/>
            </a:xfrm>
            <a:prstGeom prst="rect">
              <a:avLst/>
            </a:prstGeom>
          </p:spPr>
        </p:pic>
        <p:grpSp>
          <p:nvGrpSpPr>
            <p:cNvPr id="5" name="Group 40"/>
            <p:cNvGrpSpPr/>
            <p:nvPr/>
          </p:nvGrpSpPr>
          <p:grpSpPr>
            <a:xfrm>
              <a:off x="270344" y="2849875"/>
              <a:ext cx="8309113" cy="747422"/>
              <a:chOff x="270344" y="1796995"/>
              <a:chExt cx="8309113" cy="747422"/>
            </a:xfrm>
          </p:grpSpPr>
          <p:sp>
            <p:nvSpPr>
              <p:cNvPr id="42" name="Rectangle 41"/>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3" name="Straight Connector 42"/>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pic>
          <p:nvPicPr>
            <p:cNvPr id="65" name="Picture 64"/>
            <p:cNvPicPr>
              <a:picLocks noChangeAspect="1"/>
            </p:cNvPicPr>
            <p:nvPr/>
          </p:nvPicPr>
          <p:blipFill rotWithShape="1">
            <a:blip r:embed="rId5" cstate="print">
              <a:extLst>
                <a:ext uri="{28A0092B-C50C-407E-A947-70E740481C1C}">
                  <a14:useLocalDpi xmlns:a14="http://schemas.microsoft.com/office/drawing/2010/main" val="0"/>
                </a:ext>
              </a:extLst>
            </a:blip>
            <a:srcRect l="1953" t="3730" r="7507" b="8772"/>
            <a:stretch/>
          </p:blipFill>
          <p:spPr>
            <a:xfrm>
              <a:off x="256307" y="5739602"/>
              <a:ext cx="8347365" cy="739471"/>
            </a:xfrm>
            <a:prstGeom prst="rect">
              <a:avLst/>
            </a:prstGeom>
          </p:spPr>
        </p:pic>
        <p:grpSp>
          <p:nvGrpSpPr>
            <p:cNvPr id="7" name="Group 40"/>
            <p:cNvGrpSpPr/>
            <p:nvPr/>
          </p:nvGrpSpPr>
          <p:grpSpPr>
            <a:xfrm>
              <a:off x="270344" y="5731651"/>
              <a:ext cx="8309113" cy="747422"/>
              <a:chOff x="270344" y="1796995"/>
              <a:chExt cx="8309113" cy="747422"/>
            </a:xfrm>
          </p:grpSpPr>
          <p:sp>
            <p:nvSpPr>
              <p:cNvPr id="54" name="Rectangle 5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Straight Connector 5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pic>
          <p:nvPicPr>
            <p:cNvPr id="68" name="Picture 67"/>
            <p:cNvPicPr>
              <a:picLocks noChangeAspect="1"/>
            </p:cNvPicPr>
            <p:nvPr/>
          </p:nvPicPr>
          <p:blipFill rotWithShape="1">
            <a:blip r:embed="rId6" cstate="print">
              <a:extLst>
                <a:ext uri="{28A0092B-C50C-407E-A947-70E740481C1C}">
                  <a14:useLocalDpi xmlns:a14="http://schemas.microsoft.com/office/drawing/2010/main" val="0"/>
                </a:ext>
              </a:extLst>
            </a:blip>
            <a:srcRect l="1812" t="5441" r="5969" b="5439"/>
            <a:stretch/>
          </p:blipFill>
          <p:spPr>
            <a:xfrm>
              <a:off x="256306" y="1462575"/>
              <a:ext cx="8347365" cy="739471"/>
            </a:xfrm>
            <a:prstGeom prst="rect">
              <a:avLst/>
            </a:prstGeom>
          </p:spPr>
        </p:pic>
        <p:grpSp>
          <p:nvGrpSpPr>
            <p:cNvPr id="8" name="Group 40"/>
            <p:cNvGrpSpPr/>
            <p:nvPr/>
          </p:nvGrpSpPr>
          <p:grpSpPr>
            <a:xfrm>
              <a:off x="270344" y="1436694"/>
              <a:ext cx="8309113" cy="747422"/>
              <a:chOff x="270344" y="1796995"/>
              <a:chExt cx="8309113" cy="747422"/>
            </a:xfrm>
          </p:grpSpPr>
          <p:sp>
            <p:nvSpPr>
              <p:cNvPr id="18" name="Rectangle 17"/>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 name="Group 40"/>
            <p:cNvGrpSpPr/>
            <p:nvPr/>
          </p:nvGrpSpPr>
          <p:grpSpPr>
            <a:xfrm>
              <a:off x="270344" y="4281778"/>
              <a:ext cx="8309113" cy="747422"/>
              <a:chOff x="270344" y="1796995"/>
              <a:chExt cx="8309113" cy="747422"/>
            </a:xfrm>
          </p:grpSpPr>
          <p:sp>
            <p:nvSpPr>
              <p:cNvPr id="30" name="Rectangle 29"/>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3213485" y="1302288"/>
            <a:ext cx="2368218" cy="5237055"/>
            <a:chOff x="3213485" y="1302288"/>
            <a:chExt cx="2368218" cy="5237055"/>
          </a:xfrm>
        </p:grpSpPr>
        <p:sp>
          <p:nvSpPr>
            <p:cNvPr id="103" name="Lightning Bolt 102"/>
            <p:cNvSpPr/>
            <p:nvPr/>
          </p:nvSpPr>
          <p:spPr>
            <a:xfrm rot="2198305">
              <a:off x="3213490" y="130228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0" name="Lightning Bolt 109"/>
            <p:cNvSpPr/>
            <p:nvPr/>
          </p:nvSpPr>
          <p:spPr>
            <a:xfrm rot="2198305">
              <a:off x="3213485" y="272934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Lightning Bolt 116"/>
            <p:cNvSpPr/>
            <p:nvPr/>
          </p:nvSpPr>
          <p:spPr>
            <a:xfrm rot="2198305">
              <a:off x="4667302" y="4156347"/>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Lightning Bolt 124"/>
            <p:cNvSpPr/>
            <p:nvPr/>
          </p:nvSpPr>
          <p:spPr>
            <a:xfrm rot="2198305">
              <a:off x="4667303" y="5624943"/>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9549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9" name="Group 68"/>
          <p:cNvGrpSpPr/>
          <p:nvPr/>
        </p:nvGrpSpPr>
        <p:grpSpPr>
          <a:xfrm>
            <a:off x="180109" y="1436694"/>
            <a:ext cx="8451273" cy="793887"/>
            <a:chOff x="180109" y="2517384"/>
            <a:chExt cx="8451273" cy="793887"/>
          </a:xfrm>
        </p:grpSpPr>
        <p:pic>
          <p:nvPicPr>
            <p:cNvPr id="68" name="Picture 67" descr="Ions on Fire with Excited States.jpg"/>
            <p:cNvPicPr>
              <a:picLocks noChangeAspect="1"/>
            </p:cNvPicPr>
            <p:nvPr/>
          </p:nvPicPr>
          <p:blipFill>
            <a:blip r:embed="rId3" cstate="print"/>
            <a:srcRect l="1061" t="50312" r="6515" b="38260"/>
            <a:stretch>
              <a:fillRect/>
            </a:stretch>
          </p:blipFill>
          <p:spPr>
            <a:xfrm>
              <a:off x="180109" y="2549272"/>
              <a:ext cx="8451273" cy="761999"/>
            </a:xfrm>
            <a:prstGeom prst="rect">
              <a:avLst/>
            </a:prstGeom>
          </p:spPr>
        </p:pic>
        <p:grpSp>
          <p:nvGrpSpPr>
            <p:cNvPr id="17" name="Group 40"/>
            <p:cNvGrpSpPr/>
            <p:nvPr/>
          </p:nvGrpSpPr>
          <p:grpSpPr>
            <a:xfrm>
              <a:off x="270344" y="2517384"/>
              <a:ext cx="8309113" cy="747422"/>
              <a:chOff x="270344" y="1796995"/>
              <a:chExt cx="8309113" cy="747422"/>
            </a:xfrm>
          </p:grpSpPr>
          <p:sp>
            <p:nvSpPr>
              <p:cNvPr id="18" name="Rectangle 17"/>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9" name="Straight Connector 18"/>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a:off x="249382" y="4290763"/>
            <a:ext cx="8354291" cy="779994"/>
            <a:chOff x="249382" y="4747978"/>
            <a:chExt cx="8354291" cy="779994"/>
          </a:xfrm>
        </p:grpSpPr>
        <p:pic>
          <p:nvPicPr>
            <p:cNvPr id="66" name="Picture 65" descr="Ions on Fire with Excited States.jpg"/>
            <p:cNvPicPr>
              <a:picLocks noChangeAspect="1"/>
            </p:cNvPicPr>
            <p:nvPr/>
          </p:nvPicPr>
          <p:blipFill>
            <a:blip r:embed="rId3" cstate="print"/>
            <a:srcRect l="1818" t="75247" r="6818" b="13117"/>
            <a:stretch>
              <a:fillRect/>
            </a:stretch>
          </p:blipFill>
          <p:spPr>
            <a:xfrm>
              <a:off x="249382" y="4752118"/>
              <a:ext cx="8354291" cy="775854"/>
            </a:xfrm>
            <a:prstGeom prst="rect">
              <a:avLst/>
            </a:prstGeom>
          </p:spPr>
        </p:pic>
        <p:grpSp>
          <p:nvGrpSpPr>
            <p:cNvPr id="29" name="Group 40"/>
            <p:cNvGrpSpPr/>
            <p:nvPr/>
          </p:nvGrpSpPr>
          <p:grpSpPr>
            <a:xfrm>
              <a:off x="270344" y="4747978"/>
              <a:ext cx="8309113" cy="747422"/>
              <a:chOff x="270344" y="1796995"/>
              <a:chExt cx="8309113" cy="747422"/>
            </a:xfrm>
          </p:grpSpPr>
          <p:sp>
            <p:nvSpPr>
              <p:cNvPr id="30" name="Rectangle 29"/>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70" name="Group 69"/>
          <p:cNvGrpSpPr/>
          <p:nvPr/>
        </p:nvGrpSpPr>
        <p:grpSpPr>
          <a:xfrm>
            <a:off x="263236" y="2840173"/>
            <a:ext cx="8368146" cy="762000"/>
            <a:chOff x="263236" y="3754603"/>
            <a:chExt cx="8368146" cy="762000"/>
          </a:xfrm>
        </p:grpSpPr>
        <p:pic>
          <p:nvPicPr>
            <p:cNvPr id="67" name="Picture 66" descr="Ions on Fire with Excited States.jpg"/>
            <p:cNvPicPr>
              <a:picLocks noChangeAspect="1"/>
            </p:cNvPicPr>
            <p:nvPr/>
          </p:nvPicPr>
          <p:blipFill>
            <a:blip r:embed="rId3" cstate="print"/>
            <a:srcRect l="1970" t="62987" r="6515" b="25585"/>
            <a:stretch>
              <a:fillRect/>
            </a:stretch>
          </p:blipFill>
          <p:spPr>
            <a:xfrm>
              <a:off x="263236" y="3754603"/>
              <a:ext cx="8368146" cy="762000"/>
            </a:xfrm>
            <a:prstGeom prst="rect">
              <a:avLst/>
            </a:prstGeom>
          </p:spPr>
        </p:pic>
        <p:grpSp>
          <p:nvGrpSpPr>
            <p:cNvPr id="41" name="Group 40"/>
            <p:cNvGrpSpPr/>
            <p:nvPr/>
          </p:nvGrpSpPr>
          <p:grpSpPr>
            <a:xfrm>
              <a:off x="270344" y="3764305"/>
              <a:ext cx="8309113" cy="747422"/>
              <a:chOff x="270344" y="1796995"/>
              <a:chExt cx="8309113" cy="747422"/>
            </a:xfrm>
          </p:grpSpPr>
          <p:sp>
            <p:nvSpPr>
              <p:cNvPr id="42" name="Rectangle 41"/>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3" name="Straight Connector 42"/>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72" name="Group 71"/>
          <p:cNvGrpSpPr/>
          <p:nvPr/>
        </p:nvGrpSpPr>
        <p:grpSpPr>
          <a:xfrm>
            <a:off x="263236" y="5731651"/>
            <a:ext cx="8340437" cy="752270"/>
            <a:chOff x="263236" y="5731651"/>
            <a:chExt cx="8340437" cy="752270"/>
          </a:xfrm>
        </p:grpSpPr>
        <p:pic>
          <p:nvPicPr>
            <p:cNvPr id="65" name="Picture 64" descr="Ions on Fire with Excited States.jpg"/>
            <p:cNvPicPr>
              <a:picLocks noChangeAspect="1"/>
            </p:cNvPicPr>
            <p:nvPr/>
          </p:nvPicPr>
          <p:blipFill>
            <a:blip r:embed="rId3" cstate="print"/>
            <a:srcRect l="1970" t="87922" r="6818" b="1273"/>
            <a:stretch>
              <a:fillRect/>
            </a:stretch>
          </p:blipFill>
          <p:spPr>
            <a:xfrm>
              <a:off x="263236" y="5763485"/>
              <a:ext cx="8340437" cy="720436"/>
            </a:xfrm>
            <a:prstGeom prst="rect">
              <a:avLst/>
            </a:prstGeom>
          </p:spPr>
        </p:pic>
        <p:grpSp>
          <p:nvGrpSpPr>
            <p:cNvPr id="53" name="Group 40"/>
            <p:cNvGrpSpPr/>
            <p:nvPr/>
          </p:nvGrpSpPr>
          <p:grpSpPr>
            <a:xfrm>
              <a:off x="270344" y="5731651"/>
              <a:ext cx="8309113" cy="747422"/>
              <a:chOff x="270344" y="1796995"/>
              <a:chExt cx="8309113" cy="747422"/>
            </a:xfrm>
          </p:grpSpPr>
          <p:sp>
            <p:nvSpPr>
              <p:cNvPr id="54" name="Rectangle 53"/>
              <p:cNvSpPr/>
              <p:nvPr/>
            </p:nvSpPr>
            <p:spPr>
              <a:xfrm>
                <a:off x="270344" y="1796995"/>
                <a:ext cx="8309113" cy="7474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Straight Connector 54"/>
              <p:cNvCxnSpPr/>
              <p:nvPr/>
            </p:nvCxnSpPr>
            <p:spPr>
              <a:xfrm flipH="1">
                <a:off x="12165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6247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846859"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125648"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124615"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960536"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401047"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367085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547112" y="1804946"/>
                <a:ext cx="0" cy="739471"/>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a:off x="1662540" y="1302288"/>
            <a:ext cx="5389423" cy="5237055"/>
            <a:chOff x="1662540" y="1302288"/>
            <a:chExt cx="5389423" cy="5237055"/>
          </a:xfrm>
        </p:grpSpPr>
        <p:sp>
          <p:nvSpPr>
            <p:cNvPr id="73" name="Lightning Bolt 72"/>
            <p:cNvSpPr/>
            <p:nvPr/>
          </p:nvSpPr>
          <p:spPr>
            <a:xfrm rot="2198305">
              <a:off x="1662545" y="130228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Lightning Bolt 73"/>
            <p:cNvSpPr/>
            <p:nvPr/>
          </p:nvSpPr>
          <p:spPr>
            <a:xfrm rot="2198305">
              <a:off x="1662540" y="2729348"/>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Lightning Bolt 74"/>
            <p:cNvSpPr/>
            <p:nvPr/>
          </p:nvSpPr>
          <p:spPr>
            <a:xfrm rot="2198305">
              <a:off x="6137562" y="4156347"/>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Lightning Bolt 75"/>
            <p:cNvSpPr/>
            <p:nvPr/>
          </p:nvSpPr>
          <p:spPr>
            <a:xfrm rot="2198305">
              <a:off x="6137563" y="5624943"/>
              <a:ext cx="914400" cy="914400"/>
            </a:xfrm>
            <a:prstGeom prst="lightningBol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4" name="Rectangle 5"/>
          <p:cNvSpPr>
            <a:spLocks noChangeArrowheads="1"/>
          </p:cNvSpPr>
          <p:nvPr/>
        </p:nvSpPr>
        <p:spPr bwMode="auto">
          <a:xfrm>
            <a:off x="0" y="136515"/>
            <a:ext cx="9144000" cy="549275"/>
          </a:xfrm>
          <a:prstGeom prst="rect">
            <a:avLst/>
          </a:prstGeom>
          <a:noFill/>
          <a:ln w="12700">
            <a:noFill/>
            <a:miter lim="800000"/>
            <a:headEnd/>
            <a:tailEnd/>
          </a:ln>
          <a:effectLst/>
        </p:spPr>
        <p:txBody>
          <a:bodyPr wrap="none" anchor="ctr"/>
          <a:lstStyle/>
          <a:p>
            <a:pPr algn="ctr">
              <a:defRPr/>
            </a:pPr>
            <a:r>
              <a:rPr lang="en-US" altLang="ko-KR" sz="3200" smtClean="0">
                <a:solidFill>
                  <a:prstClr val="white"/>
                </a:solidFill>
                <a:effectLst>
                  <a:outerShdw blurRad="38100" dist="38100" dir="2700000" sx="1000" sy="1000" algn="tl">
                    <a:srgbClr val="000000"/>
                  </a:outerShdw>
                </a:effectLst>
                <a:latin typeface="Calibri"/>
                <a:ea typeface="굴림" pitchFamily="34" charset="-127"/>
              </a:rPr>
              <a:t>Second </a:t>
            </a:r>
            <a:r>
              <a:rPr lang="en-US" altLang="ko-KR" sz="3200" dirty="0">
                <a:solidFill>
                  <a:prstClr val="white"/>
                </a:solidFill>
                <a:effectLst>
                  <a:outerShdw blurRad="38100" dist="38100" dir="2700000" sx="1000" sy="1000" algn="tl">
                    <a:srgbClr val="000000"/>
                  </a:outerShdw>
                </a:effectLst>
                <a:latin typeface="Calibri"/>
                <a:ea typeface="굴림" pitchFamily="34" charset="-127"/>
              </a:rPr>
              <a:t>Excited States</a:t>
            </a:r>
            <a:endParaRPr lang="de-DE" altLang="ko-KR" sz="3200" dirty="0">
              <a:solidFill>
                <a:prstClr val="black"/>
              </a:solidFill>
              <a:effectLst>
                <a:outerShdw blurRad="38100" dist="38100" dir="2700000" sx="1000" sy="1000" algn="tl">
                  <a:srgbClr val="000000"/>
                </a:outerShdw>
              </a:effectLst>
              <a:latin typeface="Calibri"/>
              <a:ea typeface="굴림" pitchFamily="34" charset="-127"/>
            </a:endParaRPr>
          </a:p>
        </p:txBody>
      </p:sp>
      <p:sp>
        <p:nvSpPr>
          <p:cNvPr id="77" name="TextBox 76"/>
          <p:cNvSpPr txBox="1"/>
          <p:nvPr/>
        </p:nvSpPr>
        <p:spPr>
          <a:xfrm>
            <a:off x="3281064" y="750449"/>
            <a:ext cx="2183868" cy="461665"/>
          </a:xfrm>
          <a:prstGeom prst="rect">
            <a:avLst/>
          </a:prstGeom>
          <a:noFill/>
        </p:spPr>
        <p:txBody>
          <a:bodyPr wrap="none" rtlCol="0">
            <a:spAutoFit/>
          </a:bodyPr>
          <a:lstStyle/>
          <a:p>
            <a:r>
              <a:rPr lang="en-US" sz="2400" dirty="0" smtClean="0">
                <a:solidFill>
                  <a:prstClr val="white"/>
                </a:solidFill>
                <a:latin typeface="Calibri"/>
              </a:rPr>
              <a:t>(Pop. </a:t>
            </a:r>
            <a:r>
              <a:rPr lang="en-US" sz="2400" b="1" smtClean="0">
                <a:solidFill>
                  <a:prstClr val="white"/>
                </a:solidFill>
                <a:latin typeface="Times New Roman" pitchFamily="18" charset="0"/>
                <a:cs typeface="Times New Roman" pitchFamily="18" charset="0"/>
              </a:rPr>
              <a:t>~</a:t>
            </a:r>
            <a:r>
              <a:rPr lang="en-US" sz="2400" smtClean="0">
                <a:solidFill>
                  <a:prstClr val="white"/>
                </a:solidFill>
                <a:latin typeface="Calibri"/>
              </a:rPr>
              <a:t>1% </a:t>
            </a:r>
            <a:r>
              <a:rPr lang="en-US" sz="2400" dirty="0" smtClean="0">
                <a:solidFill>
                  <a:prstClr val="white"/>
                </a:solidFill>
                <a:latin typeface="Calibri"/>
              </a:rPr>
              <a:t>each)</a:t>
            </a:r>
            <a:endParaRPr lang="en-US" sz="2400" dirty="0">
              <a:solidFill>
                <a:prstClr val="white"/>
              </a:solidFill>
              <a:latin typeface="Calibri"/>
            </a:endParaRPr>
          </a:p>
        </p:txBody>
      </p:sp>
    </p:spTree>
    <p:extLst>
      <p:ext uri="{BB962C8B-B14F-4D97-AF65-F5344CB8AC3E}">
        <p14:creationId xmlns:p14="http://schemas.microsoft.com/office/powerpoint/2010/main" val="3623274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57200" y="152400"/>
            <a:ext cx="8229600" cy="563562"/>
          </a:xfrm>
        </p:spPr>
        <p:txBody>
          <a:bodyPr>
            <a:normAutofit fontScale="90000"/>
          </a:bodyPr>
          <a:lstStyle/>
          <a:p>
            <a:r>
              <a:rPr lang="en-US" dirty="0" smtClean="0"/>
              <a:t>Distribution of all 2</a:t>
            </a:r>
            <a:r>
              <a:rPr lang="en-US" baseline="30000" dirty="0" smtClean="0"/>
              <a:t>10</a:t>
            </a:r>
            <a:r>
              <a:rPr lang="en-US" dirty="0" smtClean="0"/>
              <a:t> = 1024 states</a:t>
            </a:r>
            <a:endParaRPr lang="en-US" dirty="0"/>
          </a:p>
        </p:txBody>
      </p:sp>
      <p:grpSp>
        <p:nvGrpSpPr>
          <p:cNvPr id="45" name="Group 44"/>
          <p:cNvGrpSpPr/>
          <p:nvPr/>
        </p:nvGrpSpPr>
        <p:grpSpPr>
          <a:xfrm>
            <a:off x="1147156" y="862094"/>
            <a:ext cx="5207188" cy="2646217"/>
            <a:chOff x="1314987" y="763581"/>
            <a:chExt cx="5207188" cy="2646217"/>
          </a:xfrm>
        </p:grpSpPr>
        <p:pic>
          <p:nvPicPr>
            <p:cNvPr id="46" name="Picture 45" descr="para 10-ion state histogram.png"/>
            <p:cNvPicPr>
              <a:picLocks noChangeAspect="1"/>
            </p:cNvPicPr>
            <p:nvPr/>
          </p:nvPicPr>
          <p:blipFill>
            <a:blip r:embed="rId3" cstate="print"/>
            <a:srcRect b="7709"/>
            <a:stretch>
              <a:fillRect/>
            </a:stretch>
          </p:blipFill>
          <p:spPr>
            <a:xfrm>
              <a:off x="1911111" y="763581"/>
              <a:ext cx="4611064" cy="2646217"/>
            </a:xfrm>
            <a:prstGeom prst="rect">
              <a:avLst/>
            </a:prstGeom>
          </p:spPr>
        </p:pic>
        <p:sp>
          <p:nvSpPr>
            <p:cNvPr id="49" name="TextBox 48"/>
            <p:cNvSpPr txBox="1"/>
            <p:nvPr/>
          </p:nvSpPr>
          <p:spPr>
            <a:xfrm rot="16200000">
              <a:off x="841588" y="1898073"/>
              <a:ext cx="1346907" cy="400110"/>
            </a:xfrm>
            <a:prstGeom prst="rect">
              <a:avLst/>
            </a:prstGeom>
            <a:noFill/>
          </p:spPr>
          <p:txBody>
            <a:bodyPr wrap="none" rtlCol="0">
              <a:spAutoFit/>
            </a:bodyPr>
            <a:lstStyle/>
            <a:p>
              <a:r>
                <a:rPr lang="en-US" dirty="0">
                  <a:solidFill>
                    <a:prstClr val="black"/>
                  </a:solidFill>
                  <a:latin typeface="Calibri"/>
                </a:rPr>
                <a:t>Probability</a:t>
              </a:r>
            </a:p>
          </p:txBody>
        </p:sp>
      </p:grpSp>
      <p:grpSp>
        <p:nvGrpSpPr>
          <p:cNvPr id="20" name="Group 19"/>
          <p:cNvGrpSpPr/>
          <p:nvPr/>
        </p:nvGrpSpPr>
        <p:grpSpPr>
          <a:xfrm>
            <a:off x="1188652" y="3653473"/>
            <a:ext cx="5550121" cy="3105912"/>
            <a:chOff x="1771377" y="3752088"/>
            <a:chExt cx="5550121" cy="3105912"/>
          </a:xfrm>
        </p:grpSpPr>
        <p:grpSp>
          <p:nvGrpSpPr>
            <p:cNvPr id="36" name="Group 35"/>
            <p:cNvGrpSpPr/>
            <p:nvPr/>
          </p:nvGrpSpPr>
          <p:grpSpPr>
            <a:xfrm>
              <a:off x="1771377" y="3871613"/>
              <a:ext cx="5550121" cy="2986387"/>
              <a:chOff x="1370404" y="3871613"/>
              <a:chExt cx="5550121" cy="2986387"/>
            </a:xfrm>
          </p:grpSpPr>
          <p:grpSp>
            <p:nvGrpSpPr>
              <p:cNvPr id="37" name="Group 36"/>
              <p:cNvGrpSpPr/>
              <p:nvPr/>
            </p:nvGrpSpPr>
            <p:grpSpPr>
              <a:xfrm>
                <a:off x="1370404" y="3871613"/>
                <a:ext cx="5550121" cy="2986387"/>
                <a:chOff x="1370404" y="3871613"/>
                <a:chExt cx="5550121" cy="2986387"/>
              </a:xfrm>
            </p:grpSpPr>
            <p:pic>
              <p:nvPicPr>
                <p:cNvPr id="39" name="Picture 38" descr="AFM 10-ion state histogram.png"/>
                <p:cNvPicPr>
                  <a:picLocks noChangeAspect="1"/>
                </p:cNvPicPr>
                <p:nvPr/>
              </p:nvPicPr>
              <p:blipFill>
                <a:blip r:embed="rId4" cstate="print"/>
                <a:srcRect b="7629"/>
                <a:stretch>
                  <a:fillRect/>
                </a:stretch>
              </p:blipFill>
              <p:spPr>
                <a:xfrm>
                  <a:off x="1911099" y="3871613"/>
                  <a:ext cx="4559022" cy="2641590"/>
                </a:xfrm>
                <a:prstGeom prst="rect">
                  <a:avLst/>
                </a:prstGeom>
              </p:spPr>
            </p:pic>
            <p:sp>
              <p:nvSpPr>
                <p:cNvPr id="40" name="TextBox 39"/>
                <p:cNvSpPr txBox="1"/>
                <p:nvPr/>
              </p:nvSpPr>
              <p:spPr>
                <a:xfrm>
                  <a:off x="2133637" y="6457890"/>
                  <a:ext cx="4786888" cy="400110"/>
                </a:xfrm>
                <a:prstGeom prst="rect">
                  <a:avLst/>
                </a:prstGeom>
                <a:noFill/>
              </p:spPr>
              <p:txBody>
                <a:bodyPr wrap="none" rtlCol="0">
                  <a:spAutoFit/>
                </a:bodyPr>
                <a:lstStyle/>
                <a:p>
                  <a:r>
                    <a:rPr lang="en-US" dirty="0">
                      <a:solidFill>
                        <a:prstClr val="black"/>
                      </a:solidFill>
                      <a:latin typeface="Calibri"/>
                      <a:cs typeface="Times New Roman" pitchFamily="18" charset="0"/>
                    </a:rPr>
                    <a:t>0               </a:t>
                  </a:r>
                  <a:r>
                    <a:rPr lang="en-US" dirty="0" smtClean="0">
                      <a:solidFill>
                        <a:prstClr val="black"/>
                      </a:solidFill>
                      <a:latin typeface="Calibri"/>
                      <a:cs typeface="Times New Roman" pitchFamily="18" charset="0"/>
                    </a:rPr>
                    <a:t>    </a:t>
                  </a:r>
                  <a:r>
                    <a:rPr lang="en-US" dirty="0">
                      <a:solidFill>
                        <a:prstClr val="black"/>
                      </a:solidFill>
                      <a:latin typeface="Calibri"/>
                      <a:cs typeface="Times New Roman" pitchFamily="18" charset="0"/>
                    </a:rPr>
                    <a:t>341               </a:t>
                  </a:r>
                  <a:r>
                    <a:rPr lang="en-US" dirty="0" smtClean="0">
                      <a:solidFill>
                        <a:prstClr val="black"/>
                      </a:solidFill>
                      <a:latin typeface="Calibri"/>
                      <a:cs typeface="Times New Roman" pitchFamily="18" charset="0"/>
                    </a:rPr>
                    <a:t>  </a:t>
                  </a:r>
                  <a:r>
                    <a:rPr lang="en-US" dirty="0">
                      <a:solidFill>
                        <a:prstClr val="black"/>
                      </a:solidFill>
                      <a:latin typeface="Calibri"/>
                      <a:cs typeface="Times New Roman" pitchFamily="18" charset="0"/>
                    </a:rPr>
                    <a:t>682             </a:t>
                  </a:r>
                  <a:r>
                    <a:rPr lang="en-US" dirty="0" smtClean="0">
                      <a:solidFill>
                        <a:prstClr val="black"/>
                      </a:solidFill>
                      <a:latin typeface="Calibri"/>
                      <a:cs typeface="Times New Roman" pitchFamily="18" charset="0"/>
                    </a:rPr>
                    <a:t>    1023</a:t>
                  </a:r>
                  <a:endParaRPr lang="en-US" dirty="0">
                    <a:solidFill>
                      <a:prstClr val="black"/>
                    </a:solidFill>
                    <a:latin typeface="Calibri"/>
                    <a:cs typeface="Times New Roman" pitchFamily="18" charset="0"/>
                  </a:endParaRPr>
                </a:p>
              </p:txBody>
            </p:sp>
            <p:sp>
              <p:nvSpPr>
                <p:cNvPr id="41" name="TextBox 40"/>
                <p:cNvSpPr txBox="1"/>
                <p:nvPr/>
              </p:nvSpPr>
              <p:spPr>
                <a:xfrm>
                  <a:off x="5474289" y="4343400"/>
                  <a:ext cx="1066318" cy="1938992"/>
                </a:xfrm>
                <a:prstGeom prst="rect">
                  <a:avLst/>
                </a:prstGeom>
                <a:noFill/>
              </p:spPr>
              <p:txBody>
                <a:bodyPr wrap="none" rtlCol="0">
                  <a:spAutoFit/>
                </a:bodyPr>
                <a:lstStyle/>
                <a:p>
                  <a:pPr algn="ctr"/>
                  <a:r>
                    <a:rPr lang="en-US" smtClean="0">
                      <a:solidFill>
                        <a:srgbClr val="C00000"/>
                      </a:solidFill>
                      <a:latin typeface="Calibri"/>
                    </a:rPr>
                    <a:t>Nominal</a:t>
                  </a:r>
                  <a:endParaRPr lang="en-US" dirty="0">
                    <a:solidFill>
                      <a:srgbClr val="C00000"/>
                    </a:solidFill>
                    <a:latin typeface="Calibri"/>
                  </a:endParaRPr>
                </a:p>
                <a:p>
                  <a:pPr algn="ctr"/>
                  <a:r>
                    <a:rPr lang="en-US" dirty="0">
                      <a:solidFill>
                        <a:srgbClr val="C00000"/>
                      </a:solidFill>
                      <a:latin typeface="Calibri"/>
                    </a:rPr>
                    <a:t>AFM</a:t>
                  </a:r>
                </a:p>
                <a:p>
                  <a:pPr algn="ctr"/>
                  <a:r>
                    <a:rPr lang="en-US" dirty="0" smtClean="0">
                      <a:solidFill>
                        <a:srgbClr val="C00000"/>
                      </a:solidFill>
                      <a:latin typeface="Calibri"/>
                    </a:rPr>
                    <a:t>state</a:t>
                  </a:r>
                </a:p>
                <a:p>
                  <a:pPr algn="ctr"/>
                  <a:endParaRPr lang="en-US" dirty="0" smtClean="0">
                    <a:solidFill>
                      <a:srgbClr val="C00000"/>
                    </a:solidFill>
                    <a:latin typeface="Calibri"/>
                  </a:endParaRPr>
                </a:p>
                <a:p>
                  <a:pPr algn="ctr"/>
                  <a:r>
                    <a:rPr lang="en-US" dirty="0" smtClean="0">
                      <a:solidFill>
                        <a:srgbClr val="C00000"/>
                      </a:solidFill>
                      <a:latin typeface="Calibri"/>
                    </a:rPr>
                    <a:t>B &lt;&lt; J</a:t>
                  </a:r>
                  <a:r>
                    <a:rPr lang="en-US" baseline="-25000" dirty="0" smtClean="0">
                      <a:solidFill>
                        <a:srgbClr val="C00000"/>
                      </a:solidFill>
                      <a:latin typeface="Calibri"/>
                    </a:rPr>
                    <a:t>0</a:t>
                  </a:r>
                </a:p>
                <a:p>
                  <a:pPr algn="ctr"/>
                  <a:endParaRPr lang="en-US" dirty="0">
                    <a:solidFill>
                      <a:srgbClr val="C00000"/>
                    </a:solidFill>
                    <a:latin typeface="Calibri"/>
                  </a:endParaRPr>
                </a:p>
              </p:txBody>
            </p:sp>
            <p:sp>
              <p:nvSpPr>
                <p:cNvPr id="42" name="TextBox 41"/>
                <p:cNvSpPr txBox="1"/>
                <p:nvPr/>
              </p:nvSpPr>
              <p:spPr>
                <a:xfrm>
                  <a:off x="3028027" y="3928646"/>
                  <a:ext cx="1210588" cy="338554"/>
                </a:xfrm>
                <a:prstGeom prst="rect">
                  <a:avLst/>
                </a:prstGeom>
                <a:noFill/>
              </p:spPr>
              <p:txBody>
                <a:bodyPr wrap="none" rtlCol="0">
                  <a:spAutoFit/>
                </a:bodyPr>
                <a:lstStyle/>
                <a:p>
                  <a:r>
                    <a:rPr lang="en-US" sz="1600" dirty="0">
                      <a:solidFill>
                        <a:prstClr val="black"/>
                      </a:solidFill>
                      <a:latin typeface="Times New Roman" pitchFamily="18" charset="0"/>
                      <a:cs typeface="Times New Roman" pitchFamily="18" charset="0"/>
                    </a:rPr>
                    <a:t>0101010101</a:t>
                  </a:r>
                </a:p>
              </p:txBody>
            </p:sp>
            <p:sp>
              <p:nvSpPr>
                <p:cNvPr id="43" name="TextBox 42"/>
                <p:cNvSpPr txBox="1"/>
                <p:nvPr/>
              </p:nvSpPr>
              <p:spPr>
                <a:xfrm>
                  <a:off x="4399627" y="3936246"/>
                  <a:ext cx="1210588" cy="338554"/>
                </a:xfrm>
                <a:prstGeom prst="rect">
                  <a:avLst/>
                </a:prstGeom>
                <a:noFill/>
              </p:spPr>
              <p:txBody>
                <a:bodyPr wrap="none" rtlCol="0">
                  <a:spAutoFit/>
                </a:bodyPr>
                <a:lstStyle/>
                <a:p>
                  <a:r>
                    <a:rPr lang="en-US" sz="1600" dirty="0">
                      <a:solidFill>
                        <a:prstClr val="black"/>
                      </a:solidFill>
                      <a:latin typeface="Times New Roman" pitchFamily="18" charset="0"/>
                      <a:cs typeface="Times New Roman" pitchFamily="18" charset="0"/>
                    </a:rPr>
                    <a:t>1010101010</a:t>
                  </a:r>
                </a:p>
              </p:txBody>
            </p:sp>
            <p:sp>
              <p:nvSpPr>
                <p:cNvPr id="44" name="TextBox 43"/>
                <p:cNvSpPr txBox="1"/>
                <p:nvPr/>
              </p:nvSpPr>
              <p:spPr>
                <a:xfrm rot="16200000">
                  <a:off x="915119" y="4904510"/>
                  <a:ext cx="1310680" cy="400110"/>
                </a:xfrm>
                <a:prstGeom prst="rect">
                  <a:avLst/>
                </a:prstGeom>
                <a:noFill/>
              </p:spPr>
              <p:txBody>
                <a:bodyPr wrap="none" rtlCol="0">
                  <a:spAutoFit/>
                </a:bodyPr>
                <a:lstStyle/>
                <a:p>
                  <a:r>
                    <a:rPr lang="en-US" dirty="0">
                      <a:solidFill>
                        <a:prstClr val="black"/>
                      </a:solidFill>
                      <a:latin typeface="Calibri"/>
                    </a:rPr>
                    <a:t>Probability</a:t>
                  </a:r>
                </a:p>
              </p:txBody>
            </p:sp>
          </p:grpSp>
          <p:sp>
            <p:nvSpPr>
              <p:cNvPr id="38" name="TextBox 37"/>
              <p:cNvSpPr txBox="1"/>
              <p:nvPr/>
            </p:nvSpPr>
            <p:spPr>
              <a:xfrm>
                <a:off x="1842671" y="4017819"/>
                <a:ext cx="405239" cy="2103140"/>
              </a:xfrm>
              <a:prstGeom prst="rect">
                <a:avLst/>
              </a:prstGeom>
              <a:solidFill>
                <a:srgbClr val="FFFFFF"/>
              </a:solidFill>
            </p:spPr>
            <p:txBody>
              <a:bodyPr wrap="none" lIns="0" tIns="0" rIns="45720" bIns="0" rtlCol="0">
                <a:spAutoFit/>
              </a:bodyPr>
              <a:lstStyle/>
              <a:p>
                <a:pPr>
                  <a:spcAft>
                    <a:spcPts val="1700"/>
                  </a:spcAft>
                </a:pPr>
                <a:r>
                  <a:rPr lang="en-US" sz="1600" dirty="0">
                    <a:solidFill>
                      <a:prstClr val="black"/>
                    </a:solidFill>
                    <a:latin typeface="Times New Roman" pitchFamily="18" charset="0"/>
                    <a:cs typeface="Times New Roman" pitchFamily="18" charset="0"/>
                  </a:rPr>
                  <a:t>0.10</a:t>
                </a:r>
              </a:p>
              <a:p>
                <a:pPr>
                  <a:spcAft>
                    <a:spcPts val="1700"/>
                  </a:spcAft>
                </a:pPr>
                <a:r>
                  <a:rPr lang="en-US" sz="1600" dirty="0">
                    <a:solidFill>
                      <a:prstClr val="black"/>
                    </a:solidFill>
                    <a:latin typeface="Times New Roman" pitchFamily="18" charset="0"/>
                    <a:cs typeface="Times New Roman" pitchFamily="18" charset="0"/>
                  </a:rPr>
                  <a:t>0.08</a:t>
                </a:r>
              </a:p>
              <a:p>
                <a:pPr>
                  <a:spcAft>
                    <a:spcPts val="1700"/>
                  </a:spcAft>
                </a:pPr>
                <a:r>
                  <a:rPr lang="en-US" sz="1600" dirty="0">
                    <a:solidFill>
                      <a:prstClr val="black"/>
                    </a:solidFill>
                    <a:latin typeface="Times New Roman" pitchFamily="18" charset="0"/>
                    <a:cs typeface="Times New Roman" pitchFamily="18" charset="0"/>
                  </a:rPr>
                  <a:t>0.06</a:t>
                </a:r>
              </a:p>
              <a:p>
                <a:pPr>
                  <a:spcAft>
                    <a:spcPts val="1700"/>
                  </a:spcAft>
                </a:pPr>
                <a:r>
                  <a:rPr lang="en-US" sz="1600" dirty="0">
                    <a:solidFill>
                      <a:prstClr val="black"/>
                    </a:solidFill>
                    <a:latin typeface="Times New Roman" pitchFamily="18" charset="0"/>
                    <a:cs typeface="Times New Roman" pitchFamily="18" charset="0"/>
                  </a:rPr>
                  <a:t>0.04</a:t>
                </a:r>
              </a:p>
              <a:p>
                <a:pPr>
                  <a:spcAft>
                    <a:spcPts val="1700"/>
                  </a:spcAft>
                </a:pPr>
                <a:r>
                  <a:rPr lang="en-US" sz="1600" dirty="0">
                    <a:solidFill>
                      <a:prstClr val="black"/>
                    </a:solidFill>
                    <a:latin typeface="Times New Roman" pitchFamily="18" charset="0"/>
                    <a:cs typeface="Times New Roman" pitchFamily="18" charset="0"/>
                  </a:rPr>
                  <a:t>0.02</a:t>
                </a:r>
              </a:p>
            </p:txBody>
          </p:sp>
        </p:grpSp>
        <p:pic>
          <p:nvPicPr>
            <p:cNvPr id="4710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8712" y="3756212"/>
              <a:ext cx="2121688" cy="2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4846" y="3752088"/>
              <a:ext cx="2119526" cy="21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TextBox 17"/>
          <p:cNvSpPr txBox="1"/>
          <p:nvPr/>
        </p:nvSpPr>
        <p:spPr>
          <a:xfrm>
            <a:off x="5048296" y="968185"/>
            <a:ext cx="1615955" cy="1631216"/>
          </a:xfrm>
          <a:prstGeom prst="rect">
            <a:avLst/>
          </a:prstGeom>
          <a:noFill/>
        </p:spPr>
        <p:txBody>
          <a:bodyPr wrap="none" rtlCol="0">
            <a:spAutoFit/>
          </a:bodyPr>
          <a:lstStyle/>
          <a:p>
            <a:pPr algn="ctr"/>
            <a:r>
              <a:rPr lang="en-US" smtClean="0">
                <a:solidFill>
                  <a:srgbClr val="C00000"/>
                </a:solidFill>
                <a:latin typeface="Calibri"/>
              </a:rPr>
              <a:t>Initial</a:t>
            </a:r>
            <a:endParaRPr lang="en-US" dirty="0">
              <a:solidFill>
                <a:srgbClr val="C00000"/>
              </a:solidFill>
              <a:latin typeface="Calibri"/>
            </a:endParaRPr>
          </a:p>
          <a:p>
            <a:pPr algn="ctr"/>
            <a:r>
              <a:rPr lang="en-US" dirty="0">
                <a:solidFill>
                  <a:srgbClr val="C00000"/>
                </a:solidFill>
                <a:latin typeface="Calibri"/>
              </a:rPr>
              <a:t>paramagnetic</a:t>
            </a:r>
          </a:p>
          <a:p>
            <a:pPr algn="ctr"/>
            <a:r>
              <a:rPr lang="en-US" dirty="0" smtClean="0">
                <a:solidFill>
                  <a:srgbClr val="C00000"/>
                </a:solidFill>
                <a:latin typeface="Calibri"/>
              </a:rPr>
              <a:t>state</a:t>
            </a:r>
          </a:p>
          <a:p>
            <a:pPr algn="ctr"/>
            <a:endParaRPr lang="en-US" dirty="0" smtClean="0">
              <a:solidFill>
                <a:srgbClr val="C00000"/>
              </a:solidFill>
              <a:latin typeface="Calibri"/>
            </a:endParaRPr>
          </a:p>
          <a:p>
            <a:pPr algn="ctr"/>
            <a:r>
              <a:rPr lang="en-US" dirty="0" smtClean="0">
                <a:solidFill>
                  <a:srgbClr val="C00000"/>
                </a:solidFill>
                <a:latin typeface="Calibri"/>
              </a:rPr>
              <a:t>B &gt;&gt; J</a:t>
            </a:r>
            <a:r>
              <a:rPr lang="en-US" baseline="-25000" dirty="0" smtClean="0">
                <a:solidFill>
                  <a:srgbClr val="C00000"/>
                </a:solidFill>
                <a:latin typeface="Calibri"/>
              </a:rPr>
              <a:t>0</a:t>
            </a:r>
            <a:endParaRPr lang="en-US" baseline="-25000" dirty="0">
              <a:solidFill>
                <a:srgbClr val="C00000"/>
              </a:solidFill>
              <a:latin typeface="Calibri"/>
            </a:endParaRPr>
          </a:p>
        </p:txBody>
      </p:sp>
      <p:sp>
        <p:nvSpPr>
          <p:cNvPr id="23" name="TextBox 22"/>
          <p:cNvSpPr txBox="1"/>
          <p:nvPr/>
        </p:nvSpPr>
        <p:spPr>
          <a:xfrm>
            <a:off x="7001435" y="6228400"/>
            <a:ext cx="2133600" cy="584775"/>
          </a:xfrm>
          <a:prstGeom prst="rect">
            <a:avLst/>
          </a:prstGeom>
          <a:noFill/>
        </p:spPr>
        <p:txBody>
          <a:bodyPr wrap="square" rtlCol="0">
            <a:spAutoFit/>
          </a:bodyPr>
          <a:lstStyle/>
          <a:p>
            <a:pPr algn="r" eaLnBrk="1" fontAlgn="auto" hangingPunct="1">
              <a:spcBef>
                <a:spcPts val="0"/>
              </a:spcBef>
              <a:spcAft>
                <a:spcPts val="0"/>
              </a:spcAft>
            </a:pPr>
            <a:r>
              <a:rPr lang="en-US" sz="1600" dirty="0" smtClean="0">
                <a:solidFill>
                  <a:prstClr val="black"/>
                </a:solidFill>
                <a:latin typeface="Times New Roman" pitchFamily="18" charset="0"/>
                <a:cs typeface="Times New Roman" pitchFamily="18" charset="0"/>
              </a:rPr>
              <a:t>R. Islam et </a:t>
            </a:r>
            <a:r>
              <a:rPr lang="en-US" sz="1600" smtClean="0">
                <a:solidFill>
                  <a:prstClr val="black"/>
                </a:solidFill>
                <a:latin typeface="Times New Roman" pitchFamily="18" charset="0"/>
                <a:cs typeface="Times New Roman" pitchFamily="18" charset="0"/>
              </a:rPr>
              <a:t>al., Science</a:t>
            </a:r>
          </a:p>
          <a:p>
            <a:pPr algn="r" eaLnBrk="1" fontAlgn="auto" hangingPunct="1">
              <a:spcBef>
                <a:spcPts val="0"/>
              </a:spcBef>
              <a:spcAft>
                <a:spcPts val="0"/>
              </a:spcAft>
            </a:pPr>
            <a:r>
              <a:rPr lang="en-US" sz="1600" smtClean="0">
                <a:solidFill>
                  <a:prstClr val="black"/>
                </a:solidFill>
                <a:latin typeface="Times New Roman" pitchFamily="18" charset="0"/>
                <a:cs typeface="Times New Roman" pitchFamily="18" charset="0"/>
              </a:rPr>
              <a:t>340</a:t>
            </a:r>
            <a:r>
              <a:rPr lang="en-US" sz="1600">
                <a:solidFill>
                  <a:prstClr val="black"/>
                </a:solidFill>
                <a:latin typeface="Times New Roman" pitchFamily="18" charset="0"/>
                <a:cs typeface="Times New Roman" pitchFamily="18" charset="0"/>
              </a:rPr>
              <a:t>, 583 (2013)</a:t>
            </a: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8688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_ion_structure_function.png"/>
          <p:cNvPicPr>
            <a:picLocks noChangeAspect="1"/>
          </p:cNvPicPr>
          <p:nvPr/>
        </p:nvPicPr>
        <p:blipFill>
          <a:blip r:embed="rId4" cstate="print"/>
          <a:srcRect t="56669" r="28934"/>
          <a:stretch>
            <a:fillRect/>
          </a:stretch>
        </p:blipFill>
        <p:spPr>
          <a:xfrm>
            <a:off x="131372" y="1127426"/>
            <a:ext cx="7856987" cy="5592024"/>
          </a:xfrm>
          <a:prstGeom prst="rect">
            <a:avLst/>
          </a:prstGeom>
        </p:spPr>
      </p:pic>
      <p:sp>
        <p:nvSpPr>
          <p:cNvPr id="5" name="TextBox 4"/>
          <p:cNvSpPr txBox="1"/>
          <p:nvPr/>
        </p:nvSpPr>
        <p:spPr>
          <a:xfrm>
            <a:off x="540328" y="304801"/>
            <a:ext cx="7850226" cy="523220"/>
          </a:xfrm>
          <a:prstGeom prst="rect">
            <a:avLst/>
          </a:prstGeom>
          <a:noFill/>
        </p:spPr>
        <p:txBody>
          <a:bodyPr wrap="none" rtlCol="0">
            <a:spAutoFit/>
          </a:bodyPr>
          <a:lstStyle/>
          <a:p>
            <a:r>
              <a:rPr lang="en-US" sz="2800" dirty="0" smtClean="0">
                <a:solidFill>
                  <a:prstClr val="black"/>
                </a:solidFill>
              </a:rPr>
              <a:t>Distribution of states ordered by energy (N=10)</a:t>
            </a:r>
            <a:endParaRPr lang="en-US" sz="2800" dirty="0">
              <a:solidFill>
                <a:prstClr val="black"/>
              </a:solidFill>
            </a:endParaRPr>
          </a:p>
        </p:txBody>
      </p:sp>
      <p:sp>
        <p:nvSpPr>
          <p:cNvPr id="3" name="TextBox 2"/>
          <p:cNvSpPr txBox="1"/>
          <p:nvPr/>
        </p:nvSpPr>
        <p:spPr>
          <a:xfrm>
            <a:off x="3468968" y="6259177"/>
            <a:ext cx="1747594" cy="523220"/>
          </a:xfrm>
          <a:prstGeom prst="rect">
            <a:avLst/>
          </a:prstGeom>
          <a:noFill/>
        </p:spPr>
        <p:txBody>
          <a:bodyPr wrap="none" rtlCol="0">
            <a:spAutoFit/>
          </a:bodyPr>
          <a:lstStyle/>
          <a:p>
            <a:r>
              <a:rPr lang="en-US" sz="2800" smtClean="0">
                <a:solidFill>
                  <a:prstClr val="black"/>
                </a:solidFill>
              </a:rPr>
              <a:t>Energy/J</a:t>
            </a:r>
            <a:r>
              <a:rPr lang="en-US" sz="2800" baseline="-25000" smtClean="0">
                <a:solidFill>
                  <a:prstClr val="black"/>
                </a:solidFill>
              </a:rPr>
              <a:t>0</a:t>
            </a:r>
            <a:endParaRPr lang="en-US" sz="2800" baseline="-25000">
              <a:solidFill>
                <a:prstClr val="black"/>
              </a:solidFill>
            </a:endParaRPr>
          </a:p>
        </p:txBody>
      </p:sp>
      <p:sp>
        <p:nvSpPr>
          <p:cNvPr id="6" name="Rectangle 5"/>
          <p:cNvSpPr/>
          <p:nvPr/>
        </p:nvSpPr>
        <p:spPr>
          <a:xfrm>
            <a:off x="5853953" y="6301410"/>
            <a:ext cx="1516661" cy="556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001435" y="6228400"/>
            <a:ext cx="2133600" cy="584775"/>
          </a:xfrm>
          <a:prstGeom prst="rect">
            <a:avLst/>
          </a:prstGeom>
          <a:noFill/>
        </p:spPr>
        <p:txBody>
          <a:bodyPr wrap="square" rtlCol="0">
            <a:spAutoFit/>
          </a:bodyPr>
          <a:lstStyle/>
          <a:p>
            <a:pPr algn="r" eaLnBrk="1" fontAlgn="auto" hangingPunct="1">
              <a:spcBef>
                <a:spcPts val="0"/>
              </a:spcBef>
              <a:spcAft>
                <a:spcPts val="0"/>
              </a:spcAft>
            </a:pPr>
            <a:r>
              <a:rPr lang="en-US" sz="1600" dirty="0" smtClean="0">
                <a:solidFill>
                  <a:prstClr val="black"/>
                </a:solidFill>
                <a:latin typeface="Times New Roman" pitchFamily="18" charset="0"/>
                <a:cs typeface="Times New Roman" pitchFamily="18" charset="0"/>
              </a:rPr>
              <a:t>R. Islam et </a:t>
            </a:r>
            <a:r>
              <a:rPr lang="en-US" sz="1600" smtClean="0">
                <a:solidFill>
                  <a:prstClr val="black"/>
                </a:solidFill>
                <a:latin typeface="Times New Roman" pitchFamily="18" charset="0"/>
                <a:cs typeface="Times New Roman" pitchFamily="18" charset="0"/>
              </a:rPr>
              <a:t>al., Science</a:t>
            </a:r>
          </a:p>
          <a:p>
            <a:pPr algn="r" eaLnBrk="1" fontAlgn="auto" hangingPunct="1">
              <a:spcBef>
                <a:spcPts val="0"/>
              </a:spcBef>
              <a:spcAft>
                <a:spcPts val="0"/>
              </a:spcAft>
            </a:pPr>
            <a:r>
              <a:rPr lang="en-US" sz="1600" smtClean="0">
                <a:solidFill>
                  <a:prstClr val="black"/>
                </a:solidFill>
                <a:latin typeface="Times New Roman" pitchFamily="18" charset="0"/>
                <a:cs typeface="Times New Roman" pitchFamily="18" charset="0"/>
              </a:rPr>
              <a:t>340</a:t>
            </a:r>
            <a:r>
              <a:rPr lang="en-US" sz="1600">
                <a:solidFill>
                  <a:prstClr val="black"/>
                </a:solidFill>
                <a:latin typeface="Times New Roman" pitchFamily="18" charset="0"/>
                <a:cs typeface="Times New Roman" pitchFamily="18" charset="0"/>
              </a:rPr>
              <a:t>, 583 (2013)</a:t>
            </a:r>
            <a:endParaRPr lang="en-US" sz="1600" dirty="0">
              <a:solidFill>
                <a:prstClr val="black"/>
              </a:solidFill>
              <a:latin typeface="Times New Roman" pitchFamily="18" charset="0"/>
              <a:cs typeface="Times New Roman" pitchFamily="18" charset="0"/>
            </a:endParaRPr>
          </a:p>
        </p:txBody>
      </p:sp>
      <p:sp>
        <p:nvSpPr>
          <p:cNvPr id="15" name="Rectangle 14"/>
          <p:cNvSpPr/>
          <p:nvPr/>
        </p:nvSpPr>
        <p:spPr>
          <a:xfrm>
            <a:off x="5719007" y="1783080"/>
            <a:ext cx="2136226" cy="127105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463582" y="1799416"/>
            <a:ext cx="1172929" cy="584775"/>
          </a:xfrm>
          <a:prstGeom prst="rect">
            <a:avLst/>
          </a:prstGeom>
          <a:solidFill>
            <a:srgbClr val="FFFFFF"/>
          </a:solidFill>
        </p:spPr>
        <p:txBody>
          <a:bodyPr wrap="square" rtlCol="0">
            <a:spAutoFit/>
          </a:bodyPr>
          <a:lstStyle/>
          <a:p>
            <a:r>
              <a:rPr lang="en-US" sz="1600" b="1" dirty="0" smtClean="0">
                <a:solidFill>
                  <a:srgbClr val="FF0000"/>
                </a:solidFill>
                <a:latin typeface="Symbol" pitchFamily="18" charset="2"/>
                <a:cs typeface="Times New Roman" pitchFamily="18" charset="0"/>
              </a:rPr>
              <a:t>a</a:t>
            </a:r>
            <a:r>
              <a:rPr lang="en-US" sz="1600" b="1" dirty="0" smtClean="0">
                <a:solidFill>
                  <a:srgbClr val="FF0000"/>
                </a:solidFill>
                <a:latin typeface="Times New Roman" pitchFamily="18" charset="0"/>
                <a:cs typeface="Times New Roman" pitchFamily="18" charset="0"/>
              </a:rPr>
              <a:t> = 1.12</a:t>
            </a:r>
          </a:p>
          <a:p>
            <a:r>
              <a:rPr lang="en-US" sz="1600" b="1" smtClean="0">
                <a:solidFill>
                  <a:srgbClr val="0000FF"/>
                </a:solidFill>
                <a:latin typeface="Symbol" pitchFamily="18" charset="2"/>
                <a:cs typeface="Times New Roman" pitchFamily="18" charset="0"/>
              </a:rPr>
              <a:t>a</a:t>
            </a:r>
            <a:r>
              <a:rPr lang="en-US" sz="1600" b="1" smtClean="0">
                <a:solidFill>
                  <a:srgbClr val="0000FF"/>
                </a:solidFill>
                <a:latin typeface="Times New Roman" pitchFamily="18" charset="0"/>
                <a:cs typeface="Times New Roman" pitchFamily="18" charset="0"/>
              </a:rPr>
              <a:t> </a:t>
            </a:r>
            <a:r>
              <a:rPr lang="en-US" sz="1600" b="1" dirty="0" smtClean="0">
                <a:solidFill>
                  <a:srgbClr val="0000FF"/>
                </a:solidFill>
                <a:latin typeface="Times New Roman" pitchFamily="18" charset="0"/>
                <a:cs typeface="Times New Roman" pitchFamily="18" charset="0"/>
              </a:rPr>
              <a:t>= 0.86</a:t>
            </a:r>
            <a:endParaRPr lang="en-US" sz="1600" b="1" dirty="0">
              <a:solidFill>
                <a:srgbClr val="0000FF"/>
              </a:solidFill>
              <a:latin typeface="Times New Roman" pitchFamily="18" charset="0"/>
              <a:cs typeface="Times New Roman" pitchFamily="18" charset="0"/>
            </a:endParaRPr>
          </a:p>
        </p:txBody>
      </p:sp>
      <p:graphicFrame>
        <p:nvGraphicFramePr>
          <p:cNvPr id="1764354" name="Object 2"/>
          <p:cNvGraphicFramePr>
            <a:graphicFrameLocks noChangeAspect="1"/>
          </p:cNvGraphicFramePr>
          <p:nvPr>
            <p:extLst>
              <p:ext uri="{D42A27DB-BD31-4B8C-83A1-F6EECF244321}">
                <p14:modId xmlns:p14="http://schemas.microsoft.com/office/powerpoint/2010/main" val="1773062429"/>
              </p:ext>
            </p:extLst>
          </p:nvPr>
        </p:nvGraphicFramePr>
        <p:xfrm>
          <a:off x="1951151" y="1618341"/>
          <a:ext cx="1794065" cy="1008584"/>
        </p:xfrm>
        <a:graphic>
          <a:graphicData uri="http://schemas.openxmlformats.org/presentationml/2006/ole">
            <mc:AlternateContent xmlns:mc="http://schemas.openxmlformats.org/markup-compatibility/2006">
              <mc:Choice xmlns:v="urn:schemas-microsoft-com:vml" Requires="v">
                <p:oleObj spid="_x0000_s12294" name="Equation" r:id="rId5" imgW="812520" imgH="457200" progId="Equation.3">
                  <p:embed/>
                </p:oleObj>
              </mc:Choice>
              <mc:Fallback>
                <p:oleObj name="Equation" r:id="rId5" imgW="812520" imgH="457200" progId="Equation.3">
                  <p:embed/>
                  <p:pic>
                    <p:nvPicPr>
                      <p:cNvPr id="0" name=""/>
                      <p:cNvPicPr>
                        <a:picLocks noChangeAspect="1" noChangeArrowheads="1"/>
                      </p:cNvPicPr>
                      <p:nvPr/>
                    </p:nvPicPr>
                    <p:blipFill>
                      <a:blip r:embed="rId6"/>
                      <a:srcRect/>
                      <a:stretch>
                        <a:fillRect/>
                      </a:stretch>
                    </p:blipFill>
                    <p:spPr bwMode="auto">
                      <a:xfrm>
                        <a:off x="1951151" y="1618341"/>
                        <a:ext cx="1794065" cy="1008584"/>
                      </a:xfrm>
                      <a:prstGeom prst="rect">
                        <a:avLst/>
                      </a:prstGeom>
                      <a:noFill/>
                      <a:extLst/>
                    </p:spPr>
                  </p:pic>
                </p:oleObj>
              </mc:Fallback>
            </mc:AlternateContent>
          </a:graphicData>
        </a:graphic>
      </p:graphicFrame>
      <p:grpSp>
        <p:nvGrpSpPr>
          <p:cNvPr id="21" name="Group 20"/>
          <p:cNvGrpSpPr/>
          <p:nvPr/>
        </p:nvGrpSpPr>
        <p:grpSpPr>
          <a:xfrm>
            <a:off x="4022423" y="1984177"/>
            <a:ext cx="468040" cy="244706"/>
            <a:chOff x="4186249" y="1860827"/>
            <a:chExt cx="936080" cy="244706"/>
          </a:xfrm>
        </p:grpSpPr>
        <p:cxnSp>
          <p:nvCxnSpPr>
            <p:cNvPr id="13" name="Straight Connector 12"/>
            <p:cNvCxnSpPr/>
            <p:nvPr/>
          </p:nvCxnSpPr>
          <p:spPr>
            <a:xfrm>
              <a:off x="4186249" y="1860827"/>
              <a:ext cx="9360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186249" y="2105533"/>
              <a:ext cx="936080" cy="0"/>
            </a:xfrm>
            <a:prstGeom prst="line">
              <a:avLst/>
            </a:prstGeom>
            <a:ln w="2540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409471" y="1630138"/>
            <a:ext cx="6981732" cy="4269376"/>
            <a:chOff x="1409471" y="1630138"/>
            <a:chExt cx="6981732" cy="4269376"/>
          </a:xfrm>
        </p:grpSpPr>
        <p:grpSp>
          <p:nvGrpSpPr>
            <p:cNvPr id="7" name="Group 6"/>
            <p:cNvGrpSpPr/>
            <p:nvPr/>
          </p:nvGrpSpPr>
          <p:grpSpPr>
            <a:xfrm>
              <a:off x="1409471" y="1630138"/>
              <a:ext cx="6981732" cy="4116971"/>
              <a:chOff x="1409471" y="1630138"/>
              <a:chExt cx="6981732" cy="4116971"/>
            </a:xfrm>
          </p:grpSpPr>
          <p:sp>
            <p:nvSpPr>
              <p:cNvPr id="2" name="TextBox 1"/>
              <p:cNvSpPr txBox="1"/>
              <p:nvPr/>
            </p:nvSpPr>
            <p:spPr>
              <a:xfrm>
                <a:off x="5636511" y="1630138"/>
                <a:ext cx="2754692" cy="461665"/>
              </a:xfrm>
              <a:prstGeom prst="rect">
                <a:avLst/>
              </a:prstGeom>
              <a:solidFill>
                <a:srgbClr val="FFFF00"/>
              </a:solidFill>
            </p:spPr>
            <p:txBody>
              <a:bodyPr wrap="square" rtlCol="0">
                <a:spAutoFit/>
              </a:bodyPr>
              <a:lstStyle/>
              <a:p>
                <a:r>
                  <a:rPr lang="en-US" sz="2400" b="1" i="1" smtClean="0">
                    <a:solidFill>
                      <a:prstClr val="black"/>
                    </a:solidFill>
                  </a:rPr>
                  <a:t>Thermalization??</a:t>
                </a:r>
                <a:endParaRPr lang="en-US" sz="2400" b="1" i="1">
                  <a:solidFill>
                    <a:prstClr val="black"/>
                  </a:solidFill>
                </a:endParaRPr>
              </a:p>
            </p:txBody>
          </p:sp>
          <p:pic>
            <p:nvPicPr>
              <p:cNvPr id="14" name="Picture 2"/>
              <p:cNvPicPr>
                <a:picLocks noChangeAspect="1" noChangeArrowheads="1"/>
              </p:cNvPicPr>
              <p:nvPr/>
            </p:nvPicPr>
            <p:blipFill rotWithShape="1">
              <a:blip r:embed="rId7" cstate="print">
                <a:clrChange>
                  <a:clrFrom>
                    <a:srgbClr val="FFFFFF"/>
                  </a:clrFrom>
                  <a:clrTo>
                    <a:srgbClr val="FFFFFF">
                      <a:alpha val="0"/>
                    </a:srgbClr>
                  </a:clrTo>
                </a:clrChange>
              </a:blip>
              <a:srcRect l="18024" t="-2113" r="2848" b="22036"/>
              <a:stretch/>
            </p:blipFill>
            <p:spPr bwMode="auto">
              <a:xfrm>
                <a:off x="1409471" y="2228882"/>
                <a:ext cx="4623776" cy="3518227"/>
              </a:xfrm>
              <a:prstGeom prst="rect">
                <a:avLst/>
              </a:prstGeom>
              <a:noFill/>
              <a:ln w="9525">
                <a:noFill/>
                <a:miter lim="800000"/>
                <a:headEnd/>
                <a:tailEnd/>
              </a:ln>
            </p:spPr>
          </p:pic>
        </p:grpSp>
        <p:pic>
          <p:nvPicPr>
            <p:cNvPr id="16" name="Picture 2"/>
            <p:cNvPicPr>
              <a:picLocks noChangeAspect="1" noChangeArrowheads="1"/>
            </p:cNvPicPr>
            <p:nvPr/>
          </p:nvPicPr>
          <p:blipFill rotWithShape="1">
            <a:blip r:embed="rId7" cstate="print"/>
            <a:srcRect l="7220" r="80964" b="18865"/>
            <a:stretch/>
          </p:blipFill>
          <p:spPr bwMode="auto">
            <a:xfrm>
              <a:off x="6407380" y="2536596"/>
              <a:ext cx="690992" cy="3362918"/>
            </a:xfrm>
            <a:prstGeom prst="rect">
              <a:avLst/>
            </a:prstGeom>
            <a:noFill/>
            <a:ln w="9525">
              <a:noFill/>
              <a:miter lim="800000"/>
              <a:headEnd/>
              <a:tailEnd/>
            </a:ln>
          </p:spPr>
        </p:pic>
        <p:sp>
          <p:nvSpPr>
            <p:cNvPr id="8" name="TextBox 7"/>
            <p:cNvSpPr txBox="1"/>
            <p:nvPr/>
          </p:nvSpPr>
          <p:spPr>
            <a:xfrm rot="16200000">
              <a:off x="6367390" y="3857301"/>
              <a:ext cx="2006447" cy="400110"/>
            </a:xfrm>
            <a:prstGeom prst="rect">
              <a:avLst/>
            </a:prstGeom>
            <a:noFill/>
          </p:spPr>
          <p:txBody>
            <a:bodyPr wrap="none" rtlCol="0">
              <a:spAutoFit/>
            </a:bodyPr>
            <a:lstStyle/>
            <a:p>
              <a:r>
                <a:rPr lang="en-US" smtClean="0">
                  <a:solidFill>
                    <a:prstClr val="black"/>
                  </a:solidFill>
                </a:rPr>
                <a:t>Cumulitive Prob</a:t>
              </a:r>
              <a:endParaRPr lang="en-US">
                <a:solidFill>
                  <a:prstClr val="black"/>
                </a:solidFill>
              </a:endParaRPr>
            </a:p>
          </p:txBody>
        </p:sp>
      </p:grpSp>
    </p:spTree>
    <p:extLst>
      <p:ext uri="{BB962C8B-B14F-4D97-AF65-F5344CB8AC3E}">
        <p14:creationId xmlns:p14="http://schemas.microsoft.com/office/powerpoint/2010/main" val="3394984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4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72"/>
          <a:stretch/>
        </p:blipFill>
        <p:spPr bwMode="auto">
          <a:xfrm>
            <a:off x="881340" y="1470224"/>
            <a:ext cx="7219950" cy="501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5"/>
          <p:cNvSpPr>
            <a:spLocks noChangeArrowheads="1"/>
          </p:cNvSpPr>
          <p:nvPr/>
        </p:nvSpPr>
        <p:spPr bwMode="auto">
          <a:xfrm>
            <a:off x="0" y="136515"/>
            <a:ext cx="9144000" cy="549275"/>
          </a:xfrm>
          <a:prstGeom prst="rect">
            <a:avLst/>
          </a:prstGeom>
          <a:noFill/>
          <a:ln w="12700">
            <a:noFill/>
            <a:miter lim="800000"/>
            <a:headEnd/>
            <a:tailEnd/>
          </a:ln>
          <a:effectLst/>
        </p:spPr>
        <p:txBody>
          <a:bodyPr wrap="none" anchor="ctr"/>
          <a:lstStyle/>
          <a:p>
            <a:pPr algn="ctr">
              <a:defRPr/>
            </a:pPr>
            <a:r>
              <a:rPr lang="en-US" altLang="ko-KR" sz="3200" smtClean="0">
                <a:solidFill>
                  <a:prstClr val="black"/>
                </a:solidFill>
                <a:effectLst>
                  <a:outerShdw blurRad="38100" dist="38100" dir="2700000" sx="1000" sy="1000" algn="tl">
                    <a:srgbClr val="000000"/>
                  </a:outerShdw>
                </a:effectLst>
                <a:latin typeface="Calibri"/>
                <a:ea typeface="굴림" pitchFamily="34" charset="-127"/>
              </a:rPr>
              <a:t>AFM </a:t>
            </a:r>
            <a:r>
              <a:rPr lang="en-US" altLang="ko-KR" sz="3200" dirty="0">
                <a:solidFill>
                  <a:prstClr val="black"/>
                </a:solidFill>
                <a:effectLst>
                  <a:outerShdw blurRad="38100" dist="38100" dir="2700000" sx="1000" sy="1000" algn="tl">
                    <a:srgbClr val="000000"/>
                  </a:outerShdw>
                </a:effectLst>
                <a:latin typeface="Calibri"/>
                <a:ea typeface="굴림" pitchFamily="34" charset="-127"/>
              </a:rPr>
              <a:t>order </a:t>
            </a:r>
            <a:r>
              <a:rPr lang="en-US" altLang="ko-KR" sz="3200">
                <a:solidFill>
                  <a:prstClr val="black"/>
                </a:solidFill>
                <a:effectLst>
                  <a:outerShdw blurRad="38100" dist="38100" dir="2700000" sx="1000" sy="1000" algn="tl">
                    <a:srgbClr val="000000"/>
                  </a:outerShdw>
                </a:effectLst>
                <a:latin typeface="Calibri"/>
                <a:ea typeface="굴림" pitchFamily="34" charset="-127"/>
              </a:rPr>
              <a:t>of </a:t>
            </a:r>
            <a:r>
              <a:rPr lang="en-US" altLang="ko-KR" sz="3200" smtClean="0">
                <a:solidFill>
                  <a:prstClr val="black"/>
                </a:solidFill>
                <a:effectLst>
                  <a:outerShdw blurRad="38100" dist="38100" dir="2700000" sx="1000" sy="1000" algn="tl">
                    <a:srgbClr val="000000"/>
                  </a:outerShdw>
                </a:effectLst>
                <a:latin typeface="Calibri"/>
                <a:ea typeface="굴림" pitchFamily="34" charset="-127"/>
              </a:rPr>
              <a:t>N=14 spins (16,384 configurations)</a:t>
            </a:r>
            <a:endParaRPr lang="de-DE" altLang="ko-KR" sz="3200" dirty="0">
              <a:solidFill>
                <a:prstClr val="black"/>
              </a:solidFill>
              <a:effectLst>
                <a:outerShdw blurRad="38100" dist="38100" dir="2700000" sx="1000" sy="1000" algn="tl">
                  <a:srgbClr val="000000"/>
                </a:outerShdw>
              </a:effectLst>
              <a:latin typeface="Calibri"/>
              <a:ea typeface="굴림" pitchFamily="34" charset="-127"/>
            </a:endParaRPr>
          </a:p>
        </p:txBody>
      </p:sp>
      <p:sp>
        <p:nvSpPr>
          <p:cNvPr id="2" name="Rectangle 1"/>
          <p:cNvSpPr/>
          <p:nvPr/>
        </p:nvSpPr>
        <p:spPr>
          <a:xfrm>
            <a:off x="7252444" y="3003189"/>
            <a:ext cx="385483" cy="3316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28008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12"/>
          <p:cNvSpPr>
            <a:spLocks noGrp="1"/>
          </p:cNvSpPr>
          <p:nvPr>
            <p:ph idx="4294967295"/>
          </p:nvPr>
        </p:nvSpPr>
        <p:spPr>
          <a:xfrm>
            <a:off x="0" y="1219200"/>
            <a:ext cx="8229600" cy="5486400"/>
          </a:xfrm>
        </p:spPr>
        <p:txBody>
          <a:bodyPr/>
          <a:lstStyle/>
          <a:p>
            <a:pPr marL="0" indent="0">
              <a:buNone/>
            </a:pPr>
            <a:r>
              <a:rPr lang="en-US" sz="2600" smtClean="0">
                <a:latin typeface="+mj-lt"/>
              </a:rPr>
              <a:t> </a:t>
            </a:r>
          </a:p>
          <a:p>
            <a:pPr marL="0" indent="0">
              <a:buNone/>
            </a:pPr>
            <a:endParaRPr lang="en-US" sz="2600" smtClean="0">
              <a:latin typeface="+mj-lt"/>
            </a:endParaRPr>
          </a:p>
          <a:p>
            <a:pPr marL="0" indent="0">
              <a:buNone/>
            </a:pPr>
            <a:endParaRPr lang="en-US" sz="2600" smtClean="0">
              <a:latin typeface="+mj-lt"/>
            </a:endParaRPr>
          </a:p>
          <a:p>
            <a:pPr marL="0" indent="0">
              <a:buNone/>
            </a:pPr>
            <a:endParaRPr lang="en-US" sz="2600" smtClean="0">
              <a:latin typeface="+mj-lt"/>
            </a:endParaRPr>
          </a:p>
          <a:p>
            <a:pPr marL="0" indent="0">
              <a:buNone/>
            </a:pPr>
            <a:endParaRPr lang="en-US" sz="2600" smtClean="0">
              <a:latin typeface="+mj-lt"/>
            </a:endParaRPr>
          </a:p>
          <a:p>
            <a:pPr>
              <a:buNone/>
            </a:pPr>
            <a:endParaRPr lang="en-US" dirty="0" smtClean="0"/>
          </a:p>
          <a:p>
            <a:pPr>
              <a:buNone/>
            </a:pPr>
            <a:endParaRPr lang="en-US" dirty="0" smtClean="0"/>
          </a:p>
        </p:txBody>
      </p:sp>
      <p:graphicFrame>
        <p:nvGraphicFramePr>
          <p:cNvPr id="196611" name="Object 3"/>
          <p:cNvGraphicFramePr>
            <a:graphicFrameLocks noChangeAspect="1"/>
          </p:cNvGraphicFramePr>
          <p:nvPr/>
        </p:nvGraphicFramePr>
        <p:xfrm>
          <a:off x="2174875" y="1185863"/>
          <a:ext cx="5764213" cy="800100"/>
        </p:xfrm>
        <a:graphic>
          <a:graphicData uri="http://schemas.openxmlformats.org/presentationml/2006/ole">
            <mc:AlternateContent xmlns:mc="http://schemas.openxmlformats.org/markup-compatibility/2006">
              <mc:Choice xmlns:v="urn:schemas-microsoft-com:vml" Requires="v">
                <p:oleObj spid="_x0000_s13318" name="Equation" r:id="rId4" imgW="2793960" imgH="368280" progId="Equation.3">
                  <p:embed/>
                </p:oleObj>
              </mc:Choice>
              <mc:Fallback>
                <p:oleObj name="Equation" r:id="rId4" imgW="2793960" imgH="3682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4875" y="1185863"/>
                        <a:ext cx="5764213" cy="80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 name="Picture 35" descr="BxEnergyLevels.png"/>
          <p:cNvPicPr>
            <a:picLocks noChangeAspect="1"/>
          </p:cNvPicPr>
          <p:nvPr/>
        </p:nvPicPr>
        <p:blipFill>
          <a:blip r:embed="rId6" cstate="print"/>
          <a:stretch>
            <a:fillRect/>
          </a:stretch>
        </p:blipFill>
        <p:spPr>
          <a:xfrm>
            <a:off x="2079880" y="2109787"/>
            <a:ext cx="4667250" cy="2638425"/>
          </a:xfrm>
          <a:prstGeom prst="rect">
            <a:avLst/>
          </a:prstGeom>
        </p:spPr>
      </p:pic>
      <p:grpSp>
        <p:nvGrpSpPr>
          <p:cNvPr id="6" name="Group 159"/>
          <p:cNvGrpSpPr/>
          <p:nvPr/>
        </p:nvGrpSpPr>
        <p:grpSpPr>
          <a:xfrm>
            <a:off x="2308480" y="5867400"/>
            <a:ext cx="686594" cy="492443"/>
            <a:chOff x="228600" y="5867400"/>
            <a:chExt cx="686594" cy="492443"/>
          </a:xfrm>
        </p:grpSpPr>
        <p:sp>
          <p:nvSpPr>
            <p:cNvPr id="74" name="Oval 73"/>
            <p:cNvSpPr/>
            <p:nvPr/>
          </p:nvSpPr>
          <p:spPr>
            <a:xfrm>
              <a:off x="228600" y="6027528"/>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cxnSp>
          <p:nvCxnSpPr>
            <p:cNvPr id="75" name="Straight Arrow Connector 74"/>
            <p:cNvCxnSpPr/>
            <p:nvPr/>
          </p:nvCxnSpPr>
          <p:spPr>
            <a:xfrm rot="5400000" flipH="1" flipV="1">
              <a:off x="762000" y="6095206"/>
              <a:ext cx="3048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57200" y="5867400"/>
              <a:ext cx="378630" cy="492443"/>
            </a:xfrm>
            <a:prstGeom prst="rect">
              <a:avLst/>
            </a:prstGeom>
            <a:noFill/>
          </p:spPr>
          <p:txBody>
            <a:bodyPr wrap="none" rtlCol="0">
              <a:spAutoFit/>
            </a:bodyPr>
            <a:lstStyle/>
            <a:p>
              <a:pPr eaLnBrk="1" hangingPunct="1"/>
              <a:r>
                <a:rPr lang="en-US" sz="2600" smtClean="0">
                  <a:solidFill>
                    <a:srgbClr val="000000"/>
                  </a:solidFill>
                  <a:latin typeface="Arial" charset="0"/>
                </a:rPr>
                <a:t>=</a:t>
              </a:r>
              <a:endParaRPr lang="en-US" sz="2600">
                <a:solidFill>
                  <a:srgbClr val="000000"/>
                </a:solidFill>
                <a:latin typeface="Arial" charset="0"/>
              </a:endParaRPr>
            </a:p>
          </p:txBody>
        </p:sp>
      </p:grpSp>
      <p:grpSp>
        <p:nvGrpSpPr>
          <p:cNvPr id="7" name="Group 164"/>
          <p:cNvGrpSpPr/>
          <p:nvPr/>
        </p:nvGrpSpPr>
        <p:grpSpPr>
          <a:xfrm>
            <a:off x="2308480" y="6289357"/>
            <a:ext cx="698469" cy="568643"/>
            <a:chOff x="228600" y="6289357"/>
            <a:chExt cx="698469" cy="568643"/>
          </a:xfrm>
        </p:grpSpPr>
        <p:sp>
          <p:nvSpPr>
            <p:cNvPr id="162" name="Oval 161"/>
            <p:cNvSpPr/>
            <p:nvPr/>
          </p:nvSpPr>
          <p:spPr>
            <a:xfrm>
              <a:off x="228600" y="6449485"/>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cxnSp>
          <p:nvCxnSpPr>
            <p:cNvPr id="163" name="Straight Arrow Connector 162"/>
            <p:cNvCxnSpPr/>
            <p:nvPr/>
          </p:nvCxnSpPr>
          <p:spPr>
            <a:xfrm rot="5400000" flipH="1" flipV="1">
              <a:off x="773875" y="6704806"/>
              <a:ext cx="304800" cy="1588"/>
            </a:xfrm>
            <a:prstGeom prst="straightConnector1">
              <a:avLst/>
            </a:prstGeom>
            <a:ln w="31750">
              <a:solidFill>
                <a:schemeClr val="tx1"/>
              </a:solidFill>
              <a:tailEnd type="arrow"/>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64" name="TextBox 163"/>
            <p:cNvSpPr txBox="1"/>
            <p:nvPr/>
          </p:nvSpPr>
          <p:spPr>
            <a:xfrm>
              <a:off x="457200" y="6289357"/>
              <a:ext cx="378630" cy="492443"/>
            </a:xfrm>
            <a:prstGeom prst="rect">
              <a:avLst/>
            </a:prstGeom>
            <a:noFill/>
          </p:spPr>
          <p:txBody>
            <a:bodyPr wrap="none" rtlCol="0">
              <a:spAutoFit/>
            </a:bodyPr>
            <a:lstStyle/>
            <a:p>
              <a:pPr eaLnBrk="1" hangingPunct="1"/>
              <a:r>
                <a:rPr lang="en-US" sz="2600" smtClean="0">
                  <a:solidFill>
                    <a:srgbClr val="000000"/>
                  </a:solidFill>
                  <a:latin typeface="Arial" charset="0"/>
                </a:rPr>
                <a:t>=</a:t>
              </a:r>
              <a:endParaRPr lang="en-US" sz="2600">
                <a:solidFill>
                  <a:srgbClr val="000000"/>
                </a:solidFill>
                <a:latin typeface="Arial" charset="0"/>
              </a:endParaRPr>
            </a:p>
          </p:txBody>
        </p:sp>
      </p:grpSp>
      <p:grpSp>
        <p:nvGrpSpPr>
          <p:cNvPr id="71" name="Group 70"/>
          <p:cNvGrpSpPr/>
          <p:nvPr/>
        </p:nvGrpSpPr>
        <p:grpSpPr>
          <a:xfrm>
            <a:off x="2156080" y="3276600"/>
            <a:ext cx="1466850" cy="2032000"/>
            <a:chOff x="76200" y="3276600"/>
            <a:chExt cx="1466850" cy="2032000"/>
          </a:xfrm>
        </p:grpSpPr>
        <p:grpSp>
          <p:nvGrpSpPr>
            <p:cNvPr id="2" name="Group 129"/>
            <p:cNvGrpSpPr/>
            <p:nvPr/>
          </p:nvGrpSpPr>
          <p:grpSpPr>
            <a:xfrm>
              <a:off x="76200" y="4800600"/>
              <a:ext cx="1466850" cy="508000"/>
              <a:chOff x="76200" y="4800600"/>
              <a:chExt cx="1466850" cy="508000"/>
            </a:xfrm>
          </p:grpSpPr>
          <p:sp>
            <p:nvSpPr>
              <p:cNvPr id="127" name="Rounded Rectangle 126"/>
              <p:cNvSpPr/>
              <p:nvPr/>
            </p:nvSpPr>
            <p:spPr>
              <a:xfrm>
                <a:off x="76200" y="4800600"/>
                <a:ext cx="1466850" cy="508000"/>
              </a:xfrm>
              <a:prstGeom prst="roundRect">
                <a:avLst/>
              </a:prstGeom>
              <a:solidFill>
                <a:srgbClr val="DD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grpSp>
            <p:nvGrpSpPr>
              <p:cNvPr id="3" name="Group 89"/>
              <p:cNvGrpSpPr/>
              <p:nvPr/>
            </p:nvGrpSpPr>
            <p:grpSpPr>
              <a:xfrm>
                <a:off x="152400" y="4847110"/>
                <a:ext cx="1323308" cy="182090"/>
                <a:chOff x="152400" y="4847110"/>
                <a:chExt cx="1323308" cy="182090"/>
              </a:xfrm>
            </p:grpSpPr>
            <p:sp>
              <p:nvSpPr>
                <p:cNvPr id="38" name="Oval 37"/>
                <p:cNvSpPr/>
                <p:nvPr/>
              </p:nvSpPr>
              <p:spPr>
                <a:xfrm>
                  <a:off x="152400" y="4847184"/>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85" name="Oval 84"/>
                <p:cNvSpPr/>
                <p:nvPr/>
              </p:nvSpPr>
              <p:spPr>
                <a:xfrm>
                  <a:off x="381000" y="4847110"/>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86" name="Oval 85"/>
                <p:cNvSpPr/>
                <p:nvPr/>
              </p:nvSpPr>
              <p:spPr>
                <a:xfrm>
                  <a:off x="609600" y="48488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87" name="Oval 86"/>
                <p:cNvSpPr/>
                <p:nvPr/>
              </p:nvSpPr>
              <p:spPr>
                <a:xfrm>
                  <a:off x="838200" y="4848817"/>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88" name="Oval 87"/>
                <p:cNvSpPr/>
                <p:nvPr/>
              </p:nvSpPr>
              <p:spPr>
                <a:xfrm>
                  <a:off x="1066800" y="48488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89" name="Oval 88"/>
                <p:cNvSpPr/>
                <p:nvPr/>
              </p:nvSpPr>
              <p:spPr>
                <a:xfrm>
                  <a:off x="1295400" y="4848817"/>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grpSp>
          <p:grpSp>
            <p:nvGrpSpPr>
              <p:cNvPr id="4" name="Group 97"/>
              <p:cNvGrpSpPr/>
              <p:nvPr/>
            </p:nvGrpSpPr>
            <p:grpSpPr>
              <a:xfrm>
                <a:off x="152400" y="5075710"/>
                <a:ext cx="1323308" cy="182090"/>
                <a:chOff x="152400" y="5075710"/>
                <a:chExt cx="1323308" cy="182090"/>
              </a:xfrm>
            </p:grpSpPr>
            <p:sp>
              <p:nvSpPr>
                <p:cNvPr id="92" name="Oval 91"/>
                <p:cNvSpPr/>
                <p:nvPr/>
              </p:nvSpPr>
              <p:spPr>
                <a:xfrm>
                  <a:off x="152400" y="5075784"/>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93" name="Oval 92"/>
                <p:cNvSpPr/>
                <p:nvPr/>
              </p:nvSpPr>
              <p:spPr>
                <a:xfrm>
                  <a:off x="381000" y="5075710"/>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94" name="Oval 93"/>
                <p:cNvSpPr/>
                <p:nvPr/>
              </p:nvSpPr>
              <p:spPr>
                <a:xfrm>
                  <a:off x="609600" y="5077491"/>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95" name="Oval 94"/>
                <p:cNvSpPr/>
                <p:nvPr/>
              </p:nvSpPr>
              <p:spPr>
                <a:xfrm>
                  <a:off x="838200" y="50774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96" name="Oval 95"/>
                <p:cNvSpPr/>
                <p:nvPr/>
              </p:nvSpPr>
              <p:spPr>
                <a:xfrm>
                  <a:off x="1066800" y="5077491"/>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97" name="Oval 96"/>
                <p:cNvSpPr/>
                <p:nvPr/>
              </p:nvSpPr>
              <p:spPr>
                <a:xfrm>
                  <a:off x="1295400" y="50774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grpSp>
        </p:grpSp>
        <p:cxnSp>
          <p:nvCxnSpPr>
            <p:cNvPr id="167" name="Straight Arrow Connector 166"/>
            <p:cNvCxnSpPr/>
            <p:nvPr/>
          </p:nvCxnSpPr>
          <p:spPr>
            <a:xfrm rot="16200000" flipV="1">
              <a:off x="114300" y="4000500"/>
              <a:ext cx="15240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3280030" y="3352800"/>
            <a:ext cx="1466850" cy="2362200"/>
            <a:chOff x="1200150" y="3352800"/>
            <a:chExt cx="1466850" cy="2362200"/>
          </a:xfrm>
        </p:grpSpPr>
        <p:grpSp>
          <p:nvGrpSpPr>
            <p:cNvPr id="5" name="Group 128"/>
            <p:cNvGrpSpPr/>
            <p:nvPr/>
          </p:nvGrpSpPr>
          <p:grpSpPr>
            <a:xfrm>
              <a:off x="1200150" y="5397500"/>
              <a:ext cx="1466850" cy="317500"/>
              <a:chOff x="1143000" y="5467350"/>
              <a:chExt cx="1466850" cy="317500"/>
            </a:xfrm>
          </p:grpSpPr>
          <p:sp>
            <p:nvSpPr>
              <p:cNvPr id="128" name="Rounded Rectangle 127"/>
              <p:cNvSpPr/>
              <p:nvPr/>
            </p:nvSpPr>
            <p:spPr>
              <a:xfrm>
                <a:off x="1143000" y="5467350"/>
                <a:ext cx="1466850" cy="317500"/>
              </a:xfrm>
              <a:prstGeom prst="roundRect">
                <a:avLst/>
              </a:prstGeom>
              <a:solidFill>
                <a:srgbClr val="DD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00" name="Oval 99"/>
              <p:cNvSpPr/>
              <p:nvPr/>
            </p:nvSpPr>
            <p:spPr>
              <a:xfrm>
                <a:off x="1219200" y="5532984"/>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01" name="Oval 100"/>
              <p:cNvSpPr/>
              <p:nvPr/>
            </p:nvSpPr>
            <p:spPr>
              <a:xfrm>
                <a:off x="1447800" y="5532910"/>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02" name="Oval 101"/>
              <p:cNvSpPr/>
              <p:nvPr/>
            </p:nvSpPr>
            <p:spPr>
              <a:xfrm>
                <a:off x="1676400" y="55346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03" name="Oval 102"/>
              <p:cNvSpPr/>
              <p:nvPr/>
            </p:nvSpPr>
            <p:spPr>
              <a:xfrm>
                <a:off x="1905000" y="55346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04" name="Oval 103"/>
              <p:cNvSpPr/>
              <p:nvPr/>
            </p:nvSpPr>
            <p:spPr>
              <a:xfrm>
                <a:off x="2133600" y="5534691"/>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05" name="Oval 104"/>
              <p:cNvSpPr/>
              <p:nvPr/>
            </p:nvSpPr>
            <p:spPr>
              <a:xfrm>
                <a:off x="2362200" y="55346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grpSp>
        <p:cxnSp>
          <p:nvCxnSpPr>
            <p:cNvPr id="169" name="Straight Arrow Connector 168"/>
            <p:cNvCxnSpPr/>
            <p:nvPr/>
          </p:nvCxnSpPr>
          <p:spPr>
            <a:xfrm rot="16200000" flipV="1">
              <a:off x="952500" y="4305300"/>
              <a:ext cx="20574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651630" y="3733800"/>
            <a:ext cx="1466850" cy="2590800"/>
            <a:chOff x="2571750" y="3733800"/>
            <a:chExt cx="1466850" cy="2590800"/>
          </a:xfrm>
        </p:grpSpPr>
        <p:grpSp>
          <p:nvGrpSpPr>
            <p:cNvPr id="68" name="Group 67"/>
            <p:cNvGrpSpPr/>
            <p:nvPr/>
          </p:nvGrpSpPr>
          <p:grpSpPr>
            <a:xfrm>
              <a:off x="2571750" y="5816600"/>
              <a:ext cx="1466850" cy="508000"/>
              <a:chOff x="2571750" y="5816600"/>
              <a:chExt cx="1466850" cy="508000"/>
            </a:xfrm>
          </p:grpSpPr>
          <p:sp>
            <p:nvSpPr>
              <p:cNvPr id="132" name="Rounded Rectangle 131"/>
              <p:cNvSpPr/>
              <p:nvPr/>
            </p:nvSpPr>
            <p:spPr>
              <a:xfrm>
                <a:off x="2571750" y="5816600"/>
                <a:ext cx="1466850" cy="508000"/>
              </a:xfrm>
              <a:prstGeom prst="roundRect">
                <a:avLst/>
              </a:prstGeom>
              <a:solidFill>
                <a:srgbClr val="DD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1" name="Oval 140"/>
              <p:cNvSpPr/>
              <p:nvPr/>
            </p:nvSpPr>
            <p:spPr>
              <a:xfrm>
                <a:off x="2647950" y="5863184"/>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2" name="Oval 141"/>
              <p:cNvSpPr/>
              <p:nvPr/>
            </p:nvSpPr>
            <p:spPr>
              <a:xfrm>
                <a:off x="2876550" y="5863110"/>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3" name="Oval 142"/>
              <p:cNvSpPr/>
              <p:nvPr/>
            </p:nvSpPr>
            <p:spPr>
              <a:xfrm>
                <a:off x="3105150" y="58648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4" name="Oval 143"/>
              <p:cNvSpPr/>
              <p:nvPr/>
            </p:nvSpPr>
            <p:spPr>
              <a:xfrm>
                <a:off x="3333750" y="5864817"/>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5" name="Oval 144"/>
              <p:cNvSpPr/>
              <p:nvPr/>
            </p:nvSpPr>
            <p:spPr>
              <a:xfrm>
                <a:off x="3562350" y="58648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6" name="Oval 145"/>
              <p:cNvSpPr/>
              <p:nvPr/>
            </p:nvSpPr>
            <p:spPr>
              <a:xfrm>
                <a:off x="3790950" y="58648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35" name="Oval 134"/>
              <p:cNvSpPr/>
              <p:nvPr/>
            </p:nvSpPr>
            <p:spPr>
              <a:xfrm>
                <a:off x="2647950" y="6091784"/>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36" name="Oval 135"/>
              <p:cNvSpPr/>
              <p:nvPr/>
            </p:nvSpPr>
            <p:spPr>
              <a:xfrm>
                <a:off x="2876550" y="6091710"/>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37" name="Oval 136"/>
              <p:cNvSpPr/>
              <p:nvPr/>
            </p:nvSpPr>
            <p:spPr>
              <a:xfrm>
                <a:off x="3105150" y="6093491"/>
                <a:ext cx="180308" cy="18030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38" name="Oval 137"/>
              <p:cNvSpPr/>
              <p:nvPr/>
            </p:nvSpPr>
            <p:spPr>
              <a:xfrm>
                <a:off x="3333750" y="60934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39" name="Oval 138"/>
              <p:cNvSpPr/>
              <p:nvPr/>
            </p:nvSpPr>
            <p:spPr>
              <a:xfrm>
                <a:off x="3562350" y="60934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0" name="Oval 139"/>
              <p:cNvSpPr/>
              <p:nvPr/>
            </p:nvSpPr>
            <p:spPr>
              <a:xfrm>
                <a:off x="3790950" y="60934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grpSp>
        <p:cxnSp>
          <p:nvCxnSpPr>
            <p:cNvPr id="172" name="Straight Arrow Connector 171"/>
            <p:cNvCxnSpPr/>
            <p:nvPr/>
          </p:nvCxnSpPr>
          <p:spPr>
            <a:xfrm rot="16200000" flipV="1">
              <a:off x="2324099" y="4686300"/>
              <a:ext cx="20574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5718430" y="4114800"/>
            <a:ext cx="1466850" cy="2622550"/>
            <a:chOff x="3638550" y="4114800"/>
            <a:chExt cx="1466850" cy="2622550"/>
          </a:xfrm>
        </p:grpSpPr>
        <p:grpSp>
          <p:nvGrpSpPr>
            <p:cNvPr id="66" name="Group 65"/>
            <p:cNvGrpSpPr/>
            <p:nvPr/>
          </p:nvGrpSpPr>
          <p:grpSpPr>
            <a:xfrm>
              <a:off x="3638550" y="6419850"/>
              <a:ext cx="1466850" cy="317500"/>
              <a:chOff x="3638550" y="6419850"/>
              <a:chExt cx="1466850" cy="317500"/>
            </a:xfrm>
          </p:grpSpPr>
          <p:sp>
            <p:nvSpPr>
              <p:cNvPr id="148" name="Rounded Rectangle 147"/>
              <p:cNvSpPr/>
              <p:nvPr/>
            </p:nvSpPr>
            <p:spPr>
              <a:xfrm>
                <a:off x="3638550" y="6419850"/>
                <a:ext cx="1466850" cy="317500"/>
              </a:xfrm>
              <a:prstGeom prst="roundRect">
                <a:avLst/>
              </a:prstGeom>
              <a:solidFill>
                <a:srgbClr val="DDDDD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49" name="Oval 148"/>
              <p:cNvSpPr/>
              <p:nvPr/>
            </p:nvSpPr>
            <p:spPr>
              <a:xfrm>
                <a:off x="3714750" y="6485484"/>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50" name="Oval 149"/>
              <p:cNvSpPr/>
              <p:nvPr/>
            </p:nvSpPr>
            <p:spPr>
              <a:xfrm>
                <a:off x="3943350" y="6485410"/>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51" name="Oval 150"/>
              <p:cNvSpPr/>
              <p:nvPr/>
            </p:nvSpPr>
            <p:spPr>
              <a:xfrm>
                <a:off x="4171950" y="64871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52" name="Oval 151"/>
              <p:cNvSpPr/>
              <p:nvPr/>
            </p:nvSpPr>
            <p:spPr>
              <a:xfrm>
                <a:off x="4400550" y="64871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53" name="Oval 152"/>
              <p:cNvSpPr/>
              <p:nvPr/>
            </p:nvSpPr>
            <p:spPr>
              <a:xfrm>
                <a:off x="4629150" y="6487191"/>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sp>
            <p:nvSpPr>
              <p:cNvPr id="154" name="Oval 153"/>
              <p:cNvSpPr/>
              <p:nvPr/>
            </p:nvSpPr>
            <p:spPr>
              <a:xfrm>
                <a:off x="4857750" y="6487117"/>
                <a:ext cx="180308" cy="180309"/>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srgbClr val="FFFFFF"/>
                  </a:solidFill>
                </a:endParaRPr>
              </a:p>
            </p:txBody>
          </p:sp>
        </p:grpSp>
        <p:cxnSp>
          <p:nvCxnSpPr>
            <p:cNvPr id="173" name="Straight Arrow Connector 172"/>
            <p:cNvCxnSpPr/>
            <p:nvPr/>
          </p:nvCxnSpPr>
          <p:spPr>
            <a:xfrm rot="16200000" flipV="1">
              <a:off x="3200400" y="5105400"/>
              <a:ext cx="22860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56776" y="1143000"/>
            <a:ext cx="6320224" cy="685800"/>
            <a:chOff x="156776" y="1143000"/>
            <a:chExt cx="6320224" cy="685800"/>
          </a:xfrm>
        </p:grpSpPr>
        <p:cxnSp>
          <p:nvCxnSpPr>
            <p:cNvPr id="28" name="Straight Connector 27"/>
            <p:cNvCxnSpPr/>
            <p:nvPr/>
          </p:nvCxnSpPr>
          <p:spPr>
            <a:xfrm>
              <a:off x="4876800" y="1143000"/>
              <a:ext cx="1600200" cy="68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876800" y="1219200"/>
              <a:ext cx="15240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6776" y="1219200"/>
              <a:ext cx="1420582" cy="492443"/>
            </a:xfrm>
            <a:prstGeom prst="rect">
              <a:avLst/>
            </a:prstGeom>
          </p:spPr>
          <p:txBody>
            <a:bodyPr wrap="none">
              <a:spAutoFit/>
            </a:bodyPr>
            <a:lstStyle/>
            <a:p>
              <a:r>
                <a:rPr lang="en-US" sz="2600" kern="0">
                  <a:solidFill>
                    <a:srgbClr val="000000"/>
                  </a:solidFill>
                  <a:latin typeface="Calibri"/>
                </a:rPr>
                <a:t>At </a:t>
              </a:r>
              <a:r>
                <a:rPr lang="en-US" sz="2600" i="1" kern="0">
                  <a:solidFill>
                    <a:srgbClr val="000000"/>
                  </a:solidFill>
                  <a:latin typeface="Calibri"/>
                </a:rPr>
                <a:t>B</a:t>
              </a:r>
              <a:r>
                <a:rPr lang="en-US" sz="2600" i="1" kern="0" baseline="-25000">
                  <a:solidFill>
                    <a:srgbClr val="000000"/>
                  </a:solidFill>
                  <a:latin typeface="Calibri"/>
                </a:rPr>
                <a:t>y</a:t>
              </a:r>
              <a:r>
                <a:rPr lang="en-US" sz="2600" kern="0">
                  <a:solidFill>
                    <a:srgbClr val="000000"/>
                  </a:solidFill>
                  <a:latin typeface="Calibri"/>
                </a:rPr>
                <a:t> = 0:</a:t>
              </a:r>
              <a:endParaRPr lang="en-US">
                <a:solidFill>
                  <a:srgbClr val="000000"/>
                </a:solidFill>
              </a:endParaRPr>
            </a:p>
          </p:txBody>
        </p:sp>
      </p:grpSp>
      <p:sp>
        <p:nvSpPr>
          <p:cNvPr id="79" name="Title 1"/>
          <p:cNvSpPr txBox="1">
            <a:spLocks/>
          </p:cNvSpPr>
          <p:nvPr/>
        </p:nvSpPr>
        <p:spPr>
          <a:xfrm>
            <a:off x="457200" y="83726"/>
            <a:ext cx="8229600"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600" smtClean="0">
                <a:solidFill>
                  <a:sysClr val="windowText" lastClr="000000"/>
                </a:solidFill>
              </a:rPr>
              <a:t>AFM Ising with AXIAL field</a:t>
            </a:r>
            <a:endParaRPr lang="en-US" sz="3600" dirty="0">
              <a:solidFill>
                <a:sysClr val="windowText" lastClr="000000"/>
              </a:solidFill>
            </a:endParaRPr>
          </a:p>
        </p:txBody>
      </p:sp>
    </p:spTree>
    <p:extLst>
      <p:ext uri="{BB962C8B-B14F-4D97-AF65-F5344CB8AC3E}">
        <p14:creationId xmlns:p14="http://schemas.microsoft.com/office/powerpoint/2010/main" val="1283899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3" cstate="print"/>
          <a:srcRect/>
          <a:stretch>
            <a:fillRect/>
          </a:stretch>
        </p:blipFill>
        <p:spPr bwMode="auto">
          <a:xfrm>
            <a:off x="365760" y="1143000"/>
            <a:ext cx="4205484" cy="2743200"/>
          </a:xfrm>
          <a:prstGeom prst="rect">
            <a:avLst/>
          </a:prstGeom>
          <a:noFill/>
          <a:ln w="9525">
            <a:noFill/>
            <a:miter lim="800000"/>
            <a:headEnd/>
            <a:tailEnd/>
          </a:ln>
          <a:effectLst/>
        </p:spPr>
      </p:pic>
      <p:sp>
        <p:nvSpPr>
          <p:cNvPr id="4" name="Title 1"/>
          <p:cNvSpPr txBox="1">
            <a:spLocks/>
          </p:cNvSpPr>
          <p:nvPr/>
        </p:nvSpPr>
        <p:spPr>
          <a:xfrm>
            <a:off x="457200" y="83726"/>
            <a:ext cx="8229600"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600" smtClean="0">
                <a:solidFill>
                  <a:sysClr val="windowText" lastClr="000000"/>
                </a:solidFill>
              </a:rPr>
              <a:t>AFM Ising with AXIAL field</a:t>
            </a:r>
            <a:endParaRPr lang="en-US" sz="3600" dirty="0">
              <a:solidFill>
                <a:sysClr val="windowText" lastClr="000000"/>
              </a:solidFill>
            </a:endParaRPr>
          </a:p>
        </p:txBody>
      </p:sp>
    </p:spTree>
    <p:extLst>
      <p:ext uri="{BB962C8B-B14F-4D97-AF65-F5344CB8AC3E}">
        <p14:creationId xmlns:p14="http://schemas.microsoft.com/office/powerpoint/2010/main" val="399051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525435" y="6131859"/>
            <a:ext cx="357274" cy="5171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68941" y="2402541"/>
            <a:ext cx="5750859" cy="114748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154173" y="162982"/>
            <a:ext cx="6716712" cy="959566"/>
            <a:chOff x="988016" y="269024"/>
            <a:chExt cx="6716712" cy="959566"/>
          </a:xfrm>
        </p:grpSpPr>
        <p:graphicFrame>
          <p:nvGraphicFramePr>
            <p:cNvPr id="21" name="Object 321"/>
            <p:cNvGraphicFramePr>
              <a:graphicFrameLocks noChangeAspect="1"/>
            </p:cNvGraphicFramePr>
            <p:nvPr/>
          </p:nvGraphicFramePr>
          <p:xfrm>
            <a:off x="988016" y="287202"/>
            <a:ext cx="6716712" cy="941388"/>
          </p:xfrm>
          <a:graphic>
            <a:graphicData uri="http://schemas.openxmlformats.org/presentationml/2006/ole">
              <mc:AlternateContent xmlns:mc="http://schemas.openxmlformats.org/markup-compatibility/2006">
                <mc:Choice xmlns:v="urn:schemas-microsoft-com:vml" Requires="v">
                  <p:oleObj spid="_x0000_s1056" name="Equation" r:id="rId4" imgW="2806560" imgH="355320" progId="Equation.3">
                    <p:embed/>
                  </p:oleObj>
                </mc:Choice>
                <mc:Fallback>
                  <p:oleObj name="Equation" r:id="rId4" imgW="2806560" imgH="355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16" y="287202"/>
                          <a:ext cx="6716712" cy="941388"/>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sp>
          <p:nvSpPr>
            <p:cNvPr id="22" name="Text Box 322"/>
            <p:cNvSpPr txBox="1">
              <a:spLocks noChangeArrowheads="1"/>
            </p:cNvSpPr>
            <p:nvPr/>
          </p:nvSpPr>
          <p:spPr bwMode="auto">
            <a:xfrm>
              <a:off x="4361957" y="269024"/>
              <a:ext cx="275018" cy="354412"/>
            </a:xfrm>
            <a:prstGeom prst="rect">
              <a:avLst/>
            </a:prstGeom>
            <a:noFill/>
            <a:ln w="9525">
              <a:noFill/>
              <a:miter lim="800000"/>
              <a:headEnd/>
              <a:tailEnd/>
            </a:ln>
          </p:spPr>
          <p:txBody>
            <a:bodyPr wrap="none">
              <a:spAutoFit/>
            </a:bodyPr>
            <a:lstStyle/>
            <a:p>
              <a:r>
                <a:rPr lang="en-US" sz="1600" dirty="0">
                  <a:solidFill>
                    <a:srgbClr val="000000"/>
                  </a:solidFill>
                  <a:latin typeface="Times New Roman" pitchFamily="18" charset="0"/>
                  <a:cs typeface="Times New Roman" pitchFamily="18" charset="0"/>
                </a:rPr>
                <a:t>†</a:t>
              </a:r>
            </a:p>
          </p:txBody>
        </p:sp>
      </p:grpSp>
      <p:grpSp>
        <p:nvGrpSpPr>
          <p:cNvPr id="9" name="Group 8"/>
          <p:cNvGrpSpPr/>
          <p:nvPr/>
        </p:nvGrpSpPr>
        <p:grpSpPr>
          <a:xfrm>
            <a:off x="206013" y="3829050"/>
            <a:ext cx="6728187" cy="1504950"/>
            <a:chOff x="162093" y="2718382"/>
            <a:chExt cx="6728187" cy="1504950"/>
          </a:xfrm>
        </p:grpSpPr>
        <p:grpSp>
          <p:nvGrpSpPr>
            <p:cNvPr id="5" name="Group 7"/>
            <p:cNvGrpSpPr>
              <a:grpSpLocks/>
            </p:cNvGrpSpPr>
            <p:nvPr/>
          </p:nvGrpSpPr>
          <p:grpSpPr bwMode="auto">
            <a:xfrm>
              <a:off x="1451504" y="2718382"/>
              <a:ext cx="5438776" cy="1504950"/>
              <a:chOff x="582" y="2160"/>
              <a:chExt cx="3426" cy="948"/>
            </a:xfrm>
          </p:grpSpPr>
          <p:graphicFrame>
            <p:nvGraphicFramePr>
              <p:cNvPr id="60" name="Object 5"/>
              <p:cNvGraphicFramePr>
                <a:graphicFrameLocks noChangeAspect="1"/>
              </p:cNvGraphicFramePr>
              <p:nvPr>
                <p:extLst>
                  <p:ext uri="{D42A27DB-BD31-4B8C-83A1-F6EECF244321}">
                    <p14:modId xmlns:p14="http://schemas.microsoft.com/office/powerpoint/2010/main" val="2316187645"/>
                  </p:ext>
                </p:extLst>
              </p:nvPr>
            </p:nvGraphicFramePr>
            <p:xfrm>
              <a:off x="582" y="2188"/>
              <a:ext cx="2424" cy="425"/>
            </p:xfrm>
            <a:graphic>
              <a:graphicData uri="http://schemas.openxmlformats.org/presentationml/2006/ole">
                <mc:AlternateContent xmlns:mc="http://schemas.openxmlformats.org/markup-compatibility/2006">
                  <mc:Choice xmlns:v="urn:schemas-microsoft-com:vml" Requires="v">
                    <p:oleObj spid="_x0000_s1057" name="Equation" r:id="rId6" imgW="1955520" imgH="342720" progId="Equation.3">
                      <p:embed/>
                    </p:oleObj>
                  </mc:Choice>
                  <mc:Fallback>
                    <p:oleObj name="Equation" r:id="rId6" imgW="1955520" imgH="3427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 y="2188"/>
                            <a:ext cx="2424" cy="425"/>
                          </a:xfrm>
                          <a:prstGeom prst="rect">
                            <a:avLst/>
                          </a:prstGeom>
                          <a:noFill/>
                        </p:spPr>
                      </p:pic>
                    </p:oleObj>
                  </mc:Fallback>
                </mc:AlternateContent>
              </a:graphicData>
            </a:graphic>
          </p:graphicFrame>
          <p:graphicFrame>
            <p:nvGraphicFramePr>
              <p:cNvPr id="61" name="Object 6"/>
              <p:cNvGraphicFramePr>
                <a:graphicFrameLocks noChangeAspect="1"/>
              </p:cNvGraphicFramePr>
              <p:nvPr>
                <p:extLst>
                  <p:ext uri="{D42A27DB-BD31-4B8C-83A1-F6EECF244321}">
                    <p14:modId xmlns:p14="http://schemas.microsoft.com/office/powerpoint/2010/main" val="641016774"/>
                  </p:ext>
                </p:extLst>
              </p:nvPr>
            </p:nvGraphicFramePr>
            <p:xfrm>
              <a:off x="588" y="2605"/>
              <a:ext cx="3420" cy="503"/>
            </p:xfrm>
            <a:graphic>
              <a:graphicData uri="http://schemas.openxmlformats.org/presentationml/2006/ole">
                <mc:AlternateContent xmlns:mc="http://schemas.openxmlformats.org/markup-compatibility/2006">
                  <mc:Choice xmlns:v="urn:schemas-microsoft-com:vml" Requires="v">
                    <p:oleObj spid="_x0000_s1058" name="Equation" r:id="rId8" imgW="3022560" imgH="444240" progId="Equation.3">
                      <p:embed/>
                    </p:oleObj>
                  </mc:Choice>
                  <mc:Fallback>
                    <p:oleObj name="Equation" r:id="rId8" imgW="3022560" imgH="444240" progId="Equation.3">
                      <p:embed/>
                      <p:pic>
                        <p:nvPicPr>
                          <p:cNvPr id="0" name=""/>
                          <p:cNvPicPr>
                            <a:picLocks noChangeAspect="1" noChangeArrowheads="1"/>
                          </p:cNvPicPr>
                          <p:nvPr/>
                        </p:nvPicPr>
                        <p:blipFill>
                          <a:blip r:embed="rId9"/>
                          <a:srcRect/>
                          <a:stretch>
                            <a:fillRect/>
                          </a:stretch>
                        </p:blipFill>
                        <p:spPr bwMode="auto">
                          <a:xfrm>
                            <a:off x="588" y="2605"/>
                            <a:ext cx="3420" cy="503"/>
                          </a:xfrm>
                          <a:prstGeom prst="rect">
                            <a:avLst/>
                          </a:prstGeom>
                          <a:noFill/>
                        </p:spPr>
                      </p:pic>
                    </p:oleObj>
                  </mc:Fallback>
                </mc:AlternateContent>
              </a:graphicData>
            </a:graphic>
          </p:graphicFrame>
          <p:sp>
            <p:nvSpPr>
              <p:cNvPr id="62" name="Text Box 10"/>
              <p:cNvSpPr txBox="1">
                <a:spLocks noChangeArrowheads="1"/>
              </p:cNvSpPr>
              <p:nvPr/>
            </p:nvSpPr>
            <p:spPr bwMode="auto">
              <a:xfrm>
                <a:off x="1961" y="2160"/>
                <a:ext cx="164" cy="173"/>
              </a:xfrm>
              <a:prstGeom prst="rect">
                <a:avLst/>
              </a:prstGeom>
              <a:noFill/>
              <a:ln w="9525">
                <a:noFill/>
                <a:miter lim="800000"/>
                <a:headEnd/>
                <a:tailEnd/>
              </a:ln>
            </p:spPr>
            <p:txBody>
              <a:bodyPr wrap="none">
                <a:spAutoFit/>
              </a:bodyPr>
              <a:lstStyle/>
              <a:p>
                <a:r>
                  <a:rPr lang="en-US" sz="1200" b="1" dirty="0" smtClean="0">
                    <a:solidFill>
                      <a:srgbClr val="000000"/>
                    </a:solidFill>
                    <a:latin typeface="Times New Roman" pitchFamily="18" charset="0"/>
                    <a:cs typeface="Times New Roman" pitchFamily="18" charset="0"/>
                  </a:rPr>
                  <a:t>†</a:t>
                </a:r>
              </a:p>
            </p:txBody>
          </p:sp>
        </p:grpSp>
        <p:sp>
          <p:nvSpPr>
            <p:cNvPr id="2" name="Left Brace 1"/>
            <p:cNvSpPr/>
            <p:nvPr/>
          </p:nvSpPr>
          <p:spPr>
            <a:xfrm>
              <a:off x="1127181" y="2836359"/>
              <a:ext cx="278739" cy="1189219"/>
            </a:xfrm>
            <a:prstGeom prst="leftBrace">
              <a:avLst/>
            </a:prstGeom>
            <a:ln w="381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rot="19170724">
              <a:off x="162093" y="3307944"/>
              <a:ext cx="1125629" cy="400110"/>
            </a:xfrm>
            <a:prstGeom prst="rect">
              <a:avLst/>
            </a:prstGeom>
            <a:noFill/>
          </p:spPr>
          <p:txBody>
            <a:bodyPr wrap="none" rtlCol="0">
              <a:spAutoFit/>
            </a:bodyPr>
            <a:lstStyle/>
            <a:p>
              <a:r>
                <a:rPr lang="en-US" smtClean="0">
                  <a:solidFill>
                    <a:srgbClr val="0000FF"/>
                  </a:solidFill>
                </a:rPr>
                <a:t>phonons</a:t>
              </a:r>
              <a:endParaRPr lang="en-US">
                <a:solidFill>
                  <a:srgbClr val="0000FF"/>
                </a:solidFill>
              </a:endParaRPr>
            </a:p>
          </p:txBody>
        </p:sp>
      </p:grpSp>
      <p:grpSp>
        <p:nvGrpSpPr>
          <p:cNvPr id="10" name="Group 9"/>
          <p:cNvGrpSpPr/>
          <p:nvPr/>
        </p:nvGrpSpPr>
        <p:grpSpPr>
          <a:xfrm>
            <a:off x="166971" y="5501514"/>
            <a:ext cx="8835835" cy="1294959"/>
            <a:chOff x="166971" y="5169809"/>
            <a:chExt cx="8835835" cy="1294959"/>
          </a:xfrm>
        </p:grpSpPr>
        <p:graphicFrame>
          <p:nvGraphicFramePr>
            <p:cNvPr id="66" name="Object 4"/>
            <p:cNvGraphicFramePr>
              <a:graphicFrameLocks noChangeAspect="1"/>
            </p:cNvGraphicFramePr>
            <p:nvPr>
              <p:extLst>
                <p:ext uri="{D42A27DB-BD31-4B8C-83A1-F6EECF244321}">
                  <p14:modId xmlns:p14="http://schemas.microsoft.com/office/powerpoint/2010/main" val="4013123918"/>
                </p:ext>
              </p:extLst>
            </p:nvPr>
          </p:nvGraphicFramePr>
          <p:xfrm>
            <a:off x="169956" y="5609105"/>
            <a:ext cx="8832850" cy="855663"/>
          </p:xfrm>
          <a:graphic>
            <a:graphicData uri="http://schemas.openxmlformats.org/presentationml/2006/ole">
              <mc:AlternateContent xmlns:mc="http://schemas.openxmlformats.org/markup-compatibility/2006">
                <mc:Choice xmlns:v="urn:schemas-microsoft-com:vml" Requires="v">
                  <p:oleObj spid="_x0000_s1059" name="Equation" r:id="rId10" imgW="4978080" imgH="482400" progId="Equation.3">
                    <p:embed/>
                  </p:oleObj>
                </mc:Choice>
                <mc:Fallback>
                  <p:oleObj name="Equation" r:id="rId10" imgW="4978080" imgH="482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956" y="5609105"/>
                          <a:ext cx="8832850" cy="855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66971" y="5169809"/>
              <a:ext cx="6155852" cy="400110"/>
            </a:xfrm>
            <a:prstGeom prst="rect">
              <a:avLst/>
            </a:prstGeom>
            <a:noFill/>
          </p:spPr>
          <p:txBody>
            <a:bodyPr wrap="none" rtlCol="0">
              <a:spAutoFit/>
            </a:bodyPr>
            <a:lstStyle/>
            <a:p>
              <a:r>
                <a:rPr lang="en-US" smtClean="0">
                  <a:solidFill>
                    <a:srgbClr val="0000FF"/>
                  </a:solidFill>
                </a:rPr>
                <a:t>interaction between qubits (entangling gates etc..)</a:t>
              </a:r>
              <a:endParaRPr lang="en-US">
                <a:solidFill>
                  <a:srgbClr val="0000FF"/>
                </a:solidFill>
              </a:endParaRPr>
            </a:p>
          </p:txBody>
        </p:sp>
      </p:grpSp>
      <p:grpSp>
        <p:nvGrpSpPr>
          <p:cNvPr id="12" name="Group 11"/>
          <p:cNvGrpSpPr/>
          <p:nvPr/>
        </p:nvGrpSpPr>
        <p:grpSpPr>
          <a:xfrm>
            <a:off x="71718" y="1133817"/>
            <a:ext cx="9072282" cy="2304707"/>
            <a:chOff x="71718" y="1133817"/>
            <a:chExt cx="9072282" cy="2304707"/>
          </a:xfrm>
        </p:grpSpPr>
        <p:grpSp>
          <p:nvGrpSpPr>
            <p:cNvPr id="11" name="Group 10"/>
            <p:cNvGrpSpPr/>
            <p:nvPr/>
          </p:nvGrpSpPr>
          <p:grpSpPr>
            <a:xfrm>
              <a:off x="132354" y="1133817"/>
              <a:ext cx="5735046" cy="2304707"/>
              <a:chOff x="132354" y="1223467"/>
              <a:chExt cx="5735046" cy="2304707"/>
            </a:xfrm>
          </p:grpSpPr>
          <p:graphicFrame>
            <p:nvGraphicFramePr>
              <p:cNvPr id="58" name="Object 3"/>
              <p:cNvGraphicFramePr>
                <a:graphicFrameLocks noChangeAspect="1"/>
              </p:cNvGraphicFramePr>
              <p:nvPr>
                <p:extLst>
                  <p:ext uri="{D42A27DB-BD31-4B8C-83A1-F6EECF244321}">
                    <p14:modId xmlns:p14="http://schemas.microsoft.com/office/powerpoint/2010/main" val="1480969400"/>
                  </p:ext>
                </p:extLst>
              </p:nvPr>
            </p:nvGraphicFramePr>
            <p:xfrm>
              <a:off x="304800" y="2568473"/>
              <a:ext cx="5562600" cy="959701"/>
            </p:xfrm>
            <a:graphic>
              <a:graphicData uri="http://schemas.openxmlformats.org/presentationml/2006/ole">
                <mc:AlternateContent xmlns:mc="http://schemas.openxmlformats.org/markup-compatibility/2006">
                  <mc:Choice xmlns:v="urn:schemas-microsoft-com:vml" Requires="v">
                    <p:oleObj spid="_x0000_s1060" name="Equation" r:id="rId12" imgW="2793960" imgH="482400" progId="Equation.3">
                      <p:embed/>
                    </p:oleObj>
                  </mc:Choice>
                  <mc:Fallback>
                    <p:oleObj name="Equation" r:id="rId12" imgW="2793960" imgH="482400" progId="Equation.3">
                      <p:embed/>
                      <p:pic>
                        <p:nvPicPr>
                          <p:cNvPr id="0" name=""/>
                          <p:cNvPicPr>
                            <a:picLocks noChangeAspect="1" noChangeArrowheads="1"/>
                          </p:cNvPicPr>
                          <p:nvPr/>
                        </p:nvPicPr>
                        <p:blipFill>
                          <a:blip r:embed="rId13"/>
                          <a:srcRect/>
                          <a:stretch>
                            <a:fillRect/>
                          </a:stretch>
                        </p:blipFill>
                        <p:spPr bwMode="auto">
                          <a:xfrm>
                            <a:off x="304800" y="2568473"/>
                            <a:ext cx="5562600" cy="959701"/>
                          </a:xfrm>
                          <a:prstGeom prst="rect">
                            <a:avLst/>
                          </a:prstGeom>
                          <a:noFill/>
                        </p:spPr>
                      </p:pic>
                    </p:oleObj>
                  </mc:Fallback>
                </mc:AlternateContent>
              </a:graphicData>
            </a:graphic>
          </p:graphicFrame>
          <p:sp>
            <p:nvSpPr>
              <p:cNvPr id="71" name="TextBox 70"/>
              <p:cNvSpPr txBox="1"/>
              <p:nvPr/>
            </p:nvSpPr>
            <p:spPr>
              <a:xfrm>
                <a:off x="132354" y="1223467"/>
                <a:ext cx="2759089" cy="461665"/>
              </a:xfrm>
              <a:prstGeom prst="rect">
                <a:avLst/>
              </a:prstGeom>
              <a:noFill/>
            </p:spPr>
            <p:txBody>
              <a:bodyPr wrap="none" rtlCol="0">
                <a:spAutoFit/>
              </a:bodyPr>
              <a:lstStyle/>
              <a:p>
                <a:r>
                  <a:rPr lang="en-US" sz="2400" smtClean="0">
                    <a:solidFill>
                      <a:srgbClr val="C00000"/>
                    </a:solidFill>
                  </a:rPr>
                  <a:t>evolution operator</a:t>
                </a:r>
                <a:endParaRPr lang="en-US" sz="2400" dirty="0">
                  <a:solidFill>
                    <a:srgbClr val="C00000"/>
                  </a:solidFill>
                </a:endParaRPr>
              </a:p>
            </p:txBody>
          </p:sp>
        </p:grpSp>
        <p:graphicFrame>
          <p:nvGraphicFramePr>
            <p:cNvPr id="25" name="Object 3"/>
            <p:cNvGraphicFramePr>
              <a:graphicFrameLocks noChangeAspect="1"/>
            </p:cNvGraphicFramePr>
            <p:nvPr>
              <p:extLst>
                <p:ext uri="{D42A27DB-BD31-4B8C-83A1-F6EECF244321}">
                  <p14:modId xmlns:p14="http://schemas.microsoft.com/office/powerpoint/2010/main" val="294177907"/>
                </p:ext>
              </p:extLst>
            </p:nvPr>
          </p:nvGraphicFramePr>
          <p:xfrm>
            <a:off x="71718" y="1595482"/>
            <a:ext cx="9072282" cy="796540"/>
          </p:xfrm>
          <a:graphic>
            <a:graphicData uri="http://schemas.openxmlformats.org/presentationml/2006/ole">
              <mc:AlternateContent xmlns:mc="http://schemas.openxmlformats.org/markup-compatibility/2006">
                <mc:Choice xmlns:v="urn:schemas-microsoft-com:vml" Requires="v">
                  <p:oleObj spid="_x0000_s1061" name="Equation" r:id="rId14" imgW="5778360" imgH="507960" progId="Equation.3">
                    <p:embed/>
                  </p:oleObj>
                </mc:Choice>
                <mc:Fallback>
                  <p:oleObj name="Equation" r:id="rId14" imgW="5778360" imgH="507960" progId="Equation.3">
                    <p:embed/>
                    <p:pic>
                      <p:nvPicPr>
                        <p:cNvPr id="0" name=""/>
                        <p:cNvPicPr>
                          <a:picLocks noChangeAspect="1" noChangeArrowheads="1"/>
                        </p:cNvPicPr>
                        <p:nvPr/>
                      </p:nvPicPr>
                      <p:blipFill>
                        <a:blip r:embed="rId15"/>
                        <a:srcRect/>
                        <a:stretch>
                          <a:fillRect/>
                        </a:stretch>
                      </p:blipFill>
                      <p:spPr bwMode="auto">
                        <a:xfrm>
                          <a:off x="71718" y="1595482"/>
                          <a:ext cx="9072282" cy="796540"/>
                        </a:xfrm>
                        <a:prstGeom prst="rect">
                          <a:avLst/>
                        </a:prstGeom>
                        <a:noFill/>
                      </p:spPr>
                    </p:pic>
                  </p:oleObj>
                </mc:Fallback>
              </mc:AlternateContent>
            </a:graphicData>
          </a:graphic>
        </p:graphicFrame>
      </p:grpSp>
    </p:spTree>
    <p:extLst>
      <p:ext uri="{BB962C8B-B14F-4D97-AF65-F5344CB8AC3E}">
        <p14:creationId xmlns:p14="http://schemas.microsoft.com/office/powerpoint/2010/main" val="19405102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ChangeAspect="1" noChangeArrowheads="1"/>
          </p:cNvPicPr>
          <p:nvPr/>
        </p:nvPicPr>
        <p:blipFill>
          <a:blip r:embed="rId3" cstate="print"/>
          <a:srcRect/>
          <a:stretch>
            <a:fillRect/>
          </a:stretch>
        </p:blipFill>
        <p:spPr bwMode="auto">
          <a:xfrm>
            <a:off x="365760" y="1143000"/>
            <a:ext cx="4205484" cy="2743200"/>
          </a:xfrm>
          <a:prstGeom prst="rect">
            <a:avLst/>
          </a:prstGeom>
          <a:noFill/>
          <a:ln w="9525">
            <a:noFill/>
            <a:miter lim="800000"/>
            <a:headEnd/>
            <a:tailEnd/>
          </a:ln>
          <a:effectLst/>
        </p:spPr>
      </p:pic>
      <p:pic>
        <p:nvPicPr>
          <p:cNvPr id="208899" name="Picture 3"/>
          <p:cNvPicPr>
            <a:picLocks noChangeAspect="1" noChangeArrowheads="1"/>
          </p:cNvPicPr>
          <p:nvPr/>
        </p:nvPicPr>
        <p:blipFill>
          <a:blip r:embed="rId4" cstate="print"/>
          <a:srcRect/>
          <a:stretch>
            <a:fillRect/>
          </a:stretch>
        </p:blipFill>
        <p:spPr bwMode="auto">
          <a:xfrm>
            <a:off x="365760" y="1143000"/>
            <a:ext cx="4204447" cy="2743200"/>
          </a:xfrm>
          <a:prstGeom prst="rect">
            <a:avLst/>
          </a:prstGeom>
          <a:noFill/>
          <a:ln w="9525">
            <a:noFill/>
            <a:miter lim="800000"/>
            <a:headEnd/>
            <a:tailEnd/>
          </a:ln>
          <a:effectLst/>
        </p:spPr>
      </p:pic>
      <p:pic>
        <p:nvPicPr>
          <p:cNvPr id="210946" name="Picture 2"/>
          <p:cNvPicPr>
            <a:picLocks noChangeAspect="1" noChangeArrowheads="1"/>
          </p:cNvPicPr>
          <p:nvPr/>
        </p:nvPicPr>
        <p:blipFill>
          <a:blip r:embed="rId5" cstate="print"/>
          <a:srcRect/>
          <a:stretch>
            <a:fillRect/>
          </a:stretch>
        </p:blipFill>
        <p:spPr bwMode="auto">
          <a:xfrm>
            <a:off x="397659" y="4038600"/>
            <a:ext cx="4177145" cy="2743200"/>
          </a:xfrm>
          <a:prstGeom prst="rect">
            <a:avLst/>
          </a:prstGeom>
          <a:noFill/>
          <a:ln w="9525">
            <a:noFill/>
            <a:miter lim="800000"/>
            <a:headEnd/>
            <a:tailEnd/>
          </a:ln>
          <a:effectLst/>
        </p:spPr>
      </p:pic>
      <p:cxnSp>
        <p:nvCxnSpPr>
          <p:cNvPr id="8" name="Straight Connector 7"/>
          <p:cNvCxnSpPr/>
          <p:nvPr/>
        </p:nvCxnSpPr>
        <p:spPr>
          <a:xfrm rot="5400000">
            <a:off x="10633" y="2514600"/>
            <a:ext cx="2438400" cy="76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55135" y="1676401"/>
            <a:ext cx="2895601" cy="24384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1930386" y="4343400"/>
            <a:ext cx="1117614"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400" smtClean="0">
                <a:solidFill>
                  <a:srgbClr val="000000"/>
                </a:solidFill>
                <a:latin typeface="Calibri"/>
                <a:cs typeface="Arial" pitchFamily="34" charset="0"/>
              </a:rPr>
              <a:t>0</a:t>
            </a:r>
            <a:r>
              <a:rPr lang="en-US" sz="2400" smtClean="0">
                <a:solidFill>
                  <a:srgbClr val="FF0000"/>
                </a:solidFill>
                <a:latin typeface="Calibri"/>
                <a:cs typeface="Arial" pitchFamily="34" charset="0"/>
              </a:rPr>
              <a:t>1</a:t>
            </a:r>
            <a:r>
              <a:rPr lang="en-US" sz="2400" smtClean="0">
                <a:solidFill>
                  <a:srgbClr val="000000"/>
                </a:solidFill>
                <a:latin typeface="Calibri"/>
                <a:cs typeface="Arial" pitchFamily="34" charset="0"/>
              </a:rPr>
              <a:t>00</a:t>
            </a:r>
            <a:r>
              <a:rPr lang="en-US" sz="2400" smtClean="0">
                <a:solidFill>
                  <a:srgbClr val="FF0000"/>
                </a:solidFill>
                <a:latin typeface="Calibri"/>
                <a:cs typeface="Arial" pitchFamily="34" charset="0"/>
              </a:rPr>
              <a:t>1</a:t>
            </a:r>
            <a:r>
              <a:rPr lang="en-US" sz="2400" smtClean="0">
                <a:solidFill>
                  <a:srgbClr val="000000"/>
                </a:solidFill>
                <a:latin typeface="Calibri"/>
                <a:cs typeface="Arial" pitchFamily="34" charset="0"/>
              </a:rPr>
              <a:t>0</a:t>
            </a:r>
            <a:endParaRPr lang="en-US" sz="2400" b="1" dirty="0">
              <a:solidFill>
                <a:srgbClr val="000000"/>
              </a:solidFill>
              <a:latin typeface="Calibri"/>
              <a:cs typeface="Arial" pitchFamily="34" charset="0"/>
            </a:endParaRPr>
          </a:p>
        </p:txBody>
      </p:sp>
      <p:sp>
        <p:nvSpPr>
          <p:cNvPr id="10" name="Title 1"/>
          <p:cNvSpPr txBox="1">
            <a:spLocks/>
          </p:cNvSpPr>
          <p:nvPr/>
        </p:nvSpPr>
        <p:spPr>
          <a:xfrm>
            <a:off x="457200" y="83726"/>
            <a:ext cx="8229600"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600" smtClean="0">
                <a:solidFill>
                  <a:sysClr val="windowText" lastClr="000000"/>
                </a:solidFill>
              </a:rPr>
              <a:t>AFM Ising with AXIAL field</a:t>
            </a:r>
            <a:endParaRPr lang="en-US" sz="3600" dirty="0">
              <a:solidFill>
                <a:sysClr val="windowText" lastClr="000000"/>
              </a:solidFill>
            </a:endParaRPr>
          </a:p>
        </p:txBody>
      </p:sp>
    </p:spTree>
    <p:extLst>
      <p:ext uri="{BB962C8B-B14F-4D97-AF65-F5344CB8AC3E}">
        <p14:creationId xmlns:p14="http://schemas.microsoft.com/office/powerpoint/2010/main" val="1574949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9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srcRect/>
          <a:stretch>
            <a:fillRect/>
          </a:stretch>
        </p:blipFill>
        <p:spPr bwMode="auto">
          <a:xfrm>
            <a:off x="365760" y="1143000"/>
            <a:ext cx="4204447" cy="2743200"/>
          </a:xfrm>
          <a:prstGeom prst="rect">
            <a:avLst/>
          </a:prstGeom>
          <a:noFill/>
          <a:ln w="9525">
            <a:noFill/>
            <a:miter lim="800000"/>
            <a:headEnd/>
            <a:tailEnd/>
          </a:ln>
          <a:effectLst/>
        </p:spPr>
      </p:pic>
      <p:pic>
        <p:nvPicPr>
          <p:cNvPr id="210946" name="Picture 2"/>
          <p:cNvPicPr>
            <a:picLocks noChangeAspect="1" noChangeArrowheads="1"/>
          </p:cNvPicPr>
          <p:nvPr/>
        </p:nvPicPr>
        <p:blipFill>
          <a:blip r:embed="rId4" cstate="print"/>
          <a:srcRect/>
          <a:stretch>
            <a:fillRect/>
          </a:stretch>
        </p:blipFill>
        <p:spPr bwMode="auto">
          <a:xfrm>
            <a:off x="397659" y="4038600"/>
            <a:ext cx="4177145" cy="2743200"/>
          </a:xfrm>
          <a:prstGeom prst="rect">
            <a:avLst/>
          </a:prstGeom>
          <a:noFill/>
          <a:ln w="9525">
            <a:noFill/>
            <a:miter lim="800000"/>
            <a:headEnd/>
            <a:tailEnd/>
          </a:ln>
          <a:effectLst/>
        </p:spPr>
      </p:pic>
      <p:cxnSp>
        <p:nvCxnSpPr>
          <p:cNvPr id="8" name="Straight Connector 7"/>
          <p:cNvCxnSpPr/>
          <p:nvPr/>
        </p:nvCxnSpPr>
        <p:spPr>
          <a:xfrm rot="5400000">
            <a:off x="10633" y="2514600"/>
            <a:ext cx="2438400" cy="76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55135" y="1676401"/>
            <a:ext cx="2895601" cy="24384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1930386" y="4343400"/>
            <a:ext cx="1117614"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400" smtClean="0">
                <a:solidFill>
                  <a:srgbClr val="000000"/>
                </a:solidFill>
                <a:latin typeface="Calibri"/>
                <a:cs typeface="Arial" pitchFamily="34" charset="0"/>
              </a:rPr>
              <a:t>0</a:t>
            </a:r>
            <a:r>
              <a:rPr lang="en-US" sz="2400" smtClean="0">
                <a:solidFill>
                  <a:srgbClr val="FF0000"/>
                </a:solidFill>
                <a:latin typeface="Calibri"/>
                <a:cs typeface="Arial" pitchFamily="34" charset="0"/>
              </a:rPr>
              <a:t>1</a:t>
            </a:r>
            <a:r>
              <a:rPr lang="en-US" sz="2400" smtClean="0">
                <a:solidFill>
                  <a:srgbClr val="000000"/>
                </a:solidFill>
                <a:latin typeface="Calibri"/>
                <a:cs typeface="Arial" pitchFamily="34" charset="0"/>
              </a:rPr>
              <a:t>00</a:t>
            </a:r>
            <a:r>
              <a:rPr lang="en-US" sz="2400" smtClean="0">
                <a:solidFill>
                  <a:srgbClr val="FF0000"/>
                </a:solidFill>
                <a:latin typeface="Calibri"/>
                <a:cs typeface="Arial" pitchFamily="34" charset="0"/>
              </a:rPr>
              <a:t>1</a:t>
            </a:r>
            <a:r>
              <a:rPr lang="en-US" sz="2400" smtClean="0">
                <a:solidFill>
                  <a:srgbClr val="000000"/>
                </a:solidFill>
                <a:latin typeface="Calibri"/>
                <a:cs typeface="Arial" pitchFamily="34" charset="0"/>
              </a:rPr>
              <a:t>0</a:t>
            </a:r>
            <a:endParaRPr lang="en-US" sz="2400" b="1" dirty="0">
              <a:solidFill>
                <a:srgbClr val="000000"/>
              </a:solidFill>
              <a:latin typeface="Calibri"/>
              <a:cs typeface="Arial" pitchFamily="34" charset="0"/>
            </a:endParaRPr>
          </a:p>
        </p:txBody>
      </p:sp>
      <p:pic>
        <p:nvPicPr>
          <p:cNvPr id="10" name="Picture 9" descr="Fig2b.png"/>
          <p:cNvPicPr>
            <a:picLocks noChangeAspect="1"/>
          </p:cNvPicPr>
          <p:nvPr/>
        </p:nvPicPr>
        <p:blipFill>
          <a:blip r:embed="rId5" cstate="print"/>
          <a:srcRect b="67047"/>
          <a:stretch>
            <a:fillRect/>
          </a:stretch>
        </p:blipFill>
        <p:spPr>
          <a:xfrm>
            <a:off x="4658833" y="1524000"/>
            <a:ext cx="4352544" cy="941867"/>
          </a:xfrm>
          <a:prstGeom prst="rect">
            <a:avLst/>
          </a:prstGeom>
        </p:spPr>
      </p:pic>
      <p:sp>
        <p:nvSpPr>
          <p:cNvPr id="12" name="TextBox 11"/>
          <p:cNvSpPr txBox="1">
            <a:spLocks noChangeArrowheads="1"/>
          </p:cNvSpPr>
          <p:nvPr/>
        </p:nvSpPr>
        <p:spPr bwMode="auto">
          <a:xfrm>
            <a:off x="5562600" y="1066800"/>
            <a:ext cx="2606291"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400" u="sng" smtClean="0">
                <a:solidFill>
                  <a:srgbClr val="000000"/>
                </a:solidFill>
                <a:latin typeface="Calibri"/>
                <a:cs typeface="Arial" pitchFamily="34" charset="0"/>
              </a:rPr>
              <a:t>AFM Ground States</a:t>
            </a:r>
            <a:endParaRPr lang="en-US" sz="2400" b="1" u="sng" dirty="0">
              <a:solidFill>
                <a:srgbClr val="000000"/>
              </a:solidFill>
              <a:latin typeface="Calibri"/>
              <a:cs typeface="Arial" pitchFamily="34" charset="0"/>
            </a:endParaRPr>
          </a:p>
        </p:txBody>
      </p:sp>
      <p:sp>
        <p:nvSpPr>
          <p:cNvPr id="14" name="TextBox 13"/>
          <p:cNvSpPr txBox="1">
            <a:spLocks noChangeArrowheads="1"/>
          </p:cNvSpPr>
          <p:nvPr/>
        </p:nvSpPr>
        <p:spPr bwMode="auto">
          <a:xfrm>
            <a:off x="5410200" y="2738735"/>
            <a:ext cx="2904770"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400" u="sng" smtClean="0">
                <a:solidFill>
                  <a:srgbClr val="000000"/>
                </a:solidFill>
                <a:latin typeface="Calibri"/>
                <a:cs typeface="Arial" pitchFamily="34" charset="0"/>
              </a:rPr>
              <a:t>2-Bright Ground State</a:t>
            </a:r>
            <a:endParaRPr lang="en-US" sz="2400" b="1" u="sng" dirty="0">
              <a:solidFill>
                <a:srgbClr val="000000"/>
              </a:solidFill>
              <a:latin typeface="Calibri"/>
              <a:cs typeface="Arial" pitchFamily="34" charset="0"/>
            </a:endParaRPr>
          </a:p>
        </p:txBody>
      </p:sp>
      <p:sp>
        <p:nvSpPr>
          <p:cNvPr id="15" name="TextBox 14"/>
          <p:cNvSpPr txBox="1">
            <a:spLocks noChangeArrowheads="1"/>
          </p:cNvSpPr>
          <p:nvPr/>
        </p:nvSpPr>
        <p:spPr bwMode="auto">
          <a:xfrm>
            <a:off x="5374575" y="3886200"/>
            <a:ext cx="3024995"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400" u="sng" smtClean="0">
                <a:solidFill>
                  <a:srgbClr val="000000"/>
                </a:solidFill>
                <a:latin typeface="Calibri"/>
                <a:cs typeface="Arial" pitchFamily="34" charset="0"/>
              </a:rPr>
              <a:t>1-Bright Ground States</a:t>
            </a:r>
            <a:endParaRPr lang="en-US" sz="2400" b="1" u="sng" dirty="0">
              <a:solidFill>
                <a:srgbClr val="000000"/>
              </a:solidFill>
              <a:latin typeface="Calibri"/>
              <a:cs typeface="Arial" pitchFamily="34" charset="0"/>
            </a:endParaRPr>
          </a:p>
        </p:txBody>
      </p:sp>
      <p:sp>
        <p:nvSpPr>
          <p:cNvPr id="16" name="TextBox 15"/>
          <p:cNvSpPr txBox="1">
            <a:spLocks noChangeArrowheads="1"/>
          </p:cNvSpPr>
          <p:nvPr/>
        </p:nvSpPr>
        <p:spPr bwMode="auto">
          <a:xfrm>
            <a:off x="5401030" y="5486400"/>
            <a:ext cx="2904770" cy="461665"/>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sz="2400" u="sng" smtClean="0">
                <a:solidFill>
                  <a:srgbClr val="000000"/>
                </a:solidFill>
                <a:latin typeface="Calibri"/>
                <a:cs typeface="Arial" pitchFamily="34" charset="0"/>
              </a:rPr>
              <a:t>0-Bright Ground State</a:t>
            </a:r>
            <a:endParaRPr lang="en-US" sz="2400" b="1" u="sng" dirty="0">
              <a:solidFill>
                <a:srgbClr val="000000"/>
              </a:solidFill>
              <a:latin typeface="Calibri"/>
              <a:cs typeface="Arial" pitchFamily="34" charset="0"/>
            </a:endParaRPr>
          </a:p>
        </p:txBody>
      </p:sp>
      <p:pic>
        <p:nvPicPr>
          <p:cNvPr id="17" name="Picture 16" descr="Fig2b.png"/>
          <p:cNvPicPr>
            <a:picLocks noChangeAspect="1"/>
          </p:cNvPicPr>
          <p:nvPr/>
        </p:nvPicPr>
        <p:blipFill>
          <a:blip r:embed="rId5" cstate="print"/>
          <a:srcRect t="33325" b="50012"/>
          <a:stretch>
            <a:fillRect/>
          </a:stretch>
        </p:blipFill>
        <p:spPr>
          <a:xfrm>
            <a:off x="4660075" y="3200400"/>
            <a:ext cx="4352544" cy="476250"/>
          </a:xfrm>
          <a:prstGeom prst="rect">
            <a:avLst/>
          </a:prstGeom>
        </p:spPr>
      </p:pic>
      <p:pic>
        <p:nvPicPr>
          <p:cNvPr id="18" name="Picture 17" descr="Fig2b.png"/>
          <p:cNvPicPr>
            <a:picLocks noChangeAspect="1"/>
          </p:cNvPicPr>
          <p:nvPr/>
        </p:nvPicPr>
        <p:blipFill>
          <a:blip r:embed="rId5" cstate="print"/>
          <a:srcRect t="49988" b="16464"/>
          <a:stretch>
            <a:fillRect/>
          </a:stretch>
        </p:blipFill>
        <p:spPr>
          <a:xfrm>
            <a:off x="4660900" y="4343400"/>
            <a:ext cx="4352544" cy="958850"/>
          </a:xfrm>
          <a:prstGeom prst="rect">
            <a:avLst/>
          </a:prstGeom>
        </p:spPr>
      </p:pic>
      <p:pic>
        <p:nvPicPr>
          <p:cNvPr id="19" name="Picture 18" descr="Fig2b.png"/>
          <p:cNvPicPr>
            <a:picLocks noChangeAspect="1"/>
          </p:cNvPicPr>
          <p:nvPr/>
        </p:nvPicPr>
        <p:blipFill>
          <a:blip r:embed="rId5" cstate="print"/>
          <a:srcRect t="83414" b="-843"/>
          <a:stretch>
            <a:fillRect/>
          </a:stretch>
        </p:blipFill>
        <p:spPr>
          <a:xfrm>
            <a:off x="4661848" y="5943600"/>
            <a:ext cx="4352544" cy="498144"/>
          </a:xfrm>
          <a:prstGeom prst="rect">
            <a:avLst/>
          </a:prstGeom>
        </p:spPr>
      </p:pic>
      <p:sp>
        <p:nvSpPr>
          <p:cNvPr id="3" name="Rectangle 2"/>
          <p:cNvSpPr/>
          <p:nvPr/>
        </p:nvSpPr>
        <p:spPr>
          <a:xfrm>
            <a:off x="5241832" y="6519446"/>
            <a:ext cx="3902168" cy="338554"/>
          </a:xfrm>
          <a:prstGeom prst="rect">
            <a:avLst/>
          </a:prstGeom>
        </p:spPr>
        <p:txBody>
          <a:bodyPr wrap="square">
            <a:spAutoFit/>
          </a:bodyPr>
          <a:lstStyle/>
          <a:p>
            <a:r>
              <a:rPr lang="en-US" sz="1600">
                <a:solidFill>
                  <a:srgbClr val="000000"/>
                </a:solidFill>
                <a:latin typeface="Times New Roman" pitchFamily="18" charset="0"/>
                <a:cs typeface="Times New Roman" pitchFamily="18" charset="0"/>
              </a:rPr>
              <a:t>P. Richerme, </a:t>
            </a:r>
            <a:r>
              <a:rPr lang="en-US" sz="1600" smtClean="0">
                <a:solidFill>
                  <a:srgbClr val="000000"/>
                </a:solidFill>
                <a:latin typeface="Times New Roman" pitchFamily="18" charset="0"/>
                <a:cs typeface="Times New Roman" pitchFamily="18" charset="0"/>
              </a:rPr>
              <a:t>et al., </a:t>
            </a:r>
            <a:r>
              <a:rPr lang="en-US" sz="1600">
                <a:solidFill>
                  <a:srgbClr val="000000"/>
                </a:solidFill>
                <a:latin typeface="Times New Roman" pitchFamily="18" charset="0"/>
                <a:cs typeface="Times New Roman" pitchFamily="18" charset="0"/>
              </a:rPr>
              <a:t>ArXiv 1303.6983 (</a:t>
            </a:r>
            <a:r>
              <a:rPr lang="en-US" sz="1600" smtClean="0">
                <a:solidFill>
                  <a:srgbClr val="000000"/>
                </a:solidFill>
                <a:latin typeface="Times New Roman" pitchFamily="18" charset="0"/>
                <a:cs typeface="Times New Roman" pitchFamily="18" charset="0"/>
              </a:rPr>
              <a:t>2013)</a:t>
            </a:r>
            <a:endParaRPr lang="en-US" sz="1600">
              <a:solidFill>
                <a:srgbClr val="000000"/>
              </a:solidFill>
              <a:latin typeface="Times New Roman" pitchFamily="18" charset="0"/>
              <a:cs typeface="Times New Roman" pitchFamily="18" charset="0"/>
            </a:endParaRPr>
          </a:p>
        </p:txBody>
      </p:sp>
      <p:sp>
        <p:nvSpPr>
          <p:cNvPr id="20" name="Title 1"/>
          <p:cNvSpPr txBox="1">
            <a:spLocks/>
          </p:cNvSpPr>
          <p:nvPr/>
        </p:nvSpPr>
        <p:spPr>
          <a:xfrm>
            <a:off x="457200" y="83726"/>
            <a:ext cx="8229600"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600" smtClean="0">
                <a:solidFill>
                  <a:sysClr val="windowText" lastClr="000000"/>
                </a:solidFill>
              </a:rPr>
              <a:t>AFM Ising with AXIAL field</a:t>
            </a:r>
            <a:endParaRPr lang="en-US" sz="3600" dirty="0">
              <a:solidFill>
                <a:sysClr val="windowText" lastClr="000000"/>
              </a:solidFill>
            </a:endParaRPr>
          </a:p>
        </p:txBody>
      </p:sp>
    </p:spTree>
    <p:extLst>
      <p:ext uri="{BB962C8B-B14F-4D97-AF65-F5344CB8AC3E}">
        <p14:creationId xmlns:p14="http://schemas.microsoft.com/office/powerpoint/2010/main" val="3354892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60960" y="1479699"/>
            <a:ext cx="4206240" cy="2829571"/>
          </a:xfrm>
          <a:prstGeom prst="rect">
            <a:avLst/>
          </a:prstGeom>
          <a:noFill/>
          <a:ln w="9525">
            <a:noFill/>
            <a:miter lim="800000"/>
            <a:headEnd/>
            <a:tailEnd/>
          </a:ln>
          <a:effectLst/>
        </p:spPr>
      </p:pic>
      <p:pic>
        <p:nvPicPr>
          <p:cNvPr id="20" name="Picture 19" descr="Fig4b.png"/>
          <p:cNvPicPr>
            <a:picLocks noChangeAspect="1"/>
          </p:cNvPicPr>
          <p:nvPr/>
        </p:nvPicPr>
        <p:blipFill>
          <a:blip r:embed="rId4" cstate="print"/>
          <a:srcRect b="80232"/>
          <a:stretch>
            <a:fillRect/>
          </a:stretch>
        </p:blipFill>
        <p:spPr>
          <a:xfrm>
            <a:off x="4419601" y="1315172"/>
            <a:ext cx="4591234" cy="701115"/>
          </a:xfrm>
          <a:prstGeom prst="rect">
            <a:avLst/>
          </a:prstGeom>
        </p:spPr>
      </p:pic>
      <p:pic>
        <p:nvPicPr>
          <p:cNvPr id="21" name="Picture 20" descr="Fig4b.png"/>
          <p:cNvPicPr>
            <a:picLocks noChangeAspect="1"/>
          </p:cNvPicPr>
          <p:nvPr/>
        </p:nvPicPr>
        <p:blipFill>
          <a:blip r:embed="rId4" cstate="print"/>
          <a:srcRect t="19957" b="70143"/>
          <a:stretch>
            <a:fillRect/>
          </a:stretch>
        </p:blipFill>
        <p:spPr>
          <a:xfrm>
            <a:off x="4419600" y="2350958"/>
            <a:ext cx="4591234" cy="351129"/>
          </a:xfrm>
          <a:prstGeom prst="rect">
            <a:avLst/>
          </a:prstGeom>
        </p:spPr>
      </p:pic>
      <p:pic>
        <p:nvPicPr>
          <p:cNvPr id="22" name="Picture 21" descr="Fig4b.png"/>
          <p:cNvPicPr>
            <a:picLocks noChangeAspect="1"/>
          </p:cNvPicPr>
          <p:nvPr/>
        </p:nvPicPr>
        <p:blipFill>
          <a:blip r:embed="rId4" cstate="print"/>
          <a:srcRect t="29874" b="49914"/>
          <a:stretch>
            <a:fillRect/>
          </a:stretch>
        </p:blipFill>
        <p:spPr>
          <a:xfrm>
            <a:off x="4419600" y="3051998"/>
            <a:ext cx="4591234" cy="716889"/>
          </a:xfrm>
          <a:prstGeom prst="rect">
            <a:avLst/>
          </a:prstGeom>
        </p:spPr>
      </p:pic>
      <p:pic>
        <p:nvPicPr>
          <p:cNvPr id="23" name="Picture 22" descr="Fig4b.png"/>
          <p:cNvPicPr>
            <a:picLocks noChangeAspect="1"/>
          </p:cNvPicPr>
          <p:nvPr/>
        </p:nvPicPr>
        <p:blipFill>
          <a:blip r:embed="rId4" cstate="print"/>
          <a:srcRect t="49966" b="30029"/>
          <a:stretch>
            <a:fillRect/>
          </a:stretch>
        </p:blipFill>
        <p:spPr>
          <a:xfrm>
            <a:off x="4419600" y="4073687"/>
            <a:ext cx="4591234" cy="709574"/>
          </a:xfrm>
          <a:prstGeom prst="rect">
            <a:avLst/>
          </a:prstGeom>
        </p:spPr>
      </p:pic>
      <p:pic>
        <p:nvPicPr>
          <p:cNvPr id="24" name="Picture 23" descr="Fig4b.png"/>
          <p:cNvPicPr>
            <a:picLocks noChangeAspect="1"/>
          </p:cNvPicPr>
          <p:nvPr/>
        </p:nvPicPr>
        <p:blipFill>
          <a:blip r:embed="rId4" cstate="print"/>
          <a:srcRect t="69988" b="10007"/>
          <a:stretch>
            <a:fillRect/>
          </a:stretch>
        </p:blipFill>
        <p:spPr>
          <a:xfrm>
            <a:off x="4419600" y="5116713"/>
            <a:ext cx="4591234" cy="709574"/>
          </a:xfrm>
          <a:prstGeom prst="rect">
            <a:avLst/>
          </a:prstGeom>
        </p:spPr>
      </p:pic>
      <p:pic>
        <p:nvPicPr>
          <p:cNvPr id="25" name="Picture 24" descr="Fig4b.png"/>
          <p:cNvPicPr>
            <a:picLocks noChangeAspect="1"/>
          </p:cNvPicPr>
          <p:nvPr/>
        </p:nvPicPr>
        <p:blipFill>
          <a:blip r:embed="rId4" cstate="print"/>
          <a:srcRect t="90045" b="-735"/>
          <a:stretch>
            <a:fillRect/>
          </a:stretch>
        </p:blipFill>
        <p:spPr>
          <a:xfrm>
            <a:off x="4419600" y="6132916"/>
            <a:ext cx="4591234" cy="379171"/>
          </a:xfrm>
          <a:prstGeom prst="rect">
            <a:avLst/>
          </a:prstGeom>
        </p:spPr>
      </p:pic>
      <p:sp>
        <p:nvSpPr>
          <p:cNvPr id="26" name="TextBox 25"/>
          <p:cNvSpPr txBox="1">
            <a:spLocks noChangeArrowheads="1"/>
          </p:cNvSpPr>
          <p:nvPr/>
        </p:nvSpPr>
        <p:spPr bwMode="auto">
          <a:xfrm>
            <a:off x="5467396" y="5807177"/>
            <a:ext cx="2457404" cy="40011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u="sng" smtClean="0">
                <a:solidFill>
                  <a:srgbClr val="000000"/>
                </a:solidFill>
                <a:latin typeface="Calibri"/>
                <a:cs typeface="Arial" pitchFamily="34" charset="0"/>
              </a:rPr>
              <a:t>0-Bright Ground State</a:t>
            </a:r>
            <a:endParaRPr lang="en-US" b="1" u="sng" dirty="0">
              <a:solidFill>
                <a:srgbClr val="000000"/>
              </a:solidFill>
              <a:latin typeface="Calibri"/>
              <a:cs typeface="Arial" pitchFamily="34" charset="0"/>
            </a:endParaRPr>
          </a:p>
        </p:txBody>
      </p:sp>
      <p:sp>
        <p:nvSpPr>
          <p:cNvPr id="27" name="TextBox 26"/>
          <p:cNvSpPr txBox="1">
            <a:spLocks noChangeArrowheads="1"/>
          </p:cNvSpPr>
          <p:nvPr/>
        </p:nvSpPr>
        <p:spPr bwMode="auto">
          <a:xfrm>
            <a:off x="5424864" y="4784678"/>
            <a:ext cx="2558393" cy="40011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u="sng" smtClean="0">
                <a:solidFill>
                  <a:srgbClr val="000000"/>
                </a:solidFill>
                <a:latin typeface="Calibri"/>
                <a:cs typeface="Arial" pitchFamily="34" charset="0"/>
              </a:rPr>
              <a:t>1-Bright Ground States</a:t>
            </a:r>
            <a:endParaRPr lang="en-US" b="1" u="sng" dirty="0">
              <a:solidFill>
                <a:srgbClr val="000000"/>
              </a:solidFill>
              <a:latin typeface="Calibri"/>
              <a:cs typeface="Arial" pitchFamily="34" charset="0"/>
            </a:endParaRPr>
          </a:p>
        </p:txBody>
      </p:sp>
      <p:sp>
        <p:nvSpPr>
          <p:cNvPr id="28" name="TextBox 27"/>
          <p:cNvSpPr txBox="1">
            <a:spLocks noChangeArrowheads="1"/>
          </p:cNvSpPr>
          <p:nvPr/>
        </p:nvSpPr>
        <p:spPr bwMode="auto">
          <a:xfrm>
            <a:off x="5433235" y="3749777"/>
            <a:ext cx="2558393" cy="40011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u="sng" smtClean="0">
                <a:solidFill>
                  <a:srgbClr val="000000"/>
                </a:solidFill>
                <a:latin typeface="Calibri"/>
                <a:cs typeface="Arial" pitchFamily="34" charset="0"/>
              </a:rPr>
              <a:t>2-Bright Ground States</a:t>
            </a:r>
            <a:endParaRPr lang="en-US" b="1" u="sng" dirty="0">
              <a:solidFill>
                <a:srgbClr val="000000"/>
              </a:solidFill>
              <a:latin typeface="Calibri"/>
              <a:cs typeface="Arial" pitchFamily="34" charset="0"/>
            </a:endParaRPr>
          </a:p>
        </p:txBody>
      </p:sp>
      <p:sp>
        <p:nvSpPr>
          <p:cNvPr id="29" name="TextBox 28"/>
          <p:cNvSpPr txBox="1">
            <a:spLocks noChangeArrowheads="1"/>
          </p:cNvSpPr>
          <p:nvPr/>
        </p:nvSpPr>
        <p:spPr bwMode="auto">
          <a:xfrm>
            <a:off x="5431974" y="2702087"/>
            <a:ext cx="2558393" cy="40011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u="sng" smtClean="0">
                <a:solidFill>
                  <a:srgbClr val="000000"/>
                </a:solidFill>
                <a:latin typeface="Calibri"/>
                <a:cs typeface="Arial" pitchFamily="34" charset="0"/>
              </a:rPr>
              <a:t>3-Bright Ground States</a:t>
            </a:r>
            <a:endParaRPr lang="en-US" b="1" u="sng" dirty="0">
              <a:solidFill>
                <a:srgbClr val="000000"/>
              </a:solidFill>
              <a:latin typeface="Calibri"/>
              <a:cs typeface="Arial" pitchFamily="34" charset="0"/>
            </a:endParaRPr>
          </a:p>
        </p:txBody>
      </p:sp>
      <p:sp>
        <p:nvSpPr>
          <p:cNvPr id="30" name="TextBox 29"/>
          <p:cNvSpPr txBox="1">
            <a:spLocks noChangeArrowheads="1"/>
          </p:cNvSpPr>
          <p:nvPr/>
        </p:nvSpPr>
        <p:spPr bwMode="auto">
          <a:xfrm>
            <a:off x="5431974" y="2016287"/>
            <a:ext cx="2558393" cy="40011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u="sng" smtClean="0">
                <a:solidFill>
                  <a:srgbClr val="000000"/>
                </a:solidFill>
                <a:latin typeface="Calibri"/>
                <a:cs typeface="Arial" pitchFamily="34" charset="0"/>
              </a:rPr>
              <a:t>4-Bright Ground States</a:t>
            </a:r>
            <a:endParaRPr lang="en-US" b="1" u="sng" dirty="0">
              <a:solidFill>
                <a:srgbClr val="000000"/>
              </a:solidFill>
              <a:latin typeface="Calibri"/>
              <a:cs typeface="Arial" pitchFamily="34" charset="0"/>
            </a:endParaRPr>
          </a:p>
        </p:txBody>
      </p:sp>
      <p:sp>
        <p:nvSpPr>
          <p:cNvPr id="31" name="TextBox 30"/>
          <p:cNvSpPr txBox="1">
            <a:spLocks noChangeArrowheads="1"/>
          </p:cNvSpPr>
          <p:nvPr/>
        </p:nvSpPr>
        <p:spPr bwMode="auto">
          <a:xfrm>
            <a:off x="5084134" y="960120"/>
            <a:ext cx="3260508" cy="400110"/>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u="sng" smtClean="0">
                <a:solidFill>
                  <a:srgbClr val="000000"/>
                </a:solidFill>
                <a:latin typeface="Calibri"/>
                <a:cs typeface="Arial" pitchFamily="34" charset="0"/>
              </a:rPr>
              <a:t>5-Bright (AFM) Ground States</a:t>
            </a:r>
            <a:endParaRPr lang="en-US" b="1" u="sng" dirty="0">
              <a:solidFill>
                <a:srgbClr val="000000"/>
              </a:solidFill>
              <a:latin typeface="Calibri"/>
              <a:cs typeface="Arial" pitchFamily="34" charset="0"/>
            </a:endParaRPr>
          </a:p>
        </p:txBody>
      </p:sp>
      <p:sp>
        <p:nvSpPr>
          <p:cNvPr id="37" name="TextBox 36"/>
          <p:cNvSpPr txBox="1">
            <a:spLocks noChangeArrowheads="1"/>
          </p:cNvSpPr>
          <p:nvPr/>
        </p:nvSpPr>
        <p:spPr bwMode="auto">
          <a:xfrm>
            <a:off x="152400" y="5036403"/>
            <a:ext cx="4038600" cy="830997"/>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2400" smtClean="0">
                <a:solidFill>
                  <a:prstClr val="black"/>
                </a:solidFill>
                <a:latin typeface="Calibri"/>
                <a:cs typeface="Arial" pitchFamily="34" charset="0"/>
              </a:rPr>
              <a:t>System exhibits a complete</a:t>
            </a:r>
          </a:p>
          <a:p>
            <a:pPr eaLnBrk="1" fontAlgn="auto" hangingPunct="1">
              <a:spcBef>
                <a:spcPts val="0"/>
              </a:spcBef>
              <a:spcAft>
                <a:spcPts val="0"/>
              </a:spcAft>
            </a:pPr>
            <a:r>
              <a:rPr lang="en-US" sz="2400" smtClean="0">
                <a:solidFill>
                  <a:prstClr val="black"/>
                </a:solidFill>
                <a:latin typeface="Calibri"/>
                <a:cs typeface="Arial" pitchFamily="34" charset="0"/>
              </a:rPr>
              <a:t>devil's staircase for N </a:t>
            </a:r>
            <a:r>
              <a:rPr lang="en-US" sz="2400" smtClean="0">
                <a:solidFill>
                  <a:srgbClr val="000000"/>
                </a:solidFill>
                <a:latin typeface="Arial" charset="0"/>
              </a:rPr>
              <a:t>→ </a:t>
            </a:r>
            <a:r>
              <a:rPr lang="en-US" smtClean="0">
                <a:solidFill>
                  <a:srgbClr val="000000"/>
                </a:solidFill>
                <a:latin typeface="Cambria Math" pitchFamily="18" charset="0"/>
                <a:ea typeface="Cambria Math" pitchFamily="18" charset="0"/>
                <a:cs typeface="Times New Roman" pitchFamily="18" charset="0"/>
              </a:rPr>
              <a:t>∞</a:t>
            </a:r>
            <a:endParaRPr lang="en-US" sz="2400" dirty="0">
              <a:solidFill>
                <a:prstClr val="black"/>
              </a:solidFill>
              <a:latin typeface="Calibri"/>
              <a:cs typeface="Arial" pitchFamily="34" charset="0"/>
            </a:endParaRPr>
          </a:p>
        </p:txBody>
      </p:sp>
      <p:sp>
        <p:nvSpPr>
          <p:cNvPr id="38" name="TextBox 37"/>
          <p:cNvSpPr txBox="1"/>
          <p:nvPr/>
        </p:nvSpPr>
        <p:spPr>
          <a:xfrm>
            <a:off x="0" y="6519446"/>
            <a:ext cx="3775905" cy="338554"/>
          </a:xfrm>
          <a:prstGeom prst="rect">
            <a:avLst/>
          </a:prstGeom>
          <a:noFill/>
        </p:spPr>
        <p:txBody>
          <a:bodyPr wrap="none" rtlCol="0">
            <a:spAutoFit/>
          </a:bodyPr>
          <a:lstStyle/>
          <a:p>
            <a:pPr eaLnBrk="1" hangingPunct="1"/>
            <a:r>
              <a:rPr lang="en-US" sz="1600" smtClean="0">
                <a:solidFill>
                  <a:srgbClr val="000000"/>
                </a:solidFill>
                <a:latin typeface="Calibri"/>
              </a:rPr>
              <a:t>P. Bak and R. Bruinsma, PRL </a:t>
            </a:r>
            <a:r>
              <a:rPr lang="en-US" sz="1600" b="1" smtClean="0">
                <a:solidFill>
                  <a:srgbClr val="000000"/>
                </a:solidFill>
                <a:latin typeface="Calibri"/>
              </a:rPr>
              <a:t>49</a:t>
            </a:r>
            <a:r>
              <a:rPr lang="en-US" sz="1600" smtClean="0">
                <a:solidFill>
                  <a:srgbClr val="000000"/>
                </a:solidFill>
                <a:latin typeface="Calibri"/>
              </a:rPr>
              <a:t>, 249 (1982)</a:t>
            </a:r>
            <a:endParaRPr lang="en-US" sz="1600" dirty="0">
              <a:solidFill>
                <a:srgbClr val="000000"/>
              </a:solidFill>
              <a:latin typeface="Calibri"/>
            </a:endParaRPr>
          </a:p>
        </p:txBody>
      </p:sp>
      <p:sp>
        <p:nvSpPr>
          <p:cNvPr id="18" name="Rectangle 17"/>
          <p:cNvSpPr/>
          <p:nvPr/>
        </p:nvSpPr>
        <p:spPr>
          <a:xfrm>
            <a:off x="5241832" y="6519446"/>
            <a:ext cx="3902168" cy="338554"/>
          </a:xfrm>
          <a:prstGeom prst="rect">
            <a:avLst/>
          </a:prstGeom>
        </p:spPr>
        <p:txBody>
          <a:bodyPr wrap="square">
            <a:spAutoFit/>
          </a:bodyPr>
          <a:lstStyle/>
          <a:p>
            <a:r>
              <a:rPr lang="en-US" sz="1600">
                <a:solidFill>
                  <a:srgbClr val="000000"/>
                </a:solidFill>
                <a:latin typeface="Times New Roman" pitchFamily="18" charset="0"/>
                <a:cs typeface="Times New Roman" pitchFamily="18" charset="0"/>
              </a:rPr>
              <a:t>P. Richerme, </a:t>
            </a:r>
            <a:r>
              <a:rPr lang="en-US" sz="1600" smtClean="0">
                <a:solidFill>
                  <a:srgbClr val="000000"/>
                </a:solidFill>
                <a:latin typeface="Times New Roman" pitchFamily="18" charset="0"/>
                <a:cs typeface="Times New Roman" pitchFamily="18" charset="0"/>
              </a:rPr>
              <a:t>et al., </a:t>
            </a:r>
            <a:r>
              <a:rPr lang="en-US" sz="1600">
                <a:solidFill>
                  <a:srgbClr val="000000"/>
                </a:solidFill>
                <a:latin typeface="Times New Roman" pitchFamily="18" charset="0"/>
                <a:cs typeface="Times New Roman" pitchFamily="18" charset="0"/>
              </a:rPr>
              <a:t>ArXiv 1303.6983 (</a:t>
            </a:r>
            <a:r>
              <a:rPr lang="en-US" sz="1600" smtClean="0">
                <a:solidFill>
                  <a:srgbClr val="000000"/>
                </a:solidFill>
                <a:latin typeface="Times New Roman" pitchFamily="18" charset="0"/>
                <a:cs typeface="Times New Roman" pitchFamily="18" charset="0"/>
              </a:rPr>
              <a:t>2013)</a:t>
            </a:r>
            <a:endParaRPr lang="en-US" sz="1600">
              <a:solidFill>
                <a:srgbClr val="000000"/>
              </a:solidFill>
              <a:latin typeface="Times New Roman" pitchFamily="18" charset="0"/>
              <a:cs typeface="Times New Roman" pitchFamily="18" charset="0"/>
            </a:endParaRPr>
          </a:p>
        </p:txBody>
      </p:sp>
      <p:sp>
        <p:nvSpPr>
          <p:cNvPr id="19" name="Title 1"/>
          <p:cNvSpPr txBox="1">
            <a:spLocks/>
          </p:cNvSpPr>
          <p:nvPr/>
        </p:nvSpPr>
        <p:spPr>
          <a:xfrm>
            <a:off x="457200" y="83726"/>
            <a:ext cx="8229600"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600" smtClean="0">
                <a:solidFill>
                  <a:sysClr val="windowText" lastClr="000000"/>
                </a:solidFill>
              </a:rPr>
              <a:t>AFM Ising with AXIAL field</a:t>
            </a:r>
            <a:endParaRPr lang="en-US" sz="3600" dirty="0">
              <a:solidFill>
                <a:sysClr val="windowText" lastClr="000000"/>
              </a:solidFill>
            </a:endParaRPr>
          </a:p>
        </p:txBody>
      </p:sp>
    </p:spTree>
    <p:extLst>
      <p:ext uri="{BB962C8B-B14F-4D97-AF65-F5344CB8AC3E}">
        <p14:creationId xmlns:p14="http://schemas.microsoft.com/office/powerpoint/2010/main" val="465613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p:nvPr/>
        </p:nvGrpSpPr>
        <p:grpSpPr>
          <a:xfrm>
            <a:off x="0" y="1792224"/>
            <a:ext cx="4272626" cy="5065776"/>
            <a:chOff x="0" y="1792224"/>
            <a:chExt cx="4272626" cy="5065776"/>
          </a:xfrm>
        </p:grpSpPr>
        <p:pic>
          <p:nvPicPr>
            <p:cNvPr id="4" name="Picture 10"/>
            <p:cNvPicPr>
              <a:picLocks noChangeAspect="1" noChangeArrowheads="1"/>
            </p:cNvPicPr>
            <p:nvPr/>
          </p:nvPicPr>
          <p:blipFill>
            <a:blip r:embed="rId5" cstate="print"/>
            <a:srcRect/>
            <a:stretch>
              <a:fillRect/>
            </a:stretch>
          </p:blipFill>
          <p:spPr bwMode="auto">
            <a:xfrm>
              <a:off x="0" y="1792224"/>
              <a:ext cx="4272626" cy="5065776"/>
            </a:xfrm>
            <a:prstGeom prst="rect">
              <a:avLst/>
            </a:prstGeom>
            <a:noFill/>
            <a:ln w="9525">
              <a:noFill/>
              <a:miter lim="800000"/>
              <a:headEnd/>
              <a:tailEnd/>
            </a:ln>
            <a:effectLst/>
          </p:spPr>
        </p:pic>
        <p:cxnSp>
          <p:nvCxnSpPr>
            <p:cNvPr id="7" name="Straight Connector 6"/>
            <p:cNvCxnSpPr/>
            <p:nvPr/>
          </p:nvCxnSpPr>
          <p:spPr>
            <a:xfrm>
              <a:off x="403034" y="6400800"/>
              <a:ext cx="374904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9" name="Straight Arrow Connector 8"/>
          <p:cNvCxnSpPr/>
          <p:nvPr/>
        </p:nvCxnSpPr>
        <p:spPr>
          <a:xfrm rot="5400000" flipH="1" flipV="1">
            <a:off x="37306" y="5905500"/>
            <a:ext cx="990600" cy="158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2819400"/>
            <a:ext cx="3429000" cy="1692771"/>
          </a:xfrm>
          <a:prstGeom prst="rect">
            <a:avLst/>
          </a:prstGeom>
          <a:solidFill>
            <a:schemeClr val="bg1"/>
          </a:solidFill>
          <a:ln w="25400">
            <a:solidFill>
              <a:schemeClr val="tx1"/>
            </a:solidFill>
          </a:ln>
        </p:spPr>
        <p:txBody>
          <a:bodyPr wrap="square" rtlCol="0">
            <a:spAutoFit/>
          </a:bodyPr>
          <a:lstStyle/>
          <a:p>
            <a:pPr marL="0" lvl="2" algn="ctr" eaLnBrk="1" fontAlgn="auto" hangingPunct="1">
              <a:spcBef>
                <a:spcPts val="0"/>
              </a:spcBef>
              <a:spcAft>
                <a:spcPts val="0"/>
              </a:spcAft>
            </a:pPr>
            <a:r>
              <a:rPr lang="en-US" sz="2600" dirty="0" smtClean="0">
                <a:solidFill>
                  <a:prstClr val="black"/>
                </a:solidFill>
                <a:latin typeface="Calibri" pitchFamily="34" charset="0"/>
                <a:cs typeface="Arial" pitchFamily="34" charset="0"/>
              </a:rPr>
              <a:t>Modulate transverse B field to drive transitions between ground and excited states</a:t>
            </a:r>
          </a:p>
        </p:txBody>
      </p:sp>
      <p:graphicFrame>
        <p:nvGraphicFramePr>
          <p:cNvPr id="130050" name="Object 2"/>
          <p:cNvGraphicFramePr>
            <a:graphicFrameLocks noChangeAspect="1"/>
          </p:cNvGraphicFramePr>
          <p:nvPr>
            <p:extLst>
              <p:ext uri="{D42A27DB-BD31-4B8C-83A1-F6EECF244321}">
                <p14:modId xmlns:p14="http://schemas.microsoft.com/office/powerpoint/2010/main" val="2383737151"/>
              </p:ext>
            </p:extLst>
          </p:nvPr>
        </p:nvGraphicFramePr>
        <p:xfrm>
          <a:off x="4504765" y="1506070"/>
          <a:ext cx="4451232" cy="770965"/>
        </p:xfrm>
        <a:graphic>
          <a:graphicData uri="http://schemas.openxmlformats.org/presentationml/2006/ole">
            <mc:AlternateContent xmlns:mc="http://schemas.openxmlformats.org/markup-compatibility/2006">
              <mc:Choice xmlns:v="urn:schemas-microsoft-com:vml" Requires="v">
                <p:oleObj spid="_x0000_s14343" name="Equation" r:id="rId6" imgW="2209800" imgH="368300" progId="Equation.3">
                  <p:embed/>
                </p:oleObj>
              </mc:Choice>
              <mc:Fallback>
                <p:oleObj name="Equation" r:id="rId6" imgW="2209800" imgH="368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4765" y="1506070"/>
                        <a:ext cx="4451232" cy="770965"/>
                      </a:xfrm>
                      <a:prstGeom prst="rect">
                        <a:avLst/>
                      </a:prstGeom>
                      <a:noFill/>
                    </p:spPr>
                  </p:pic>
                </p:oleObj>
              </mc:Fallback>
            </mc:AlternateContent>
          </a:graphicData>
        </a:graphic>
      </p:graphicFrame>
      <p:grpSp>
        <p:nvGrpSpPr>
          <p:cNvPr id="5" name="Group 19"/>
          <p:cNvGrpSpPr/>
          <p:nvPr/>
        </p:nvGrpSpPr>
        <p:grpSpPr>
          <a:xfrm>
            <a:off x="5334000" y="5029200"/>
            <a:ext cx="2825171" cy="1371600"/>
            <a:chOff x="669821" y="4419601"/>
            <a:chExt cx="4526538" cy="2039177"/>
          </a:xfrm>
        </p:grpSpPr>
        <p:pic>
          <p:nvPicPr>
            <p:cNvPr id="21" name="Picture 20" descr="B profile single freq.png"/>
            <p:cNvPicPr>
              <a:picLocks noChangeAspect="1"/>
            </p:cNvPicPr>
            <p:nvPr/>
          </p:nvPicPr>
          <p:blipFill>
            <a:blip r:embed="rId8" cstate="print"/>
            <a:stretch>
              <a:fillRect/>
            </a:stretch>
          </p:blipFill>
          <p:spPr>
            <a:xfrm>
              <a:off x="1219200" y="4893310"/>
              <a:ext cx="2362200" cy="1456690"/>
            </a:xfrm>
            <a:prstGeom prst="rect">
              <a:avLst/>
            </a:prstGeom>
          </p:spPr>
        </p:pic>
        <p:sp>
          <p:nvSpPr>
            <p:cNvPr id="22" name="TextBox 8"/>
            <p:cNvSpPr txBox="1">
              <a:spLocks noChangeArrowheads="1"/>
            </p:cNvSpPr>
            <p:nvPr/>
          </p:nvSpPr>
          <p:spPr bwMode="auto">
            <a:xfrm>
              <a:off x="4275062" y="5943620"/>
              <a:ext cx="921297" cy="515158"/>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dirty="0" smtClean="0">
                  <a:solidFill>
                    <a:prstClr val="black"/>
                  </a:solidFill>
                  <a:latin typeface="Calibri"/>
                  <a:cs typeface="Times New Roman" pitchFamily="18" charset="0"/>
                </a:rPr>
                <a:t>time</a:t>
              </a:r>
              <a:endParaRPr lang="en-US" i="1" baseline="-25000" dirty="0">
                <a:solidFill>
                  <a:prstClr val="black"/>
                </a:solidFill>
                <a:latin typeface="Calibri"/>
                <a:cs typeface="Times New Roman" pitchFamily="18" charset="0"/>
              </a:endParaRPr>
            </a:p>
          </p:txBody>
        </p:sp>
        <p:sp>
          <p:nvSpPr>
            <p:cNvPr id="23" name="TextBox 8"/>
            <p:cNvSpPr txBox="1">
              <a:spLocks noChangeArrowheads="1"/>
            </p:cNvSpPr>
            <p:nvPr/>
          </p:nvSpPr>
          <p:spPr bwMode="auto">
            <a:xfrm>
              <a:off x="3505199" y="5603757"/>
              <a:ext cx="563187" cy="515158"/>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b="1" i="1" dirty="0" smtClean="0">
                  <a:solidFill>
                    <a:srgbClr val="0000FF"/>
                  </a:solidFill>
                  <a:latin typeface="Calibri"/>
                  <a:cs typeface="Times New Roman" pitchFamily="18" charset="0"/>
                </a:rPr>
                <a:t>B</a:t>
              </a:r>
              <a:r>
                <a:rPr lang="en-US" i="1" baseline="-25000" dirty="0" smtClean="0">
                  <a:solidFill>
                    <a:srgbClr val="0000FF"/>
                  </a:solidFill>
                  <a:latin typeface="Calibri"/>
                  <a:cs typeface="Times New Roman" pitchFamily="18" charset="0"/>
                </a:rPr>
                <a:t>y</a:t>
              </a:r>
              <a:endParaRPr lang="en-US" baseline="-25000" dirty="0">
                <a:solidFill>
                  <a:srgbClr val="0000FF"/>
                </a:solidFill>
                <a:latin typeface="Calibri"/>
                <a:cs typeface="Times New Roman" pitchFamily="18" charset="0"/>
              </a:endParaRPr>
            </a:p>
          </p:txBody>
        </p:sp>
        <p:sp>
          <p:nvSpPr>
            <p:cNvPr id="24" name="TextBox 23"/>
            <p:cNvSpPr txBox="1"/>
            <p:nvPr/>
          </p:nvSpPr>
          <p:spPr>
            <a:xfrm>
              <a:off x="1752600" y="4419601"/>
              <a:ext cx="647709" cy="515158"/>
            </a:xfrm>
            <a:prstGeom prst="rect">
              <a:avLst/>
            </a:prstGeom>
            <a:noFill/>
          </p:spPr>
          <p:txBody>
            <a:bodyPr wrap="none" rtlCol="0">
              <a:spAutoFit/>
            </a:bodyPr>
            <a:lstStyle/>
            <a:p>
              <a:pPr eaLnBrk="1" fontAlgn="auto" hangingPunct="1">
                <a:spcBef>
                  <a:spcPts val="0"/>
                </a:spcBef>
                <a:spcAft>
                  <a:spcPts val="0"/>
                </a:spcAft>
              </a:pPr>
              <a:r>
                <a:rPr lang="en-US" b="1" i="1" dirty="0" err="1" smtClean="0">
                  <a:solidFill>
                    <a:srgbClr val="FF0000"/>
                  </a:solidFill>
                  <a:latin typeface="Calibri"/>
                  <a:cs typeface="Times New Roman" pitchFamily="18" charset="0"/>
                </a:rPr>
                <a:t>J</a:t>
              </a:r>
              <a:r>
                <a:rPr lang="en-US" i="1" baseline="-25000" dirty="0" err="1" smtClean="0">
                  <a:solidFill>
                    <a:srgbClr val="FF0000"/>
                  </a:solidFill>
                  <a:latin typeface="Calibri"/>
                  <a:cs typeface="Times New Roman" pitchFamily="18" charset="0"/>
                </a:rPr>
                <a:t>x</a:t>
              </a:r>
              <a:r>
                <a:rPr lang="en-US" i="1" baseline="30000" dirty="0" err="1" smtClean="0">
                  <a:solidFill>
                    <a:srgbClr val="FF0000"/>
                  </a:solidFill>
                  <a:latin typeface="Calibri"/>
                  <a:cs typeface="Times New Roman" pitchFamily="18" charset="0"/>
                </a:rPr>
                <a:t>i,j</a:t>
              </a:r>
              <a:endParaRPr lang="en-US" dirty="0">
                <a:solidFill>
                  <a:prstClr val="black"/>
                </a:solidFill>
                <a:latin typeface="Calibri"/>
              </a:endParaRPr>
            </a:p>
          </p:txBody>
        </p:sp>
        <p:cxnSp>
          <p:nvCxnSpPr>
            <p:cNvPr id="25" name="Straight Arrow Connector 24"/>
            <p:cNvCxnSpPr/>
            <p:nvPr/>
          </p:nvCxnSpPr>
          <p:spPr>
            <a:xfrm flipV="1">
              <a:off x="1219200" y="4648926"/>
              <a:ext cx="0" cy="15994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1219201" y="6206554"/>
              <a:ext cx="294761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TextBox 8"/>
            <p:cNvSpPr txBox="1">
              <a:spLocks noChangeArrowheads="1"/>
            </p:cNvSpPr>
            <p:nvPr/>
          </p:nvSpPr>
          <p:spPr bwMode="auto">
            <a:xfrm rot="16200000">
              <a:off x="142272" y="5204310"/>
              <a:ext cx="1610279" cy="555181"/>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dirty="0" smtClean="0">
                  <a:solidFill>
                    <a:prstClr val="black"/>
                  </a:solidFill>
                  <a:latin typeface="Calibri"/>
                  <a:cs typeface="Times New Roman" pitchFamily="18" charset="0"/>
                </a:rPr>
                <a:t>amplitude</a:t>
              </a:r>
              <a:endParaRPr lang="en-US" i="1" baseline="-25000" dirty="0">
                <a:solidFill>
                  <a:prstClr val="black"/>
                </a:solidFill>
                <a:latin typeface="Calibri"/>
                <a:cs typeface="Times New Roman" pitchFamily="18" charset="0"/>
              </a:endParaRPr>
            </a:p>
          </p:txBody>
        </p:sp>
      </p:grpSp>
      <p:sp>
        <p:nvSpPr>
          <p:cNvPr id="18" name="Title 1"/>
          <p:cNvSpPr txBox="1">
            <a:spLocks/>
          </p:cNvSpPr>
          <p:nvPr/>
        </p:nvSpPr>
        <p:spPr>
          <a:xfrm>
            <a:off x="1161207" y="83726"/>
            <a:ext cx="6997964"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many-body spectroscopy</a:t>
            </a:r>
            <a:endParaRPr lang="en-US" sz="3200" dirty="0">
              <a:solidFill>
                <a:sysClr val="windowText" lastClr="000000"/>
              </a:solidFill>
            </a:endParaRPr>
          </a:p>
        </p:txBody>
      </p:sp>
      <p:sp>
        <p:nvSpPr>
          <p:cNvPr id="19" name="Rectangle 18"/>
          <p:cNvSpPr/>
          <p:nvPr/>
        </p:nvSpPr>
        <p:spPr>
          <a:xfrm>
            <a:off x="6420908" y="6513492"/>
            <a:ext cx="2702984" cy="338554"/>
          </a:xfrm>
          <a:prstGeom prst="rect">
            <a:avLst/>
          </a:prstGeom>
        </p:spPr>
        <p:txBody>
          <a:bodyPr wrap="none">
            <a:spAutoFit/>
          </a:bodyPr>
          <a:lstStyle/>
          <a:p>
            <a:r>
              <a:rPr lang="en-US" sz="1600" dirty="0" smtClean="0">
                <a:solidFill>
                  <a:prstClr val="black"/>
                </a:solidFill>
                <a:latin typeface="Times New Roman" pitchFamily="18" charset="0"/>
                <a:cs typeface="Times New Roman" pitchFamily="18" charset="0"/>
              </a:rPr>
              <a:t>C. Senko </a:t>
            </a:r>
            <a:r>
              <a:rPr lang="en-US" sz="1600" i="1" dirty="0" smtClean="0">
                <a:solidFill>
                  <a:prstClr val="black"/>
                </a:solidFill>
                <a:latin typeface="Times New Roman" pitchFamily="18" charset="0"/>
                <a:cs typeface="Times New Roman" pitchFamily="18" charset="0"/>
              </a:rPr>
              <a:t>et. al.</a:t>
            </a:r>
            <a:r>
              <a:rPr lang="en-US" sz="1600" dirty="0" smtClean="0">
                <a:solidFill>
                  <a:prstClr val="black"/>
                </a:solidFill>
                <a:latin typeface="Times New Roman" pitchFamily="18" charset="0"/>
                <a:cs typeface="Times New Roman" pitchFamily="18" charset="0"/>
              </a:rPr>
              <a:t>,</a:t>
            </a:r>
            <a:r>
              <a:rPr lang="en-US" sz="1600" i="1" dirty="0" smtClean="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in preparation</a:t>
            </a:r>
            <a:endParaRPr lang="en-US" sz="1600" dirty="0">
              <a:solidFill>
                <a:prstClr val="black"/>
              </a:solidFill>
              <a:latin typeface="Times New Roman" pitchFamily="18" charset="0"/>
              <a:cs typeface="Times New Roman" pitchFamily="18" charset="0"/>
            </a:endParaRPr>
          </a:p>
        </p:txBody>
      </p:sp>
    </p:spTree>
    <p:custDataLst>
      <p:tags r:id="rId2"/>
    </p:custDataLst>
    <p:extLst>
      <p:ext uri="{BB962C8B-B14F-4D97-AF65-F5344CB8AC3E}">
        <p14:creationId xmlns:p14="http://schemas.microsoft.com/office/powerpoint/2010/main" val="3469681787"/>
      </p:ext>
    </p:extLst>
  </p:cSld>
  <p:clrMapOvr>
    <a:masterClrMapping/>
  </p:clrMapOvr>
  <p:transition advTm="8007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M ground state pops axis labeled.png"/>
          <p:cNvPicPr>
            <a:picLocks noChangeAspect="1"/>
          </p:cNvPicPr>
          <p:nvPr/>
        </p:nvPicPr>
        <p:blipFill>
          <a:blip r:embed="rId4" cstate="print"/>
          <a:stretch>
            <a:fillRect/>
          </a:stretch>
        </p:blipFill>
        <p:spPr>
          <a:xfrm>
            <a:off x="285750" y="1447795"/>
            <a:ext cx="4286250" cy="2331720"/>
          </a:xfrm>
          <a:prstGeom prst="rect">
            <a:avLst/>
          </a:prstGeom>
        </p:spPr>
      </p:pic>
      <p:pic>
        <p:nvPicPr>
          <p:cNvPr id="7" name="Picture 6" descr="FM 1st excited state pops.png"/>
          <p:cNvPicPr>
            <a:picLocks noChangeAspect="1"/>
          </p:cNvPicPr>
          <p:nvPr/>
        </p:nvPicPr>
        <p:blipFill>
          <a:blip r:embed="rId5" cstate="print"/>
          <a:stretch>
            <a:fillRect/>
          </a:stretch>
        </p:blipFill>
        <p:spPr>
          <a:xfrm>
            <a:off x="285750" y="4038600"/>
            <a:ext cx="4286250" cy="2331720"/>
          </a:xfrm>
          <a:prstGeom prst="rect">
            <a:avLst/>
          </a:prstGeom>
        </p:spPr>
      </p:pic>
      <p:sp>
        <p:nvSpPr>
          <p:cNvPr id="8" name="Rectangle 7"/>
          <p:cNvSpPr/>
          <p:nvPr/>
        </p:nvSpPr>
        <p:spPr>
          <a:xfrm>
            <a:off x="609600" y="3387431"/>
            <a:ext cx="4038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nvGrpSpPr>
          <p:cNvPr id="3" name="Group 9"/>
          <p:cNvGrpSpPr/>
          <p:nvPr/>
        </p:nvGrpSpPr>
        <p:grpSpPr>
          <a:xfrm>
            <a:off x="5791200" y="1143000"/>
            <a:ext cx="2825171" cy="1371600"/>
            <a:chOff x="669821" y="4419601"/>
            <a:chExt cx="4526538" cy="2039177"/>
          </a:xfrm>
        </p:grpSpPr>
        <p:pic>
          <p:nvPicPr>
            <p:cNvPr id="13" name="Picture 12" descr="B profile single freq.png"/>
            <p:cNvPicPr>
              <a:picLocks noChangeAspect="1"/>
            </p:cNvPicPr>
            <p:nvPr/>
          </p:nvPicPr>
          <p:blipFill>
            <a:blip r:embed="rId6" cstate="print"/>
            <a:stretch>
              <a:fillRect/>
            </a:stretch>
          </p:blipFill>
          <p:spPr>
            <a:xfrm>
              <a:off x="1219200" y="4893310"/>
              <a:ext cx="2362200" cy="1456690"/>
            </a:xfrm>
            <a:prstGeom prst="rect">
              <a:avLst/>
            </a:prstGeom>
          </p:spPr>
        </p:pic>
        <p:sp>
          <p:nvSpPr>
            <p:cNvPr id="14" name="TextBox 8"/>
            <p:cNvSpPr txBox="1">
              <a:spLocks noChangeArrowheads="1"/>
            </p:cNvSpPr>
            <p:nvPr/>
          </p:nvSpPr>
          <p:spPr bwMode="auto">
            <a:xfrm>
              <a:off x="4275062" y="5943620"/>
              <a:ext cx="921297" cy="515158"/>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dirty="0" smtClean="0">
                  <a:solidFill>
                    <a:prstClr val="black"/>
                  </a:solidFill>
                  <a:latin typeface="Calibri"/>
                  <a:cs typeface="Times New Roman" pitchFamily="18" charset="0"/>
                </a:rPr>
                <a:t>time</a:t>
              </a:r>
              <a:endParaRPr lang="en-US" i="1" baseline="-25000" dirty="0">
                <a:solidFill>
                  <a:prstClr val="black"/>
                </a:solidFill>
                <a:latin typeface="Calibri"/>
                <a:cs typeface="Times New Roman" pitchFamily="18" charset="0"/>
              </a:endParaRPr>
            </a:p>
          </p:txBody>
        </p:sp>
        <p:sp>
          <p:nvSpPr>
            <p:cNvPr id="15" name="TextBox 8"/>
            <p:cNvSpPr txBox="1">
              <a:spLocks noChangeArrowheads="1"/>
            </p:cNvSpPr>
            <p:nvPr/>
          </p:nvSpPr>
          <p:spPr bwMode="auto">
            <a:xfrm>
              <a:off x="3505199" y="5603757"/>
              <a:ext cx="563187" cy="515158"/>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b="1" i="1" dirty="0" smtClean="0">
                  <a:solidFill>
                    <a:srgbClr val="0000FF"/>
                  </a:solidFill>
                  <a:latin typeface="Calibri"/>
                  <a:cs typeface="Times New Roman" pitchFamily="18" charset="0"/>
                </a:rPr>
                <a:t>B</a:t>
              </a:r>
              <a:r>
                <a:rPr lang="en-US" i="1" baseline="-25000" dirty="0" smtClean="0">
                  <a:solidFill>
                    <a:srgbClr val="0000FF"/>
                  </a:solidFill>
                  <a:latin typeface="Calibri"/>
                  <a:cs typeface="Times New Roman" pitchFamily="18" charset="0"/>
                </a:rPr>
                <a:t>y</a:t>
              </a:r>
              <a:endParaRPr lang="en-US" baseline="-25000" dirty="0">
                <a:solidFill>
                  <a:srgbClr val="0000FF"/>
                </a:solidFill>
                <a:latin typeface="Calibri"/>
                <a:cs typeface="Times New Roman" pitchFamily="18" charset="0"/>
              </a:endParaRPr>
            </a:p>
          </p:txBody>
        </p:sp>
        <p:sp>
          <p:nvSpPr>
            <p:cNvPr id="16" name="TextBox 15"/>
            <p:cNvSpPr txBox="1"/>
            <p:nvPr/>
          </p:nvSpPr>
          <p:spPr>
            <a:xfrm>
              <a:off x="1752600" y="4419601"/>
              <a:ext cx="647709" cy="515158"/>
            </a:xfrm>
            <a:prstGeom prst="rect">
              <a:avLst/>
            </a:prstGeom>
            <a:noFill/>
          </p:spPr>
          <p:txBody>
            <a:bodyPr wrap="none" rtlCol="0">
              <a:spAutoFit/>
            </a:bodyPr>
            <a:lstStyle/>
            <a:p>
              <a:pPr eaLnBrk="1" fontAlgn="auto" hangingPunct="1">
                <a:spcBef>
                  <a:spcPts val="0"/>
                </a:spcBef>
                <a:spcAft>
                  <a:spcPts val="0"/>
                </a:spcAft>
              </a:pPr>
              <a:r>
                <a:rPr lang="en-US" b="1" i="1" dirty="0" err="1" smtClean="0">
                  <a:solidFill>
                    <a:srgbClr val="FF0000"/>
                  </a:solidFill>
                  <a:latin typeface="Calibri"/>
                  <a:cs typeface="Times New Roman" pitchFamily="18" charset="0"/>
                </a:rPr>
                <a:t>J</a:t>
              </a:r>
              <a:r>
                <a:rPr lang="en-US" i="1" baseline="-25000" dirty="0" err="1" smtClean="0">
                  <a:solidFill>
                    <a:srgbClr val="FF0000"/>
                  </a:solidFill>
                  <a:latin typeface="Calibri"/>
                  <a:cs typeface="Times New Roman" pitchFamily="18" charset="0"/>
                </a:rPr>
                <a:t>x</a:t>
              </a:r>
              <a:r>
                <a:rPr lang="en-US" i="1" baseline="30000" dirty="0" err="1" smtClean="0">
                  <a:solidFill>
                    <a:srgbClr val="FF0000"/>
                  </a:solidFill>
                  <a:latin typeface="Calibri"/>
                  <a:cs typeface="Times New Roman" pitchFamily="18" charset="0"/>
                </a:rPr>
                <a:t>i,j</a:t>
              </a:r>
              <a:endParaRPr lang="en-US" dirty="0">
                <a:solidFill>
                  <a:prstClr val="black"/>
                </a:solidFill>
                <a:latin typeface="Calibri"/>
              </a:endParaRPr>
            </a:p>
          </p:txBody>
        </p:sp>
        <p:cxnSp>
          <p:nvCxnSpPr>
            <p:cNvPr id="17" name="Straight Arrow Connector 16"/>
            <p:cNvCxnSpPr/>
            <p:nvPr/>
          </p:nvCxnSpPr>
          <p:spPr>
            <a:xfrm flipV="1">
              <a:off x="1219200" y="4648926"/>
              <a:ext cx="0" cy="15994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1219201" y="6206554"/>
              <a:ext cx="294761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TextBox 8"/>
            <p:cNvSpPr txBox="1">
              <a:spLocks noChangeArrowheads="1"/>
            </p:cNvSpPr>
            <p:nvPr/>
          </p:nvSpPr>
          <p:spPr bwMode="auto">
            <a:xfrm rot="16200000">
              <a:off x="142272" y="5204310"/>
              <a:ext cx="1610279" cy="555181"/>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dirty="0" smtClean="0">
                  <a:solidFill>
                    <a:prstClr val="black"/>
                  </a:solidFill>
                  <a:latin typeface="Calibri"/>
                  <a:cs typeface="Times New Roman" pitchFamily="18" charset="0"/>
                </a:rPr>
                <a:t>amplitude</a:t>
              </a:r>
              <a:endParaRPr lang="en-US" i="1" baseline="-25000" dirty="0">
                <a:solidFill>
                  <a:prstClr val="black"/>
                </a:solidFill>
                <a:latin typeface="Calibri"/>
                <a:cs typeface="Times New Roman" pitchFamily="18" charset="0"/>
              </a:endParaRPr>
            </a:p>
          </p:txBody>
        </p:sp>
      </p:grpSp>
      <p:sp>
        <p:nvSpPr>
          <p:cNvPr id="20" name="Oval 19"/>
          <p:cNvSpPr/>
          <p:nvPr/>
        </p:nvSpPr>
        <p:spPr>
          <a:xfrm>
            <a:off x="5638800" y="329385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21" name="Picture 20" descr="FM ground state.png"/>
          <p:cNvPicPr>
            <a:picLocks noChangeAspect="1"/>
          </p:cNvPicPr>
          <p:nvPr/>
        </p:nvPicPr>
        <p:blipFill>
          <a:blip r:embed="rId7" cstate="print"/>
          <a:stretch>
            <a:fillRect/>
          </a:stretch>
        </p:blipFill>
        <p:spPr>
          <a:xfrm>
            <a:off x="6019800" y="3200400"/>
            <a:ext cx="2743200" cy="281178"/>
          </a:xfrm>
          <a:prstGeom prst="rect">
            <a:avLst/>
          </a:prstGeom>
        </p:spPr>
      </p:pic>
      <p:pic>
        <p:nvPicPr>
          <p:cNvPr id="22" name="Picture 21" descr="FM ground state.png"/>
          <p:cNvPicPr>
            <a:picLocks noChangeAspect="1"/>
          </p:cNvPicPr>
          <p:nvPr/>
        </p:nvPicPr>
        <p:blipFill>
          <a:blip r:embed="rId8" cstate="print"/>
          <a:stretch>
            <a:fillRect/>
          </a:stretch>
        </p:blipFill>
        <p:spPr>
          <a:xfrm>
            <a:off x="6019800" y="4724400"/>
            <a:ext cx="2743200" cy="278892"/>
          </a:xfrm>
          <a:prstGeom prst="rect">
            <a:avLst/>
          </a:prstGeom>
        </p:spPr>
      </p:pic>
      <p:pic>
        <p:nvPicPr>
          <p:cNvPr id="23" name="Picture 22" descr="FM ground state.png"/>
          <p:cNvPicPr>
            <a:picLocks noChangeAspect="1"/>
          </p:cNvPicPr>
          <p:nvPr/>
        </p:nvPicPr>
        <p:blipFill>
          <a:blip r:embed="rId9" cstate="print"/>
          <a:stretch>
            <a:fillRect/>
          </a:stretch>
        </p:blipFill>
        <p:spPr>
          <a:xfrm>
            <a:off x="6019800" y="5051715"/>
            <a:ext cx="2743200" cy="278892"/>
          </a:xfrm>
          <a:prstGeom prst="rect">
            <a:avLst/>
          </a:prstGeom>
        </p:spPr>
      </p:pic>
      <p:sp>
        <p:nvSpPr>
          <p:cNvPr id="24" name="Left Brace 23"/>
          <p:cNvSpPr/>
          <p:nvPr/>
        </p:nvSpPr>
        <p:spPr>
          <a:xfrm>
            <a:off x="5791200" y="3200400"/>
            <a:ext cx="182880" cy="228600"/>
          </a:xfrm>
          <a:prstGeom prst="leftBrace">
            <a:avLst/>
          </a:prstGeom>
          <a:noFill/>
          <a:ln w="2857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pic>
        <p:nvPicPr>
          <p:cNvPr id="25" name="Picture 24" descr="FM ground state.png"/>
          <p:cNvPicPr>
            <a:picLocks noChangeAspect="1"/>
          </p:cNvPicPr>
          <p:nvPr/>
        </p:nvPicPr>
        <p:blipFill>
          <a:blip r:embed="rId10" cstate="print"/>
          <a:stretch>
            <a:fillRect/>
          </a:stretch>
        </p:blipFill>
        <p:spPr>
          <a:xfrm>
            <a:off x="6019800" y="3810000"/>
            <a:ext cx="2743200" cy="278892"/>
          </a:xfrm>
          <a:prstGeom prst="rect">
            <a:avLst/>
          </a:prstGeom>
        </p:spPr>
      </p:pic>
      <p:pic>
        <p:nvPicPr>
          <p:cNvPr id="26" name="Picture 25" descr="FM ground state.png"/>
          <p:cNvPicPr>
            <a:picLocks noChangeAspect="1"/>
          </p:cNvPicPr>
          <p:nvPr/>
        </p:nvPicPr>
        <p:blipFill>
          <a:blip r:embed="rId11" cstate="print"/>
          <a:stretch>
            <a:fillRect/>
          </a:stretch>
        </p:blipFill>
        <p:spPr>
          <a:xfrm>
            <a:off x="6019800" y="4137315"/>
            <a:ext cx="2743200" cy="278892"/>
          </a:xfrm>
          <a:prstGeom prst="rect">
            <a:avLst/>
          </a:prstGeom>
        </p:spPr>
      </p:pic>
      <p:pic>
        <p:nvPicPr>
          <p:cNvPr id="27" name="Picture 26" descr="FM ground state.png"/>
          <p:cNvPicPr>
            <a:picLocks noChangeAspect="1"/>
          </p:cNvPicPr>
          <p:nvPr/>
        </p:nvPicPr>
        <p:blipFill>
          <a:blip r:embed="rId12" cstate="print"/>
          <a:stretch>
            <a:fillRect/>
          </a:stretch>
        </p:blipFill>
        <p:spPr>
          <a:xfrm>
            <a:off x="6019800" y="5715000"/>
            <a:ext cx="2743200" cy="278892"/>
          </a:xfrm>
          <a:prstGeom prst="rect">
            <a:avLst/>
          </a:prstGeom>
        </p:spPr>
      </p:pic>
      <p:pic>
        <p:nvPicPr>
          <p:cNvPr id="28" name="Picture 27" descr="FM ground state.png"/>
          <p:cNvPicPr>
            <a:picLocks noChangeAspect="1"/>
          </p:cNvPicPr>
          <p:nvPr/>
        </p:nvPicPr>
        <p:blipFill>
          <a:blip r:embed="rId13" cstate="print"/>
          <a:stretch>
            <a:fillRect/>
          </a:stretch>
        </p:blipFill>
        <p:spPr>
          <a:xfrm>
            <a:off x="6019800" y="6042315"/>
            <a:ext cx="2743200" cy="278892"/>
          </a:xfrm>
          <a:prstGeom prst="rect">
            <a:avLst/>
          </a:prstGeom>
        </p:spPr>
      </p:pic>
      <p:sp>
        <p:nvSpPr>
          <p:cNvPr id="29" name="Left Brace 28"/>
          <p:cNvSpPr/>
          <p:nvPr/>
        </p:nvSpPr>
        <p:spPr>
          <a:xfrm>
            <a:off x="5791200" y="3827252"/>
            <a:ext cx="182880" cy="533400"/>
          </a:xfrm>
          <a:prstGeom prst="leftBrace">
            <a:avLst/>
          </a:prstGeom>
          <a:ln w="28575">
            <a:solidFill>
              <a:srgbClr val="0000F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0" name="Oval 29"/>
          <p:cNvSpPr/>
          <p:nvPr/>
        </p:nvSpPr>
        <p:spPr>
          <a:xfrm>
            <a:off x="5638800" y="4069080"/>
            <a:ext cx="45720" cy="45720"/>
          </a:xfrm>
          <a:prstGeom prst="ellipse">
            <a:avLst/>
          </a:prstGeom>
          <a:solidFill>
            <a:srgbClr val="0000F0"/>
          </a:solidFill>
          <a:ln>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1" name="Left Brace 30"/>
          <p:cNvSpPr/>
          <p:nvPr/>
        </p:nvSpPr>
        <p:spPr>
          <a:xfrm>
            <a:off x="5791200" y="4758904"/>
            <a:ext cx="182880" cy="533400"/>
          </a:xfrm>
          <a:prstGeom prst="leftBrace">
            <a:avLst/>
          </a:prstGeom>
          <a:ln w="28575">
            <a:solidFill>
              <a:srgbClr val="00660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2" name="Oval 31"/>
          <p:cNvSpPr/>
          <p:nvPr/>
        </p:nvSpPr>
        <p:spPr>
          <a:xfrm>
            <a:off x="5638800" y="5000732"/>
            <a:ext cx="45720" cy="45720"/>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3" name="Left Brace 32"/>
          <p:cNvSpPr/>
          <p:nvPr/>
        </p:nvSpPr>
        <p:spPr>
          <a:xfrm>
            <a:off x="5791200" y="5715000"/>
            <a:ext cx="182880" cy="533400"/>
          </a:xfrm>
          <a:prstGeom prst="leftBrace">
            <a:avLst/>
          </a:prstGeom>
          <a:ln w="28575">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4" name="Oval 33"/>
          <p:cNvSpPr/>
          <p:nvPr/>
        </p:nvSpPr>
        <p:spPr>
          <a:xfrm>
            <a:off x="5638800" y="5956828"/>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5" name="TextBox 34"/>
          <p:cNvSpPr txBox="1"/>
          <p:nvPr/>
        </p:nvSpPr>
        <p:spPr>
          <a:xfrm>
            <a:off x="4572000" y="2971800"/>
            <a:ext cx="113832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Start from</a:t>
            </a:r>
            <a:endParaRPr lang="en-US" sz="1800" dirty="0">
              <a:solidFill>
                <a:prstClr val="black"/>
              </a:solidFill>
              <a:latin typeface="Calibri"/>
            </a:endParaRPr>
          </a:p>
        </p:txBody>
      </p:sp>
      <p:sp>
        <p:nvSpPr>
          <p:cNvPr id="36" name="TextBox 35"/>
          <p:cNvSpPr txBox="1"/>
          <p:nvPr/>
        </p:nvSpPr>
        <p:spPr>
          <a:xfrm>
            <a:off x="4648200" y="3733800"/>
            <a:ext cx="92717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Drive to</a:t>
            </a:r>
            <a:endParaRPr lang="en-US" sz="1800" dirty="0">
              <a:solidFill>
                <a:prstClr val="black"/>
              </a:solidFill>
              <a:latin typeface="Calibri"/>
            </a:endParaRPr>
          </a:p>
        </p:txBody>
      </p:sp>
      <p:sp>
        <p:nvSpPr>
          <p:cNvPr id="38" name="TextBox 37"/>
          <p:cNvSpPr txBox="1"/>
          <p:nvPr/>
        </p:nvSpPr>
        <p:spPr>
          <a:xfrm rot="20738780">
            <a:off x="44259" y="95759"/>
            <a:ext cx="830677"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C00000"/>
                </a:solidFill>
                <a:latin typeface="Calibri"/>
              </a:rPr>
              <a:t>N = 6</a:t>
            </a:r>
            <a:endParaRPr lang="en-US" sz="2400" b="1" dirty="0">
              <a:solidFill>
                <a:srgbClr val="C00000"/>
              </a:solidFill>
              <a:latin typeface="Calibri"/>
            </a:endParaRPr>
          </a:p>
        </p:txBody>
      </p:sp>
      <p:sp>
        <p:nvSpPr>
          <p:cNvPr id="39" name="Title 1"/>
          <p:cNvSpPr txBox="1">
            <a:spLocks/>
          </p:cNvSpPr>
          <p:nvPr/>
        </p:nvSpPr>
        <p:spPr>
          <a:xfrm>
            <a:off x="1161207" y="83726"/>
            <a:ext cx="6997964"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many-body spectroscopy</a:t>
            </a:r>
            <a:endParaRPr lang="en-US" sz="3200" dirty="0">
              <a:solidFill>
                <a:sysClr val="windowText" lastClr="000000"/>
              </a:solidFill>
            </a:endParaRPr>
          </a:p>
        </p:txBody>
      </p:sp>
      <p:sp>
        <p:nvSpPr>
          <p:cNvPr id="40" name="Rectangle 39"/>
          <p:cNvSpPr/>
          <p:nvPr/>
        </p:nvSpPr>
        <p:spPr>
          <a:xfrm>
            <a:off x="6420908" y="6513492"/>
            <a:ext cx="2702984" cy="338554"/>
          </a:xfrm>
          <a:prstGeom prst="rect">
            <a:avLst/>
          </a:prstGeom>
        </p:spPr>
        <p:txBody>
          <a:bodyPr wrap="none">
            <a:spAutoFit/>
          </a:bodyPr>
          <a:lstStyle/>
          <a:p>
            <a:r>
              <a:rPr lang="en-US" sz="1600" dirty="0" smtClean="0">
                <a:solidFill>
                  <a:prstClr val="black"/>
                </a:solidFill>
                <a:latin typeface="Times New Roman" pitchFamily="18" charset="0"/>
                <a:cs typeface="Times New Roman" pitchFamily="18" charset="0"/>
              </a:rPr>
              <a:t>C. Senko </a:t>
            </a:r>
            <a:r>
              <a:rPr lang="en-US" sz="1600" i="1" dirty="0" smtClean="0">
                <a:solidFill>
                  <a:prstClr val="black"/>
                </a:solidFill>
                <a:latin typeface="Times New Roman" pitchFamily="18" charset="0"/>
                <a:cs typeface="Times New Roman" pitchFamily="18" charset="0"/>
              </a:rPr>
              <a:t>et. al.</a:t>
            </a:r>
            <a:r>
              <a:rPr lang="en-US" sz="1600" dirty="0" smtClean="0">
                <a:solidFill>
                  <a:prstClr val="black"/>
                </a:solidFill>
                <a:latin typeface="Times New Roman" pitchFamily="18" charset="0"/>
                <a:cs typeface="Times New Roman" pitchFamily="18" charset="0"/>
              </a:rPr>
              <a:t>,</a:t>
            </a:r>
            <a:r>
              <a:rPr lang="en-US" sz="1600" i="1" dirty="0" smtClean="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in preparation</a:t>
            </a:r>
            <a:endParaRPr lang="en-US" sz="1600" dirty="0">
              <a:solidFill>
                <a:prstClr val="black"/>
              </a:solidFill>
              <a:latin typeface="Times New Roman" pitchFamily="18" charset="0"/>
              <a:cs typeface="Times New Roman" pitchFamily="18" charset="0"/>
            </a:endParaRPr>
          </a:p>
        </p:txBody>
      </p:sp>
      <p:pic>
        <p:nvPicPr>
          <p:cNvPr id="41" name="Picture 40" descr="FM 1st excited state pops.png"/>
          <p:cNvPicPr>
            <a:picLocks noChangeAspect="1"/>
          </p:cNvPicPr>
          <p:nvPr/>
        </p:nvPicPr>
        <p:blipFill rotWithShape="1">
          <a:blip r:embed="rId5" cstate="print"/>
          <a:srcRect t="83331" b="-2"/>
          <a:stretch/>
        </p:blipFill>
        <p:spPr>
          <a:xfrm>
            <a:off x="285750" y="3429000"/>
            <a:ext cx="4286250" cy="388736"/>
          </a:xfrm>
          <a:prstGeom prst="rect">
            <a:avLst/>
          </a:prstGeom>
        </p:spPr>
      </p:pic>
    </p:spTree>
    <p:custDataLst>
      <p:tags r:id="rId1"/>
    </p:custDataLst>
    <p:extLst>
      <p:ext uri="{BB962C8B-B14F-4D97-AF65-F5344CB8AC3E}">
        <p14:creationId xmlns:p14="http://schemas.microsoft.com/office/powerpoint/2010/main" val="1437954772"/>
      </p:ext>
    </p:extLst>
  </p:cSld>
  <p:clrMapOvr>
    <a:masterClrMapping/>
  </p:clrMapOvr>
  <p:transition advTm="11157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5 ion all up prob.png"/>
          <p:cNvPicPr>
            <a:picLocks noChangeAspect="1"/>
          </p:cNvPicPr>
          <p:nvPr/>
        </p:nvPicPr>
        <p:blipFill>
          <a:blip r:embed="rId3" cstate="print"/>
          <a:stretch>
            <a:fillRect/>
          </a:stretch>
        </p:blipFill>
        <p:spPr>
          <a:xfrm>
            <a:off x="381000" y="1472141"/>
            <a:ext cx="3505200" cy="2356273"/>
          </a:xfrm>
          <a:prstGeom prst="rect">
            <a:avLst/>
          </a:prstGeom>
        </p:spPr>
      </p:pic>
      <p:pic>
        <p:nvPicPr>
          <p:cNvPr id="27" name="Picture 26" descr="5 ion probs from 11111.png"/>
          <p:cNvPicPr>
            <a:picLocks noChangeAspect="1"/>
          </p:cNvPicPr>
          <p:nvPr/>
        </p:nvPicPr>
        <p:blipFill>
          <a:blip r:embed="rId4" cstate="print"/>
          <a:stretch>
            <a:fillRect/>
          </a:stretch>
        </p:blipFill>
        <p:spPr>
          <a:xfrm>
            <a:off x="381000" y="4114800"/>
            <a:ext cx="3485447" cy="2410768"/>
          </a:xfrm>
          <a:prstGeom prst="rect">
            <a:avLst/>
          </a:prstGeom>
        </p:spPr>
      </p:pic>
      <p:pic>
        <p:nvPicPr>
          <p:cNvPr id="28" name="Picture 27" descr="11111.png"/>
          <p:cNvPicPr>
            <a:picLocks noChangeAspect="1"/>
          </p:cNvPicPr>
          <p:nvPr/>
        </p:nvPicPr>
        <p:blipFill>
          <a:blip r:embed="rId5" cstate="print"/>
          <a:stretch>
            <a:fillRect/>
          </a:stretch>
        </p:blipFill>
        <p:spPr>
          <a:xfrm>
            <a:off x="6248400" y="2895600"/>
            <a:ext cx="1097280" cy="321868"/>
          </a:xfrm>
          <a:prstGeom prst="rect">
            <a:avLst/>
          </a:prstGeom>
        </p:spPr>
      </p:pic>
      <p:sp>
        <p:nvSpPr>
          <p:cNvPr id="14" name="TextBox 13"/>
          <p:cNvSpPr txBox="1"/>
          <p:nvPr/>
        </p:nvSpPr>
        <p:spPr>
          <a:xfrm>
            <a:off x="4847773" y="2876490"/>
            <a:ext cx="1248227" cy="400110"/>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Start from</a:t>
            </a:r>
            <a:endParaRPr lang="en-US" dirty="0">
              <a:solidFill>
                <a:prstClr val="black"/>
              </a:solidFill>
              <a:latin typeface="Calibri"/>
            </a:endParaRPr>
          </a:p>
        </p:txBody>
      </p:sp>
      <p:sp>
        <p:nvSpPr>
          <p:cNvPr id="15" name="TextBox 14"/>
          <p:cNvSpPr txBox="1"/>
          <p:nvPr/>
        </p:nvSpPr>
        <p:spPr>
          <a:xfrm>
            <a:off x="4858982" y="3657600"/>
            <a:ext cx="1008418" cy="400110"/>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Drive to</a:t>
            </a:r>
            <a:endParaRPr lang="en-US" dirty="0">
              <a:solidFill>
                <a:prstClr val="black"/>
              </a:solidFill>
              <a:latin typeface="Calibri"/>
            </a:endParaRPr>
          </a:p>
        </p:txBody>
      </p:sp>
      <p:pic>
        <p:nvPicPr>
          <p:cNvPr id="16" name="Picture 15" descr="11111.png"/>
          <p:cNvPicPr>
            <a:picLocks noChangeAspect="1"/>
          </p:cNvPicPr>
          <p:nvPr/>
        </p:nvPicPr>
        <p:blipFill>
          <a:blip r:embed="rId6" cstate="print"/>
          <a:stretch>
            <a:fillRect/>
          </a:stretch>
        </p:blipFill>
        <p:spPr>
          <a:xfrm>
            <a:off x="6477001" y="3733800"/>
            <a:ext cx="1097277" cy="321868"/>
          </a:xfrm>
          <a:prstGeom prst="rect">
            <a:avLst/>
          </a:prstGeom>
        </p:spPr>
      </p:pic>
      <p:pic>
        <p:nvPicPr>
          <p:cNvPr id="17" name="Picture 16" descr="11111.png"/>
          <p:cNvPicPr>
            <a:picLocks noChangeAspect="1"/>
          </p:cNvPicPr>
          <p:nvPr/>
        </p:nvPicPr>
        <p:blipFill>
          <a:blip r:embed="rId7" cstate="print"/>
          <a:stretch>
            <a:fillRect/>
          </a:stretch>
        </p:blipFill>
        <p:spPr>
          <a:xfrm>
            <a:off x="6477000" y="4114800"/>
            <a:ext cx="1097277" cy="321867"/>
          </a:xfrm>
          <a:prstGeom prst="rect">
            <a:avLst/>
          </a:prstGeom>
        </p:spPr>
      </p:pic>
      <p:pic>
        <p:nvPicPr>
          <p:cNvPr id="29" name="Picture 28" descr="11111.png"/>
          <p:cNvPicPr>
            <a:picLocks noChangeAspect="1"/>
          </p:cNvPicPr>
          <p:nvPr/>
        </p:nvPicPr>
        <p:blipFill>
          <a:blip r:embed="rId8" cstate="print"/>
          <a:stretch>
            <a:fillRect/>
          </a:stretch>
        </p:blipFill>
        <p:spPr>
          <a:xfrm>
            <a:off x="6477001" y="4648200"/>
            <a:ext cx="1097277" cy="321867"/>
          </a:xfrm>
          <a:prstGeom prst="rect">
            <a:avLst/>
          </a:prstGeom>
        </p:spPr>
      </p:pic>
      <p:pic>
        <p:nvPicPr>
          <p:cNvPr id="30" name="Picture 29" descr="11111.png"/>
          <p:cNvPicPr>
            <a:picLocks noChangeAspect="1"/>
          </p:cNvPicPr>
          <p:nvPr/>
        </p:nvPicPr>
        <p:blipFill>
          <a:blip r:embed="rId9" cstate="print"/>
          <a:stretch>
            <a:fillRect/>
          </a:stretch>
        </p:blipFill>
        <p:spPr>
          <a:xfrm>
            <a:off x="6477002" y="5029200"/>
            <a:ext cx="1097273" cy="321867"/>
          </a:xfrm>
          <a:prstGeom prst="rect">
            <a:avLst/>
          </a:prstGeom>
        </p:spPr>
      </p:pic>
      <p:sp>
        <p:nvSpPr>
          <p:cNvPr id="31" name="Left Brace 30"/>
          <p:cNvSpPr/>
          <p:nvPr/>
        </p:nvSpPr>
        <p:spPr>
          <a:xfrm>
            <a:off x="6141720" y="3827252"/>
            <a:ext cx="182880" cy="533400"/>
          </a:xfrm>
          <a:prstGeom prst="leftBrace">
            <a:avLst/>
          </a:prstGeom>
          <a:ln w="28575">
            <a:solidFill>
              <a:srgbClr val="0000F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2" name="Oval 31"/>
          <p:cNvSpPr/>
          <p:nvPr/>
        </p:nvSpPr>
        <p:spPr>
          <a:xfrm>
            <a:off x="5989320" y="4069080"/>
            <a:ext cx="45720" cy="45720"/>
          </a:xfrm>
          <a:prstGeom prst="ellipse">
            <a:avLst/>
          </a:prstGeom>
          <a:solidFill>
            <a:srgbClr val="0000F0"/>
          </a:solidFill>
          <a:ln>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3" name="Left Brace 32"/>
          <p:cNvSpPr/>
          <p:nvPr/>
        </p:nvSpPr>
        <p:spPr>
          <a:xfrm>
            <a:off x="6141720" y="4758904"/>
            <a:ext cx="182880" cy="533400"/>
          </a:xfrm>
          <a:prstGeom prst="leftBrace">
            <a:avLst/>
          </a:prstGeom>
          <a:ln w="28575">
            <a:solidFill>
              <a:srgbClr val="00660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4" name="Oval 33"/>
          <p:cNvSpPr/>
          <p:nvPr/>
        </p:nvSpPr>
        <p:spPr>
          <a:xfrm>
            <a:off x="5989320" y="5000732"/>
            <a:ext cx="45720" cy="45720"/>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5" name="Left Brace 34"/>
          <p:cNvSpPr/>
          <p:nvPr/>
        </p:nvSpPr>
        <p:spPr>
          <a:xfrm>
            <a:off x="6172200" y="5638800"/>
            <a:ext cx="152400" cy="381000"/>
          </a:xfrm>
          <a:prstGeom prst="leftBrace">
            <a:avLst/>
          </a:prstGeom>
          <a:ln w="28575">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6" name="Oval 35"/>
          <p:cNvSpPr/>
          <p:nvPr/>
        </p:nvSpPr>
        <p:spPr>
          <a:xfrm>
            <a:off x="5974080" y="5813612"/>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37" name="Picture 36" descr="11111.png"/>
          <p:cNvPicPr>
            <a:picLocks noChangeAspect="1"/>
          </p:cNvPicPr>
          <p:nvPr/>
        </p:nvPicPr>
        <p:blipFill>
          <a:blip r:embed="rId10" cstate="print"/>
          <a:stretch>
            <a:fillRect/>
          </a:stretch>
        </p:blipFill>
        <p:spPr>
          <a:xfrm>
            <a:off x="6477001" y="5638800"/>
            <a:ext cx="1097273" cy="321867"/>
          </a:xfrm>
          <a:prstGeom prst="rect">
            <a:avLst/>
          </a:prstGeom>
        </p:spPr>
      </p:pic>
      <p:sp>
        <p:nvSpPr>
          <p:cNvPr id="39" name="TextBox 38"/>
          <p:cNvSpPr txBox="1"/>
          <p:nvPr/>
        </p:nvSpPr>
        <p:spPr>
          <a:xfrm rot="20738780">
            <a:off x="44259" y="95760"/>
            <a:ext cx="830677"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C00000"/>
                </a:solidFill>
                <a:latin typeface="Calibri"/>
              </a:rPr>
              <a:t>N = 5</a:t>
            </a:r>
            <a:endParaRPr lang="en-US" sz="2400" b="1" dirty="0">
              <a:solidFill>
                <a:srgbClr val="C00000"/>
              </a:solidFill>
              <a:latin typeface="Calibri"/>
            </a:endParaRPr>
          </a:p>
        </p:txBody>
      </p:sp>
      <p:grpSp>
        <p:nvGrpSpPr>
          <p:cNvPr id="2" name="Group 9"/>
          <p:cNvGrpSpPr/>
          <p:nvPr/>
        </p:nvGrpSpPr>
        <p:grpSpPr>
          <a:xfrm>
            <a:off x="5791200" y="1143000"/>
            <a:ext cx="2825171" cy="1371600"/>
            <a:chOff x="669821" y="4419601"/>
            <a:chExt cx="4526538" cy="2039177"/>
          </a:xfrm>
        </p:grpSpPr>
        <p:pic>
          <p:nvPicPr>
            <p:cNvPr id="48" name="Picture 47" descr="B profile single freq.png"/>
            <p:cNvPicPr>
              <a:picLocks noChangeAspect="1"/>
            </p:cNvPicPr>
            <p:nvPr/>
          </p:nvPicPr>
          <p:blipFill>
            <a:blip r:embed="rId11" cstate="print"/>
            <a:stretch>
              <a:fillRect/>
            </a:stretch>
          </p:blipFill>
          <p:spPr>
            <a:xfrm>
              <a:off x="1219200" y="4893310"/>
              <a:ext cx="2362200" cy="1456690"/>
            </a:xfrm>
            <a:prstGeom prst="rect">
              <a:avLst/>
            </a:prstGeom>
          </p:spPr>
        </p:pic>
        <p:sp>
          <p:nvSpPr>
            <p:cNvPr id="49" name="TextBox 8"/>
            <p:cNvSpPr txBox="1">
              <a:spLocks noChangeArrowheads="1"/>
            </p:cNvSpPr>
            <p:nvPr/>
          </p:nvSpPr>
          <p:spPr bwMode="auto">
            <a:xfrm>
              <a:off x="4275062" y="5943620"/>
              <a:ext cx="921297" cy="515158"/>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dirty="0" smtClean="0">
                  <a:solidFill>
                    <a:prstClr val="black"/>
                  </a:solidFill>
                  <a:latin typeface="Calibri"/>
                  <a:cs typeface="Times New Roman" pitchFamily="18" charset="0"/>
                </a:rPr>
                <a:t>time</a:t>
              </a:r>
              <a:endParaRPr lang="en-US" i="1" baseline="-25000" dirty="0">
                <a:solidFill>
                  <a:prstClr val="black"/>
                </a:solidFill>
                <a:latin typeface="Calibri"/>
                <a:cs typeface="Times New Roman" pitchFamily="18" charset="0"/>
              </a:endParaRPr>
            </a:p>
          </p:txBody>
        </p:sp>
        <p:sp>
          <p:nvSpPr>
            <p:cNvPr id="50" name="TextBox 8"/>
            <p:cNvSpPr txBox="1">
              <a:spLocks noChangeArrowheads="1"/>
            </p:cNvSpPr>
            <p:nvPr/>
          </p:nvSpPr>
          <p:spPr bwMode="auto">
            <a:xfrm>
              <a:off x="3505199" y="5603757"/>
              <a:ext cx="563187" cy="515158"/>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b="1" i="1" dirty="0" smtClean="0">
                  <a:solidFill>
                    <a:srgbClr val="0000FF"/>
                  </a:solidFill>
                  <a:latin typeface="Calibri"/>
                  <a:cs typeface="Times New Roman" pitchFamily="18" charset="0"/>
                </a:rPr>
                <a:t>B</a:t>
              </a:r>
              <a:r>
                <a:rPr lang="en-US" i="1" baseline="-25000" dirty="0" smtClean="0">
                  <a:solidFill>
                    <a:srgbClr val="0000FF"/>
                  </a:solidFill>
                  <a:latin typeface="Calibri"/>
                  <a:cs typeface="Times New Roman" pitchFamily="18" charset="0"/>
                </a:rPr>
                <a:t>y</a:t>
              </a:r>
              <a:endParaRPr lang="en-US" baseline="-25000" dirty="0">
                <a:solidFill>
                  <a:srgbClr val="0000FF"/>
                </a:solidFill>
                <a:latin typeface="Calibri"/>
                <a:cs typeface="Times New Roman" pitchFamily="18" charset="0"/>
              </a:endParaRPr>
            </a:p>
          </p:txBody>
        </p:sp>
        <p:sp>
          <p:nvSpPr>
            <p:cNvPr id="51" name="TextBox 50"/>
            <p:cNvSpPr txBox="1"/>
            <p:nvPr/>
          </p:nvSpPr>
          <p:spPr>
            <a:xfrm>
              <a:off x="1752600" y="4419601"/>
              <a:ext cx="647709" cy="515158"/>
            </a:xfrm>
            <a:prstGeom prst="rect">
              <a:avLst/>
            </a:prstGeom>
            <a:noFill/>
          </p:spPr>
          <p:txBody>
            <a:bodyPr wrap="none" rtlCol="0">
              <a:spAutoFit/>
            </a:bodyPr>
            <a:lstStyle/>
            <a:p>
              <a:pPr eaLnBrk="1" fontAlgn="auto" hangingPunct="1">
                <a:spcBef>
                  <a:spcPts val="0"/>
                </a:spcBef>
                <a:spcAft>
                  <a:spcPts val="0"/>
                </a:spcAft>
              </a:pPr>
              <a:r>
                <a:rPr lang="en-US" b="1" i="1" dirty="0" err="1" smtClean="0">
                  <a:solidFill>
                    <a:srgbClr val="FF0000"/>
                  </a:solidFill>
                  <a:latin typeface="Calibri"/>
                  <a:cs typeface="Times New Roman" pitchFamily="18" charset="0"/>
                </a:rPr>
                <a:t>J</a:t>
              </a:r>
              <a:r>
                <a:rPr lang="en-US" i="1" baseline="-25000" dirty="0" err="1" smtClean="0">
                  <a:solidFill>
                    <a:srgbClr val="FF0000"/>
                  </a:solidFill>
                  <a:latin typeface="Calibri"/>
                  <a:cs typeface="Times New Roman" pitchFamily="18" charset="0"/>
                </a:rPr>
                <a:t>x</a:t>
              </a:r>
              <a:r>
                <a:rPr lang="en-US" i="1" baseline="30000" dirty="0" err="1" smtClean="0">
                  <a:solidFill>
                    <a:srgbClr val="FF0000"/>
                  </a:solidFill>
                  <a:latin typeface="Calibri"/>
                  <a:cs typeface="Times New Roman" pitchFamily="18" charset="0"/>
                </a:rPr>
                <a:t>i,j</a:t>
              </a:r>
              <a:endParaRPr lang="en-US" dirty="0">
                <a:solidFill>
                  <a:prstClr val="black"/>
                </a:solidFill>
                <a:latin typeface="Calibri"/>
              </a:endParaRPr>
            </a:p>
          </p:txBody>
        </p:sp>
        <p:cxnSp>
          <p:nvCxnSpPr>
            <p:cNvPr id="52" name="Straight Arrow Connector 51"/>
            <p:cNvCxnSpPr/>
            <p:nvPr/>
          </p:nvCxnSpPr>
          <p:spPr>
            <a:xfrm flipV="1">
              <a:off x="1219200" y="4648926"/>
              <a:ext cx="0" cy="15994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3" name="Straight Arrow Connector 52"/>
            <p:cNvCxnSpPr/>
            <p:nvPr/>
          </p:nvCxnSpPr>
          <p:spPr>
            <a:xfrm>
              <a:off x="1219201" y="6206554"/>
              <a:ext cx="294761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4" name="TextBox 8"/>
            <p:cNvSpPr txBox="1">
              <a:spLocks noChangeArrowheads="1"/>
            </p:cNvSpPr>
            <p:nvPr/>
          </p:nvSpPr>
          <p:spPr bwMode="auto">
            <a:xfrm rot="16200000">
              <a:off x="142272" y="5204310"/>
              <a:ext cx="1610279" cy="555181"/>
            </a:xfrm>
            <a:prstGeom prst="rect">
              <a:avLst/>
            </a:prstGeom>
            <a:noFill/>
            <a:ln w="9525">
              <a:noFill/>
              <a:miter lim="800000"/>
              <a:headEnd/>
              <a:tailEnd/>
            </a:ln>
          </p:spPr>
          <p:txBody>
            <a:bodyPr wrap="none">
              <a:spAutoFit/>
            </a:bodyPr>
            <a:lstStyle/>
            <a:p>
              <a:pPr eaLnBrk="1" fontAlgn="auto" hangingPunct="1">
                <a:spcBef>
                  <a:spcPts val="0"/>
                </a:spcBef>
                <a:spcAft>
                  <a:spcPts val="0"/>
                </a:spcAft>
              </a:pPr>
              <a:r>
                <a:rPr lang="en-US" dirty="0" smtClean="0">
                  <a:solidFill>
                    <a:prstClr val="black"/>
                  </a:solidFill>
                  <a:latin typeface="Calibri"/>
                  <a:cs typeface="Times New Roman" pitchFamily="18" charset="0"/>
                </a:rPr>
                <a:t>amplitude</a:t>
              </a:r>
              <a:endParaRPr lang="en-US" i="1" baseline="-25000" dirty="0">
                <a:solidFill>
                  <a:prstClr val="black"/>
                </a:solidFill>
                <a:latin typeface="Calibri"/>
                <a:cs typeface="Times New Roman" pitchFamily="18" charset="0"/>
              </a:endParaRPr>
            </a:p>
          </p:txBody>
        </p:sp>
      </p:grpSp>
      <p:sp>
        <p:nvSpPr>
          <p:cNvPr id="40" name="Title 1"/>
          <p:cNvSpPr txBox="1">
            <a:spLocks/>
          </p:cNvSpPr>
          <p:nvPr/>
        </p:nvSpPr>
        <p:spPr>
          <a:xfrm>
            <a:off x="1161207" y="83726"/>
            <a:ext cx="6997964"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many-body spectroscopy</a:t>
            </a:r>
            <a:endParaRPr lang="en-US" sz="3200" dirty="0">
              <a:solidFill>
                <a:sysClr val="windowText" lastClr="000000"/>
              </a:solidFill>
            </a:endParaRPr>
          </a:p>
        </p:txBody>
      </p:sp>
      <p:sp>
        <p:nvSpPr>
          <p:cNvPr id="41" name="Rectangle 40"/>
          <p:cNvSpPr/>
          <p:nvPr/>
        </p:nvSpPr>
        <p:spPr>
          <a:xfrm>
            <a:off x="6420908" y="6513492"/>
            <a:ext cx="2702984" cy="338554"/>
          </a:xfrm>
          <a:prstGeom prst="rect">
            <a:avLst/>
          </a:prstGeom>
        </p:spPr>
        <p:txBody>
          <a:bodyPr wrap="none">
            <a:spAutoFit/>
          </a:bodyPr>
          <a:lstStyle/>
          <a:p>
            <a:r>
              <a:rPr lang="en-US" sz="1600" dirty="0" smtClean="0">
                <a:solidFill>
                  <a:prstClr val="black"/>
                </a:solidFill>
                <a:latin typeface="Times New Roman" pitchFamily="18" charset="0"/>
                <a:cs typeface="Times New Roman" pitchFamily="18" charset="0"/>
              </a:rPr>
              <a:t>C. Senko </a:t>
            </a:r>
            <a:r>
              <a:rPr lang="en-US" sz="1600" i="1" dirty="0" smtClean="0">
                <a:solidFill>
                  <a:prstClr val="black"/>
                </a:solidFill>
                <a:latin typeface="Times New Roman" pitchFamily="18" charset="0"/>
                <a:cs typeface="Times New Roman" pitchFamily="18" charset="0"/>
              </a:rPr>
              <a:t>et. al.</a:t>
            </a:r>
            <a:r>
              <a:rPr lang="en-US" sz="1600" dirty="0" smtClean="0">
                <a:solidFill>
                  <a:prstClr val="black"/>
                </a:solidFill>
                <a:latin typeface="Times New Roman" pitchFamily="18" charset="0"/>
                <a:cs typeface="Times New Roman" pitchFamily="18" charset="0"/>
              </a:rPr>
              <a:t>,</a:t>
            </a:r>
            <a:r>
              <a:rPr lang="en-US" sz="1600" i="1" dirty="0" smtClean="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in preparation</a:t>
            </a: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87448391"/>
      </p:ext>
    </p:extLst>
  </p:cSld>
  <p:clrMapOvr>
    <a:masterClrMapping/>
  </p:clrMapOvr>
  <p:transition advTm="47627"/>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5 ion all up prob.png"/>
          <p:cNvPicPr>
            <a:picLocks noChangeAspect="1"/>
          </p:cNvPicPr>
          <p:nvPr/>
        </p:nvPicPr>
        <p:blipFill>
          <a:blip r:embed="rId3" cstate="print"/>
          <a:stretch>
            <a:fillRect/>
          </a:stretch>
        </p:blipFill>
        <p:spPr>
          <a:xfrm>
            <a:off x="381000" y="1143001"/>
            <a:ext cx="3733800" cy="5316707"/>
          </a:xfrm>
          <a:prstGeom prst="rect">
            <a:avLst/>
          </a:prstGeom>
        </p:spPr>
      </p:pic>
      <p:pic>
        <p:nvPicPr>
          <p:cNvPr id="28" name="Picture 27" descr="11111.png"/>
          <p:cNvPicPr>
            <a:picLocks noChangeAspect="1"/>
          </p:cNvPicPr>
          <p:nvPr/>
        </p:nvPicPr>
        <p:blipFill>
          <a:blip r:embed="rId4" cstate="print"/>
          <a:stretch>
            <a:fillRect/>
          </a:stretch>
        </p:blipFill>
        <p:spPr>
          <a:xfrm>
            <a:off x="6477000" y="1524000"/>
            <a:ext cx="1097277" cy="321868"/>
          </a:xfrm>
          <a:prstGeom prst="rect">
            <a:avLst/>
          </a:prstGeom>
        </p:spPr>
      </p:pic>
      <p:sp>
        <p:nvSpPr>
          <p:cNvPr id="14" name="TextBox 13"/>
          <p:cNvSpPr txBox="1"/>
          <p:nvPr/>
        </p:nvSpPr>
        <p:spPr>
          <a:xfrm>
            <a:off x="4572000" y="1600200"/>
            <a:ext cx="1248227" cy="400110"/>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Start from</a:t>
            </a:r>
            <a:endParaRPr lang="en-US" dirty="0">
              <a:solidFill>
                <a:prstClr val="black"/>
              </a:solidFill>
              <a:latin typeface="Calibri"/>
            </a:endParaRPr>
          </a:p>
        </p:txBody>
      </p:sp>
      <p:sp>
        <p:nvSpPr>
          <p:cNvPr id="15" name="TextBox 14"/>
          <p:cNvSpPr txBox="1"/>
          <p:nvPr/>
        </p:nvSpPr>
        <p:spPr>
          <a:xfrm>
            <a:off x="4572000" y="2667000"/>
            <a:ext cx="1008418" cy="400110"/>
          </a:xfrm>
          <a:prstGeom prst="rect">
            <a:avLst/>
          </a:prstGeom>
          <a:noFill/>
        </p:spPr>
        <p:txBody>
          <a:bodyPr wrap="none" rtlCol="0">
            <a:spAutoFit/>
          </a:bodyPr>
          <a:lstStyle/>
          <a:p>
            <a:pPr eaLnBrk="1" fontAlgn="auto" hangingPunct="1">
              <a:spcBef>
                <a:spcPts val="0"/>
              </a:spcBef>
              <a:spcAft>
                <a:spcPts val="0"/>
              </a:spcAft>
            </a:pPr>
            <a:r>
              <a:rPr lang="en-US" dirty="0" smtClean="0">
                <a:solidFill>
                  <a:prstClr val="black"/>
                </a:solidFill>
                <a:latin typeface="Calibri"/>
              </a:rPr>
              <a:t>Drive to</a:t>
            </a:r>
            <a:endParaRPr lang="en-US" dirty="0">
              <a:solidFill>
                <a:prstClr val="black"/>
              </a:solidFill>
              <a:latin typeface="Calibri"/>
            </a:endParaRPr>
          </a:p>
        </p:txBody>
      </p:sp>
      <p:pic>
        <p:nvPicPr>
          <p:cNvPr id="16" name="Picture 15" descr="11111.png"/>
          <p:cNvPicPr>
            <a:picLocks noChangeAspect="1"/>
          </p:cNvPicPr>
          <p:nvPr/>
        </p:nvPicPr>
        <p:blipFill>
          <a:blip r:embed="rId5" cstate="print"/>
          <a:stretch>
            <a:fillRect/>
          </a:stretch>
        </p:blipFill>
        <p:spPr>
          <a:xfrm>
            <a:off x="6477001" y="2819400"/>
            <a:ext cx="1097277" cy="321867"/>
          </a:xfrm>
          <a:prstGeom prst="rect">
            <a:avLst/>
          </a:prstGeom>
        </p:spPr>
      </p:pic>
      <p:pic>
        <p:nvPicPr>
          <p:cNvPr id="17" name="Picture 16" descr="11111.png"/>
          <p:cNvPicPr>
            <a:picLocks noChangeAspect="1"/>
          </p:cNvPicPr>
          <p:nvPr/>
        </p:nvPicPr>
        <p:blipFill>
          <a:blip r:embed="rId6" cstate="print"/>
          <a:stretch>
            <a:fillRect/>
          </a:stretch>
        </p:blipFill>
        <p:spPr>
          <a:xfrm>
            <a:off x="6477002" y="3200400"/>
            <a:ext cx="1097273" cy="321867"/>
          </a:xfrm>
          <a:prstGeom prst="rect">
            <a:avLst/>
          </a:prstGeom>
        </p:spPr>
      </p:pic>
      <p:pic>
        <p:nvPicPr>
          <p:cNvPr id="29" name="Picture 28" descr="11111.png"/>
          <p:cNvPicPr>
            <a:picLocks noChangeAspect="1"/>
          </p:cNvPicPr>
          <p:nvPr/>
        </p:nvPicPr>
        <p:blipFill>
          <a:blip r:embed="rId7" cstate="print"/>
          <a:stretch>
            <a:fillRect/>
          </a:stretch>
        </p:blipFill>
        <p:spPr>
          <a:xfrm>
            <a:off x="6477003" y="3886200"/>
            <a:ext cx="1097273" cy="321867"/>
          </a:xfrm>
          <a:prstGeom prst="rect">
            <a:avLst/>
          </a:prstGeom>
        </p:spPr>
      </p:pic>
      <p:pic>
        <p:nvPicPr>
          <p:cNvPr id="30" name="Picture 29" descr="11111.png"/>
          <p:cNvPicPr>
            <a:picLocks noChangeAspect="1"/>
          </p:cNvPicPr>
          <p:nvPr/>
        </p:nvPicPr>
        <p:blipFill>
          <a:blip r:embed="rId8" cstate="print"/>
          <a:stretch>
            <a:fillRect/>
          </a:stretch>
        </p:blipFill>
        <p:spPr>
          <a:xfrm>
            <a:off x="6477002" y="4267200"/>
            <a:ext cx="1097273" cy="321866"/>
          </a:xfrm>
          <a:prstGeom prst="rect">
            <a:avLst/>
          </a:prstGeom>
        </p:spPr>
      </p:pic>
      <p:sp>
        <p:nvSpPr>
          <p:cNvPr id="31" name="Left Brace 30"/>
          <p:cNvSpPr/>
          <p:nvPr/>
        </p:nvSpPr>
        <p:spPr>
          <a:xfrm>
            <a:off x="6141720" y="2912852"/>
            <a:ext cx="182880" cy="533400"/>
          </a:xfrm>
          <a:prstGeom prst="leftBrace">
            <a:avLst/>
          </a:prstGeom>
          <a:ln w="28575">
            <a:solidFill>
              <a:srgbClr val="0000F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2" name="Oval 31"/>
          <p:cNvSpPr/>
          <p:nvPr/>
        </p:nvSpPr>
        <p:spPr>
          <a:xfrm>
            <a:off x="5989320" y="3154680"/>
            <a:ext cx="45720" cy="45720"/>
          </a:xfrm>
          <a:prstGeom prst="ellipse">
            <a:avLst/>
          </a:prstGeom>
          <a:solidFill>
            <a:srgbClr val="0000F0"/>
          </a:solidFill>
          <a:ln>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3" name="Left Brace 32"/>
          <p:cNvSpPr/>
          <p:nvPr/>
        </p:nvSpPr>
        <p:spPr>
          <a:xfrm>
            <a:off x="6141720" y="3996904"/>
            <a:ext cx="182880" cy="533400"/>
          </a:xfrm>
          <a:prstGeom prst="leftBrace">
            <a:avLst/>
          </a:prstGeom>
          <a:ln w="28575">
            <a:solidFill>
              <a:srgbClr val="00660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4" name="Oval 33"/>
          <p:cNvSpPr/>
          <p:nvPr/>
        </p:nvSpPr>
        <p:spPr>
          <a:xfrm>
            <a:off x="5989320" y="4238732"/>
            <a:ext cx="45720" cy="45720"/>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5" name="Left Brace 34"/>
          <p:cNvSpPr/>
          <p:nvPr/>
        </p:nvSpPr>
        <p:spPr>
          <a:xfrm>
            <a:off x="6172200" y="5029200"/>
            <a:ext cx="152400" cy="533400"/>
          </a:xfrm>
          <a:prstGeom prst="leftBrace">
            <a:avLst/>
          </a:prstGeom>
          <a:ln w="28575">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36" name="Oval 35"/>
          <p:cNvSpPr/>
          <p:nvPr/>
        </p:nvSpPr>
        <p:spPr>
          <a:xfrm>
            <a:off x="5974080" y="5204012"/>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37" name="Picture 36" descr="11111.png"/>
          <p:cNvPicPr>
            <a:picLocks noChangeAspect="1"/>
          </p:cNvPicPr>
          <p:nvPr/>
        </p:nvPicPr>
        <p:blipFill>
          <a:blip r:embed="rId9" cstate="print"/>
          <a:stretch>
            <a:fillRect/>
          </a:stretch>
        </p:blipFill>
        <p:spPr>
          <a:xfrm>
            <a:off x="6477001" y="4953000"/>
            <a:ext cx="1097273" cy="321866"/>
          </a:xfrm>
          <a:prstGeom prst="rect">
            <a:avLst/>
          </a:prstGeom>
        </p:spPr>
      </p:pic>
      <p:pic>
        <p:nvPicPr>
          <p:cNvPr id="38" name="Picture 37" descr="11111.png"/>
          <p:cNvPicPr>
            <a:picLocks noChangeAspect="1"/>
          </p:cNvPicPr>
          <p:nvPr/>
        </p:nvPicPr>
        <p:blipFill>
          <a:blip r:embed="rId10" cstate="print"/>
          <a:stretch>
            <a:fillRect/>
          </a:stretch>
        </p:blipFill>
        <p:spPr>
          <a:xfrm>
            <a:off x="6477001" y="5943600"/>
            <a:ext cx="1097273" cy="321867"/>
          </a:xfrm>
          <a:prstGeom prst="rect">
            <a:avLst/>
          </a:prstGeom>
        </p:spPr>
      </p:pic>
      <p:sp>
        <p:nvSpPr>
          <p:cNvPr id="40" name="Left Brace 39"/>
          <p:cNvSpPr/>
          <p:nvPr/>
        </p:nvSpPr>
        <p:spPr>
          <a:xfrm>
            <a:off x="6141718" y="5978104"/>
            <a:ext cx="182882" cy="270296"/>
          </a:xfrm>
          <a:prstGeom prst="leftBrace">
            <a:avLst/>
          </a:prstGeom>
          <a:ln w="28575">
            <a:solidFill>
              <a:schemeClr val="tx1">
                <a:lumMod val="50000"/>
                <a:lumOff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41" name="Oval 40"/>
          <p:cNvSpPr/>
          <p:nvPr/>
        </p:nvSpPr>
        <p:spPr>
          <a:xfrm>
            <a:off x="5989318" y="6109447"/>
            <a:ext cx="45720" cy="45720"/>
          </a:xfrm>
          <a:prstGeom prst="ellipse">
            <a:avLst/>
          </a:prstGeom>
          <a:solidFill>
            <a:srgbClr val="0066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42" name="Picture 41" descr="11111.png"/>
          <p:cNvPicPr>
            <a:picLocks noChangeAspect="1"/>
          </p:cNvPicPr>
          <p:nvPr/>
        </p:nvPicPr>
        <p:blipFill>
          <a:blip r:embed="rId11" cstate="print"/>
          <a:stretch>
            <a:fillRect/>
          </a:stretch>
        </p:blipFill>
        <p:spPr>
          <a:xfrm>
            <a:off x="6477000" y="1828800"/>
            <a:ext cx="1097277" cy="321868"/>
          </a:xfrm>
          <a:prstGeom prst="rect">
            <a:avLst/>
          </a:prstGeom>
        </p:spPr>
      </p:pic>
      <p:pic>
        <p:nvPicPr>
          <p:cNvPr id="43" name="Picture 42" descr="11111.png"/>
          <p:cNvPicPr>
            <a:picLocks noChangeAspect="1"/>
          </p:cNvPicPr>
          <p:nvPr/>
        </p:nvPicPr>
        <p:blipFill>
          <a:blip r:embed="rId12" cstate="print"/>
          <a:stretch>
            <a:fillRect/>
          </a:stretch>
        </p:blipFill>
        <p:spPr>
          <a:xfrm>
            <a:off x="6477001" y="5334000"/>
            <a:ext cx="1097277" cy="321868"/>
          </a:xfrm>
          <a:prstGeom prst="rect">
            <a:avLst/>
          </a:prstGeom>
        </p:spPr>
      </p:pic>
      <p:sp>
        <p:nvSpPr>
          <p:cNvPr id="44" name="TextBox 43"/>
          <p:cNvSpPr txBox="1"/>
          <p:nvPr/>
        </p:nvSpPr>
        <p:spPr>
          <a:xfrm rot="20738780">
            <a:off x="44259" y="95759"/>
            <a:ext cx="830677"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C00000"/>
                </a:solidFill>
                <a:latin typeface="Calibri"/>
              </a:rPr>
              <a:t>N = 5</a:t>
            </a:r>
            <a:endParaRPr lang="en-US" sz="2400" b="1" dirty="0">
              <a:solidFill>
                <a:srgbClr val="C00000"/>
              </a:solidFill>
              <a:latin typeface="Calibri"/>
            </a:endParaRPr>
          </a:p>
        </p:txBody>
      </p:sp>
      <p:sp>
        <p:nvSpPr>
          <p:cNvPr id="26" name="Title 1"/>
          <p:cNvSpPr txBox="1">
            <a:spLocks/>
          </p:cNvSpPr>
          <p:nvPr/>
        </p:nvSpPr>
        <p:spPr>
          <a:xfrm>
            <a:off x="1161207" y="83726"/>
            <a:ext cx="6997964"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many-body spectroscopy</a:t>
            </a:r>
            <a:endParaRPr lang="en-US" sz="3200" dirty="0">
              <a:solidFill>
                <a:sysClr val="windowText" lastClr="000000"/>
              </a:solidFill>
            </a:endParaRPr>
          </a:p>
        </p:txBody>
      </p:sp>
      <p:sp>
        <p:nvSpPr>
          <p:cNvPr id="27" name="Rectangle 26"/>
          <p:cNvSpPr/>
          <p:nvPr/>
        </p:nvSpPr>
        <p:spPr>
          <a:xfrm>
            <a:off x="6420908" y="6513492"/>
            <a:ext cx="2702984" cy="338554"/>
          </a:xfrm>
          <a:prstGeom prst="rect">
            <a:avLst/>
          </a:prstGeom>
        </p:spPr>
        <p:txBody>
          <a:bodyPr wrap="none">
            <a:spAutoFit/>
          </a:bodyPr>
          <a:lstStyle/>
          <a:p>
            <a:r>
              <a:rPr lang="en-US" sz="1600" dirty="0" smtClean="0">
                <a:solidFill>
                  <a:prstClr val="black"/>
                </a:solidFill>
                <a:latin typeface="Times New Roman" pitchFamily="18" charset="0"/>
                <a:cs typeface="Times New Roman" pitchFamily="18" charset="0"/>
              </a:rPr>
              <a:t>C. Senko </a:t>
            </a:r>
            <a:r>
              <a:rPr lang="en-US" sz="1600" i="1" dirty="0" smtClean="0">
                <a:solidFill>
                  <a:prstClr val="black"/>
                </a:solidFill>
                <a:latin typeface="Times New Roman" pitchFamily="18" charset="0"/>
                <a:cs typeface="Times New Roman" pitchFamily="18" charset="0"/>
              </a:rPr>
              <a:t>et. al.</a:t>
            </a:r>
            <a:r>
              <a:rPr lang="en-US" sz="1600" dirty="0" smtClean="0">
                <a:solidFill>
                  <a:prstClr val="black"/>
                </a:solidFill>
                <a:latin typeface="Times New Roman" pitchFamily="18" charset="0"/>
                <a:cs typeface="Times New Roman" pitchFamily="18" charset="0"/>
              </a:rPr>
              <a:t>,</a:t>
            </a:r>
            <a:r>
              <a:rPr lang="en-US" sz="1600" i="1" dirty="0" smtClean="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in preparation</a:t>
            </a: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378094589"/>
      </p:ext>
    </p:extLst>
  </p:cSld>
  <p:clrMapOvr>
    <a:masterClrMapping/>
  </p:clrMapOvr>
  <p:transition advTm="42307"/>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5 ion lines.png"/>
          <p:cNvPicPr>
            <a:picLocks noChangeAspect="1"/>
          </p:cNvPicPr>
          <p:nvPr/>
        </p:nvPicPr>
        <p:blipFill>
          <a:blip r:embed="rId2" cstate="print"/>
          <a:stretch>
            <a:fillRect/>
          </a:stretch>
        </p:blipFill>
        <p:spPr>
          <a:xfrm>
            <a:off x="914400" y="2241185"/>
            <a:ext cx="3627120" cy="1958340"/>
          </a:xfrm>
          <a:prstGeom prst="rect">
            <a:avLst/>
          </a:prstGeom>
        </p:spPr>
      </p:pic>
      <p:pic>
        <p:nvPicPr>
          <p:cNvPr id="6" name="Picture 5" descr="5 ion lines.png"/>
          <p:cNvPicPr>
            <a:picLocks noChangeAspect="1"/>
          </p:cNvPicPr>
          <p:nvPr/>
        </p:nvPicPr>
        <p:blipFill>
          <a:blip r:embed="rId3" cstate="print"/>
          <a:stretch>
            <a:fillRect/>
          </a:stretch>
        </p:blipFill>
        <p:spPr>
          <a:xfrm>
            <a:off x="914400" y="4495800"/>
            <a:ext cx="3627120" cy="1958340"/>
          </a:xfrm>
          <a:prstGeom prst="rect">
            <a:avLst/>
          </a:prstGeom>
        </p:spPr>
      </p:pic>
      <p:grpSp>
        <p:nvGrpSpPr>
          <p:cNvPr id="3" name="Group 49"/>
          <p:cNvGrpSpPr/>
          <p:nvPr/>
        </p:nvGrpSpPr>
        <p:grpSpPr>
          <a:xfrm>
            <a:off x="4876800" y="1295400"/>
            <a:ext cx="1143000" cy="457200"/>
            <a:chOff x="6006353" y="1371600"/>
            <a:chExt cx="1143000" cy="457200"/>
          </a:xfrm>
        </p:grpSpPr>
        <p:pic>
          <p:nvPicPr>
            <p:cNvPr id="17" name="Picture 16" descr="11111.png"/>
            <p:cNvPicPr>
              <a:picLocks noChangeAspect="1"/>
            </p:cNvPicPr>
            <p:nvPr/>
          </p:nvPicPr>
          <p:blipFill>
            <a:blip r:embed="rId4" cstate="print"/>
            <a:stretch>
              <a:fillRect/>
            </a:stretch>
          </p:blipFill>
          <p:spPr>
            <a:xfrm>
              <a:off x="6096000" y="1447800"/>
              <a:ext cx="952506" cy="279402"/>
            </a:xfrm>
            <a:prstGeom prst="rect">
              <a:avLst/>
            </a:prstGeom>
          </p:spPr>
        </p:pic>
        <p:sp>
          <p:nvSpPr>
            <p:cNvPr id="30" name="Rectangle 29"/>
            <p:cNvSpPr/>
            <p:nvPr/>
          </p:nvSpPr>
          <p:spPr>
            <a:xfrm>
              <a:off x="6006353" y="1371600"/>
              <a:ext cx="1143000" cy="4572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4" name="Group 50"/>
          <p:cNvGrpSpPr/>
          <p:nvPr/>
        </p:nvGrpSpPr>
        <p:grpSpPr>
          <a:xfrm>
            <a:off x="5029200" y="1981200"/>
            <a:ext cx="1143000" cy="762000"/>
            <a:chOff x="6019800" y="1905000"/>
            <a:chExt cx="1143000" cy="762000"/>
          </a:xfrm>
        </p:grpSpPr>
        <p:pic>
          <p:nvPicPr>
            <p:cNvPr id="19" name="Picture 18" descr="11111.png"/>
            <p:cNvPicPr>
              <a:picLocks noChangeAspect="1"/>
            </p:cNvPicPr>
            <p:nvPr/>
          </p:nvPicPr>
          <p:blipFill>
            <a:blip r:embed="rId5" cstate="print"/>
            <a:stretch>
              <a:fillRect/>
            </a:stretch>
          </p:blipFill>
          <p:spPr>
            <a:xfrm>
              <a:off x="6096000" y="1981200"/>
              <a:ext cx="914403" cy="268225"/>
            </a:xfrm>
            <a:prstGeom prst="rect">
              <a:avLst/>
            </a:prstGeom>
          </p:spPr>
        </p:pic>
        <p:pic>
          <p:nvPicPr>
            <p:cNvPr id="20" name="Picture 19" descr="11111.png"/>
            <p:cNvPicPr>
              <a:picLocks noChangeAspect="1"/>
            </p:cNvPicPr>
            <p:nvPr/>
          </p:nvPicPr>
          <p:blipFill>
            <a:blip r:embed="rId6" cstate="print"/>
            <a:stretch>
              <a:fillRect/>
            </a:stretch>
          </p:blipFill>
          <p:spPr>
            <a:xfrm>
              <a:off x="6095999" y="2362201"/>
              <a:ext cx="914403" cy="268224"/>
            </a:xfrm>
            <a:prstGeom prst="rect">
              <a:avLst/>
            </a:prstGeom>
          </p:spPr>
        </p:pic>
        <p:sp>
          <p:nvSpPr>
            <p:cNvPr id="31" name="Rectangle 30"/>
            <p:cNvSpPr/>
            <p:nvPr/>
          </p:nvSpPr>
          <p:spPr>
            <a:xfrm>
              <a:off x="6019800" y="1905000"/>
              <a:ext cx="1143000" cy="7620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7" name="Group 51"/>
          <p:cNvGrpSpPr/>
          <p:nvPr/>
        </p:nvGrpSpPr>
        <p:grpSpPr>
          <a:xfrm>
            <a:off x="5257800" y="2971800"/>
            <a:ext cx="1143000" cy="762000"/>
            <a:chOff x="6019800" y="2819400"/>
            <a:chExt cx="1143000" cy="762000"/>
          </a:xfrm>
        </p:grpSpPr>
        <p:pic>
          <p:nvPicPr>
            <p:cNvPr id="21" name="Picture 20" descr="11111.png"/>
            <p:cNvPicPr>
              <a:picLocks noChangeAspect="1"/>
            </p:cNvPicPr>
            <p:nvPr/>
          </p:nvPicPr>
          <p:blipFill>
            <a:blip r:embed="rId7" cstate="print"/>
            <a:stretch>
              <a:fillRect/>
            </a:stretch>
          </p:blipFill>
          <p:spPr>
            <a:xfrm>
              <a:off x="6096000" y="2895601"/>
              <a:ext cx="914403" cy="268224"/>
            </a:xfrm>
            <a:prstGeom prst="rect">
              <a:avLst/>
            </a:prstGeom>
          </p:spPr>
        </p:pic>
        <p:pic>
          <p:nvPicPr>
            <p:cNvPr id="22" name="Picture 21" descr="11111.png"/>
            <p:cNvPicPr>
              <a:picLocks noChangeAspect="1"/>
            </p:cNvPicPr>
            <p:nvPr/>
          </p:nvPicPr>
          <p:blipFill>
            <a:blip r:embed="rId8" cstate="print"/>
            <a:stretch>
              <a:fillRect/>
            </a:stretch>
          </p:blipFill>
          <p:spPr>
            <a:xfrm>
              <a:off x="6096002" y="3276601"/>
              <a:ext cx="914400" cy="268224"/>
            </a:xfrm>
            <a:prstGeom prst="rect">
              <a:avLst/>
            </a:prstGeom>
          </p:spPr>
        </p:pic>
        <p:sp>
          <p:nvSpPr>
            <p:cNvPr id="32" name="Rectangle 31"/>
            <p:cNvSpPr/>
            <p:nvPr/>
          </p:nvSpPr>
          <p:spPr>
            <a:xfrm>
              <a:off x="6019800" y="2819400"/>
              <a:ext cx="1143000" cy="762000"/>
            </a:xfrm>
            <a:prstGeom prst="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8" name="Group 52"/>
          <p:cNvGrpSpPr/>
          <p:nvPr/>
        </p:nvGrpSpPr>
        <p:grpSpPr>
          <a:xfrm>
            <a:off x="5486400" y="3886200"/>
            <a:ext cx="1143000" cy="457200"/>
            <a:chOff x="6019800" y="3810000"/>
            <a:chExt cx="1143000" cy="457200"/>
          </a:xfrm>
        </p:grpSpPr>
        <p:pic>
          <p:nvPicPr>
            <p:cNvPr id="23" name="Picture 22" descr="11111.png"/>
            <p:cNvPicPr>
              <a:picLocks noChangeAspect="1"/>
            </p:cNvPicPr>
            <p:nvPr/>
          </p:nvPicPr>
          <p:blipFill>
            <a:blip r:embed="rId9" cstate="print"/>
            <a:stretch>
              <a:fillRect/>
            </a:stretch>
          </p:blipFill>
          <p:spPr>
            <a:xfrm>
              <a:off x="6096001" y="3886201"/>
              <a:ext cx="914400" cy="268224"/>
            </a:xfrm>
            <a:prstGeom prst="rect">
              <a:avLst/>
            </a:prstGeom>
          </p:spPr>
        </p:pic>
        <p:sp>
          <p:nvSpPr>
            <p:cNvPr id="33" name="Rectangle 32"/>
            <p:cNvSpPr/>
            <p:nvPr/>
          </p:nvSpPr>
          <p:spPr>
            <a:xfrm>
              <a:off x="6019800" y="3810000"/>
              <a:ext cx="1143000" cy="457200"/>
            </a:xfrm>
            <a:prstGeom prst="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9" name="Group 53"/>
          <p:cNvGrpSpPr/>
          <p:nvPr/>
        </p:nvGrpSpPr>
        <p:grpSpPr>
          <a:xfrm>
            <a:off x="5638800" y="4495800"/>
            <a:ext cx="1143000" cy="762000"/>
            <a:chOff x="6019800" y="4419600"/>
            <a:chExt cx="1143000" cy="762000"/>
          </a:xfrm>
        </p:grpSpPr>
        <p:pic>
          <p:nvPicPr>
            <p:cNvPr id="26" name="Picture 25" descr="11111.png"/>
            <p:cNvPicPr>
              <a:picLocks noChangeAspect="1"/>
            </p:cNvPicPr>
            <p:nvPr/>
          </p:nvPicPr>
          <p:blipFill>
            <a:blip r:embed="rId10" cstate="print"/>
            <a:stretch>
              <a:fillRect/>
            </a:stretch>
          </p:blipFill>
          <p:spPr>
            <a:xfrm>
              <a:off x="6095999" y="4495801"/>
              <a:ext cx="914403" cy="268224"/>
            </a:xfrm>
            <a:prstGeom prst="rect">
              <a:avLst/>
            </a:prstGeom>
          </p:spPr>
        </p:pic>
        <p:pic>
          <p:nvPicPr>
            <p:cNvPr id="27" name="Picture 26" descr="11111.png"/>
            <p:cNvPicPr>
              <a:picLocks noChangeAspect="1"/>
            </p:cNvPicPr>
            <p:nvPr/>
          </p:nvPicPr>
          <p:blipFill>
            <a:blip r:embed="rId11" cstate="print"/>
            <a:stretch>
              <a:fillRect/>
            </a:stretch>
          </p:blipFill>
          <p:spPr>
            <a:xfrm>
              <a:off x="6096001" y="4876801"/>
              <a:ext cx="914400" cy="268224"/>
            </a:xfrm>
            <a:prstGeom prst="rect">
              <a:avLst/>
            </a:prstGeom>
          </p:spPr>
        </p:pic>
        <p:sp>
          <p:nvSpPr>
            <p:cNvPr id="34" name="Rectangle 33"/>
            <p:cNvSpPr/>
            <p:nvPr/>
          </p:nvSpPr>
          <p:spPr>
            <a:xfrm>
              <a:off x="6019800" y="4419600"/>
              <a:ext cx="1143000" cy="7620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10" name="Group 56"/>
          <p:cNvGrpSpPr/>
          <p:nvPr/>
        </p:nvGrpSpPr>
        <p:grpSpPr>
          <a:xfrm>
            <a:off x="7391400" y="5562600"/>
            <a:ext cx="1143000" cy="762000"/>
            <a:chOff x="7620000" y="5715000"/>
            <a:chExt cx="1143000" cy="762000"/>
          </a:xfrm>
        </p:grpSpPr>
        <p:pic>
          <p:nvPicPr>
            <p:cNvPr id="28" name="Picture 27" descr="11111.png"/>
            <p:cNvPicPr>
              <a:picLocks noChangeAspect="1"/>
            </p:cNvPicPr>
            <p:nvPr/>
          </p:nvPicPr>
          <p:blipFill>
            <a:blip r:embed="rId12" cstate="print"/>
            <a:stretch>
              <a:fillRect/>
            </a:stretch>
          </p:blipFill>
          <p:spPr>
            <a:xfrm>
              <a:off x="7696199" y="5791200"/>
              <a:ext cx="914400" cy="268224"/>
            </a:xfrm>
            <a:prstGeom prst="rect">
              <a:avLst/>
            </a:prstGeom>
          </p:spPr>
        </p:pic>
        <p:pic>
          <p:nvPicPr>
            <p:cNvPr id="29" name="Picture 28" descr="11111.png"/>
            <p:cNvPicPr>
              <a:picLocks noChangeAspect="1"/>
            </p:cNvPicPr>
            <p:nvPr/>
          </p:nvPicPr>
          <p:blipFill>
            <a:blip r:embed="rId13" cstate="print"/>
            <a:stretch>
              <a:fillRect/>
            </a:stretch>
          </p:blipFill>
          <p:spPr>
            <a:xfrm>
              <a:off x="7696200" y="6172200"/>
              <a:ext cx="914400" cy="268224"/>
            </a:xfrm>
            <a:prstGeom prst="rect">
              <a:avLst/>
            </a:prstGeom>
          </p:spPr>
        </p:pic>
        <p:sp>
          <p:nvSpPr>
            <p:cNvPr id="35" name="Rectangle 34"/>
            <p:cNvSpPr/>
            <p:nvPr/>
          </p:nvSpPr>
          <p:spPr>
            <a:xfrm>
              <a:off x="7620000" y="5715000"/>
              <a:ext cx="1143000" cy="762000"/>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11" name="Group 57"/>
          <p:cNvGrpSpPr/>
          <p:nvPr/>
        </p:nvGrpSpPr>
        <p:grpSpPr>
          <a:xfrm>
            <a:off x="7848600" y="3581400"/>
            <a:ext cx="1143000" cy="762000"/>
            <a:chOff x="7696200" y="2667000"/>
            <a:chExt cx="1143000" cy="762000"/>
          </a:xfrm>
        </p:grpSpPr>
        <p:pic>
          <p:nvPicPr>
            <p:cNvPr id="36" name="Picture 35" descr="11111.png"/>
            <p:cNvPicPr>
              <a:picLocks noChangeAspect="1"/>
            </p:cNvPicPr>
            <p:nvPr/>
          </p:nvPicPr>
          <p:blipFill>
            <a:blip r:embed="rId14" cstate="print"/>
            <a:stretch>
              <a:fillRect/>
            </a:stretch>
          </p:blipFill>
          <p:spPr>
            <a:xfrm>
              <a:off x="7772399" y="2743200"/>
              <a:ext cx="914400" cy="268224"/>
            </a:xfrm>
            <a:prstGeom prst="rect">
              <a:avLst/>
            </a:prstGeom>
          </p:spPr>
        </p:pic>
        <p:pic>
          <p:nvPicPr>
            <p:cNvPr id="37" name="Picture 36" descr="11111.png"/>
            <p:cNvPicPr>
              <a:picLocks noChangeAspect="1"/>
            </p:cNvPicPr>
            <p:nvPr/>
          </p:nvPicPr>
          <p:blipFill>
            <a:blip r:embed="rId15" cstate="print"/>
            <a:stretch>
              <a:fillRect/>
            </a:stretch>
          </p:blipFill>
          <p:spPr>
            <a:xfrm>
              <a:off x="7772400" y="3124200"/>
              <a:ext cx="914400" cy="268224"/>
            </a:xfrm>
            <a:prstGeom prst="rect">
              <a:avLst/>
            </a:prstGeom>
          </p:spPr>
        </p:pic>
        <p:sp>
          <p:nvSpPr>
            <p:cNvPr id="38" name="Rectangle 37"/>
            <p:cNvSpPr/>
            <p:nvPr/>
          </p:nvSpPr>
          <p:spPr>
            <a:xfrm>
              <a:off x="7696200" y="2667000"/>
              <a:ext cx="1143000" cy="762000"/>
            </a:xfrm>
            <a:prstGeom prst="rect">
              <a:avLst/>
            </a:prstGeom>
            <a:noFill/>
            <a:ln w="38100">
              <a:solidFill>
                <a:srgbClr val="A57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12" name="Group 54"/>
          <p:cNvGrpSpPr/>
          <p:nvPr/>
        </p:nvGrpSpPr>
        <p:grpSpPr>
          <a:xfrm>
            <a:off x="5791200" y="5486400"/>
            <a:ext cx="1143000" cy="457200"/>
            <a:chOff x="6019800" y="5562600"/>
            <a:chExt cx="1143000" cy="457200"/>
          </a:xfrm>
        </p:grpSpPr>
        <p:pic>
          <p:nvPicPr>
            <p:cNvPr id="39" name="Picture 38" descr="11111.png"/>
            <p:cNvPicPr>
              <a:picLocks noChangeAspect="1"/>
            </p:cNvPicPr>
            <p:nvPr/>
          </p:nvPicPr>
          <p:blipFill>
            <a:blip r:embed="rId16" cstate="print"/>
            <a:stretch>
              <a:fillRect/>
            </a:stretch>
          </p:blipFill>
          <p:spPr>
            <a:xfrm>
              <a:off x="6096001" y="5638801"/>
              <a:ext cx="914400" cy="268224"/>
            </a:xfrm>
            <a:prstGeom prst="rect">
              <a:avLst/>
            </a:prstGeom>
          </p:spPr>
        </p:pic>
        <p:sp>
          <p:nvSpPr>
            <p:cNvPr id="40" name="Rectangle 39"/>
            <p:cNvSpPr/>
            <p:nvPr/>
          </p:nvSpPr>
          <p:spPr>
            <a:xfrm>
              <a:off x="6019800" y="5562600"/>
              <a:ext cx="1143000" cy="457200"/>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13" name="Group 55"/>
          <p:cNvGrpSpPr/>
          <p:nvPr/>
        </p:nvGrpSpPr>
        <p:grpSpPr>
          <a:xfrm>
            <a:off x="7620000" y="4572000"/>
            <a:ext cx="1143000" cy="762000"/>
            <a:chOff x="7772400" y="4648200"/>
            <a:chExt cx="1143000" cy="762000"/>
          </a:xfrm>
        </p:grpSpPr>
        <p:pic>
          <p:nvPicPr>
            <p:cNvPr id="44" name="Picture 43" descr="11111.png"/>
            <p:cNvPicPr>
              <a:picLocks noChangeAspect="1"/>
            </p:cNvPicPr>
            <p:nvPr/>
          </p:nvPicPr>
          <p:blipFill>
            <a:blip r:embed="rId17" cstate="print"/>
            <a:stretch>
              <a:fillRect/>
            </a:stretch>
          </p:blipFill>
          <p:spPr>
            <a:xfrm>
              <a:off x="7848599" y="4724400"/>
              <a:ext cx="914400" cy="268224"/>
            </a:xfrm>
            <a:prstGeom prst="rect">
              <a:avLst/>
            </a:prstGeom>
          </p:spPr>
        </p:pic>
        <p:pic>
          <p:nvPicPr>
            <p:cNvPr id="45" name="Picture 44" descr="11111.png"/>
            <p:cNvPicPr>
              <a:picLocks noChangeAspect="1"/>
            </p:cNvPicPr>
            <p:nvPr/>
          </p:nvPicPr>
          <p:blipFill>
            <a:blip r:embed="rId18" cstate="print"/>
            <a:stretch>
              <a:fillRect/>
            </a:stretch>
          </p:blipFill>
          <p:spPr>
            <a:xfrm>
              <a:off x="7848600" y="5105400"/>
              <a:ext cx="914400" cy="268224"/>
            </a:xfrm>
            <a:prstGeom prst="rect">
              <a:avLst/>
            </a:prstGeom>
          </p:spPr>
        </p:pic>
        <p:sp>
          <p:nvSpPr>
            <p:cNvPr id="46" name="Rectangle 45"/>
            <p:cNvSpPr/>
            <p:nvPr/>
          </p:nvSpPr>
          <p:spPr>
            <a:xfrm>
              <a:off x="7772400" y="4648200"/>
              <a:ext cx="1143000" cy="762000"/>
            </a:xfrm>
            <a:prstGeom prst="rect">
              <a:avLst/>
            </a:prstGeom>
            <a:noFill/>
            <a:ln w="38100">
              <a:solidFill>
                <a:srgbClr val="820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grpSp>
        <p:nvGrpSpPr>
          <p:cNvPr id="14" name="Group 58"/>
          <p:cNvGrpSpPr/>
          <p:nvPr/>
        </p:nvGrpSpPr>
        <p:grpSpPr>
          <a:xfrm>
            <a:off x="7924800" y="2743200"/>
            <a:ext cx="1143000" cy="457200"/>
            <a:chOff x="7696200" y="1524000"/>
            <a:chExt cx="1143000" cy="457200"/>
          </a:xfrm>
        </p:grpSpPr>
        <p:pic>
          <p:nvPicPr>
            <p:cNvPr id="47" name="Picture 46" descr="11111.png"/>
            <p:cNvPicPr>
              <a:picLocks noChangeAspect="1"/>
            </p:cNvPicPr>
            <p:nvPr/>
          </p:nvPicPr>
          <p:blipFill>
            <a:blip r:embed="rId19" cstate="print"/>
            <a:stretch>
              <a:fillRect/>
            </a:stretch>
          </p:blipFill>
          <p:spPr>
            <a:xfrm>
              <a:off x="7772399" y="1600200"/>
              <a:ext cx="914400" cy="268224"/>
            </a:xfrm>
            <a:prstGeom prst="rect">
              <a:avLst/>
            </a:prstGeom>
          </p:spPr>
        </p:pic>
        <p:sp>
          <p:nvSpPr>
            <p:cNvPr id="49" name="Rectangle 48"/>
            <p:cNvSpPr/>
            <p:nvPr/>
          </p:nvSpPr>
          <p:spPr>
            <a:xfrm>
              <a:off x="7696200" y="1524000"/>
              <a:ext cx="1143000" cy="457200"/>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sp>
        <p:nvSpPr>
          <p:cNvPr id="65" name="Freeform 64"/>
          <p:cNvSpPr/>
          <p:nvPr/>
        </p:nvSpPr>
        <p:spPr>
          <a:xfrm>
            <a:off x="6293224" y="1411941"/>
            <a:ext cx="1532964" cy="3908612"/>
          </a:xfrm>
          <a:custGeom>
            <a:avLst/>
            <a:gdLst>
              <a:gd name="connsiteX0" fmla="*/ 0 w 1532964"/>
              <a:gd name="connsiteY0" fmla="*/ 0 h 3908612"/>
              <a:gd name="connsiteX1" fmla="*/ 820270 w 1532964"/>
              <a:gd name="connsiteY1" fmla="*/ 3644153 h 3908612"/>
              <a:gd name="connsiteX2" fmla="*/ 1532964 w 1532964"/>
              <a:gd name="connsiteY2" fmla="*/ 1586753 h 3908612"/>
            </a:gdLst>
            <a:ahLst/>
            <a:cxnLst>
              <a:cxn ang="0">
                <a:pos x="connsiteX0" y="connsiteY0"/>
              </a:cxn>
              <a:cxn ang="0">
                <a:pos x="connsiteX1" y="connsiteY1"/>
              </a:cxn>
              <a:cxn ang="0">
                <a:pos x="connsiteX2" y="connsiteY2"/>
              </a:cxn>
            </a:cxnLst>
            <a:rect l="l" t="t" r="r" b="b"/>
            <a:pathLst>
              <a:path w="1532964" h="3908612">
                <a:moveTo>
                  <a:pt x="0" y="0"/>
                </a:moveTo>
                <a:cubicBezTo>
                  <a:pt x="282388" y="1689847"/>
                  <a:pt x="564776" y="3379694"/>
                  <a:pt x="820270" y="3644153"/>
                </a:cubicBezTo>
                <a:cubicBezTo>
                  <a:pt x="1075764" y="3908612"/>
                  <a:pt x="1304364" y="2747682"/>
                  <a:pt x="1532964" y="1586753"/>
                </a:cubicBezTo>
              </a:path>
            </a:pathLst>
          </a:custGeom>
          <a:ln w="38100">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8" name="TextBox 67"/>
          <p:cNvSpPr txBox="1"/>
          <p:nvPr/>
        </p:nvSpPr>
        <p:spPr>
          <a:xfrm rot="20738780">
            <a:off x="44259" y="95759"/>
            <a:ext cx="830677"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C00000"/>
                </a:solidFill>
                <a:latin typeface="Calibri"/>
              </a:rPr>
              <a:t>N = 5</a:t>
            </a:r>
            <a:endParaRPr lang="en-US" sz="2400" b="1" dirty="0">
              <a:solidFill>
                <a:srgbClr val="C00000"/>
              </a:solidFill>
              <a:latin typeface="Calibri"/>
            </a:endParaRPr>
          </a:p>
        </p:txBody>
      </p:sp>
      <p:sp>
        <p:nvSpPr>
          <p:cNvPr id="69" name="TextBox 68"/>
          <p:cNvSpPr txBox="1"/>
          <p:nvPr/>
        </p:nvSpPr>
        <p:spPr>
          <a:xfrm>
            <a:off x="1605550" y="6477000"/>
            <a:ext cx="2204450" cy="276999"/>
          </a:xfrm>
          <a:prstGeom prst="rect">
            <a:avLst/>
          </a:prstGeom>
          <a:noFill/>
        </p:spPr>
        <p:txBody>
          <a:bodyPr wrap="none" rtlCol="0">
            <a:spAutoFit/>
          </a:bodyPr>
          <a:lstStyle/>
          <a:p>
            <a:pPr eaLnBrk="1" fontAlgn="auto" hangingPunct="1">
              <a:spcBef>
                <a:spcPts val="0"/>
              </a:spcBef>
              <a:spcAft>
                <a:spcPts val="0"/>
              </a:spcAft>
            </a:pPr>
            <a:r>
              <a:rPr lang="en-US" sz="1200" b="1" dirty="0" smtClean="0">
                <a:solidFill>
                  <a:prstClr val="black"/>
                </a:solidFill>
                <a:latin typeface="Arial" pitchFamily="34" charset="0"/>
                <a:cs typeface="Arial" pitchFamily="34" charset="0"/>
              </a:rPr>
              <a:t>Modulation frequency (kHz)</a:t>
            </a:r>
            <a:endParaRPr lang="en-US" sz="1200" b="1" dirty="0">
              <a:solidFill>
                <a:prstClr val="black"/>
              </a:solidFill>
              <a:latin typeface="Arial" pitchFamily="34" charset="0"/>
              <a:cs typeface="Arial" pitchFamily="34" charset="0"/>
            </a:endParaRPr>
          </a:p>
        </p:txBody>
      </p:sp>
      <p:sp>
        <p:nvSpPr>
          <p:cNvPr id="71" name="TextBox 70"/>
          <p:cNvSpPr txBox="1"/>
          <p:nvPr/>
        </p:nvSpPr>
        <p:spPr>
          <a:xfrm rot="19456687">
            <a:off x="961967" y="2894719"/>
            <a:ext cx="1508426"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Measurement</a:t>
            </a:r>
            <a:endParaRPr lang="en-US" sz="1800" dirty="0">
              <a:solidFill>
                <a:prstClr val="black"/>
              </a:solidFill>
              <a:latin typeface="Calibri"/>
            </a:endParaRPr>
          </a:p>
        </p:txBody>
      </p:sp>
      <p:sp>
        <p:nvSpPr>
          <p:cNvPr id="72" name="TextBox 71"/>
          <p:cNvSpPr txBox="1"/>
          <p:nvPr/>
        </p:nvSpPr>
        <p:spPr>
          <a:xfrm rot="19486336">
            <a:off x="1295455" y="4953000"/>
            <a:ext cx="841449" cy="369332"/>
          </a:xfrm>
          <a:prstGeom prst="rect">
            <a:avLst/>
          </a:prstGeom>
          <a:noFill/>
        </p:spPr>
        <p:txBody>
          <a:bodyPr wrap="none" rtlCol="0">
            <a:spAutoFit/>
          </a:bodyPr>
          <a:lstStyle/>
          <a:p>
            <a:pPr eaLnBrk="1" fontAlgn="auto" hangingPunct="1">
              <a:spcBef>
                <a:spcPts val="0"/>
              </a:spcBef>
              <a:spcAft>
                <a:spcPts val="0"/>
              </a:spcAft>
            </a:pPr>
            <a:r>
              <a:rPr lang="en-US" sz="1800" smtClean="0">
                <a:solidFill>
                  <a:prstClr val="black"/>
                </a:solidFill>
                <a:latin typeface="Calibri"/>
              </a:rPr>
              <a:t>Theory</a:t>
            </a:r>
            <a:endParaRPr lang="en-US" sz="1800" dirty="0">
              <a:solidFill>
                <a:prstClr val="black"/>
              </a:solidFill>
              <a:latin typeface="Calibri"/>
            </a:endParaRPr>
          </a:p>
        </p:txBody>
      </p:sp>
      <p:sp>
        <p:nvSpPr>
          <p:cNvPr id="73" name="TextBox 72"/>
          <p:cNvSpPr txBox="1"/>
          <p:nvPr/>
        </p:nvSpPr>
        <p:spPr>
          <a:xfrm>
            <a:off x="6400800" y="1868269"/>
            <a:ext cx="1641924" cy="646331"/>
          </a:xfrm>
          <a:prstGeom prst="rect">
            <a:avLst/>
          </a:prstGeom>
          <a:noFill/>
        </p:spPr>
        <p:txBody>
          <a:bodyPr wrap="none" rtlCol="0">
            <a:spAutoFit/>
          </a:bodyPr>
          <a:lstStyle/>
          <a:p>
            <a:pPr algn="ctr" eaLnBrk="1" fontAlgn="auto" hangingPunct="1">
              <a:spcBef>
                <a:spcPts val="0"/>
              </a:spcBef>
              <a:spcAft>
                <a:spcPts val="0"/>
              </a:spcAft>
            </a:pPr>
            <a:r>
              <a:rPr lang="en-US" sz="1800" dirty="0" smtClean="0">
                <a:solidFill>
                  <a:srgbClr val="4F81BD"/>
                </a:solidFill>
                <a:latin typeface="Calibri"/>
              </a:rPr>
              <a:t>Spin states in </a:t>
            </a:r>
          </a:p>
          <a:p>
            <a:pPr algn="ctr" eaLnBrk="1" fontAlgn="auto" hangingPunct="1">
              <a:spcBef>
                <a:spcPts val="0"/>
              </a:spcBef>
              <a:spcAft>
                <a:spcPts val="0"/>
              </a:spcAft>
            </a:pPr>
            <a:r>
              <a:rPr lang="en-US" sz="1800" dirty="0" smtClean="0">
                <a:solidFill>
                  <a:srgbClr val="4F81BD"/>
                </a:solidFill>
                <a:latin typeface="Calibri"/>
              </a:rPr>
              <a:t>order of energy</a:t>
            </a:r>
            <a:endParaRPr lang="en-US" sz="1800" dirty="0">
              <a:solidFill>
                <a:srgbClr val="4F81BD"/>
              </a:solidFill>
              <a:latin typeface="Calibri"/>
            </a:endParaRPr>
          </a:p>
        </p:txBody>
      </p:sp>
      <p:sp>
        <p:nvSpPr>
          <p:cNvPr id="50" name="Title 1"/>
          <p:cNvSpPr txBox="1">
            <a:spLocks/>
          </p:cNvSpPr>
          <p:nvPr/>
        </p:nvSpPr>
        <p:spPr>
          <a:xfrm>
            <a:off x="1161207" y="83726"/>
            <a:ext cx="6997964"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many-body spectroscopy</a:t>
            </a:r>
            <a:endParaRPr lang="en-US" sz="3200" dirty="0">
              <a:solidFill>
                <a:sysClr val="windowText" lastClr="000000"/>
              </a:solidFill>
            </a:endParaRPr>
          </a:p>
        </p:txBody>
      </p:sp>
      <p:sp>
        <p:nvSpPr>
          <p:cNvPr id="16" name="TextBox 15"/>
          <p:cNvSpPr txBox="1"/>
          <p:nvPr/>
        </p:nvSpPr>
        <p:spPr>
          <a:xfrm>
            <a:off x="770269" y="1590055"/>
            <a:ext cx="3748142" cy="400110"/>
          </a:xfrm>
          <a:prstGeom prst="rect">
            <a:avLst/>
          </a:prstGeom>
          <a:noFill/>
        </p:spPr>
        <p:txBody>
          <a:bodyPr wrap="none" rtlCol="0">
            <a:spAutoFit/>
          </a:bodyPr>
          <a:lstStyle/>
          <a:p>
            <a:r>
              <a:rPr lang="en-US" b="1" smtClean="0">
                <a:solidFill>
                  <a:srgbClr val="C00000"/>
                </a:solidFill>
              </a:rPr>
              <a:t>Complete spectrum of 5 spins</a:t>
            </a:r>
            <a:endParaRPr lang="en-US" b="1">
              <a:solidFill>
                <a:srgbClr val="C00000"/>
              </a:solidFill>
            </a:endParaRPr>
          </a:p>
        </p:txBody>
      </p:sp>
      <p:sp>
        <p:nvSpPr>
          <p:cNvPr id="51" name="Rectangle 50"/>
          <p:cNvSpPr/>
          <p:nvPr/>
        </p:nvSpPr>
        <p:spPr>
          <a:xfrm>
            <a:off x="6420908" y="6513492"/>
            <a:ext cx="2702984" cy="338554"/>
          </a:xfrm>
          <a:prstGeom prst="rect">
            <a:avLst/>
          </a:prstGeom>
        </p:spPr>
        <p:txBody>
          <a:bodyPr wrap="none">
            <a:spAutoFit/>
          </a:bodyPr>
          <a:lstStyle/>
          <a:p>
            <a:r>
              <a:rPr lang="en-US" sz="1600" dirty="0" smtClean="0">
                <a:solidFill>
                  <a:prstClr val="black"/>
                </a:solidFill>
                <a:latin typeface="Times New Roman" pitchFamily="18" charset="0"/>
                <a:cs typeface="Times New Roman" pitchFamily="18" charset="0"/>
              </a:rPr>
              <a:t>C. Senko </a:t>
            </a:r>
            <a:r>
              <a:rPr lang="en-US" sz="1600" i="1" dirty="0" smtClean="0">
                <a:solidFill>
                  <a:prstClr val="black"/>
                </a:solidFill>
                <a:latin typeface="Times New Roman" pitchFamily="18" charset="0"/>
                <a:cs typeface="Times New Roman" pitchFamily="18" charset="0"/>
              </a:rPr>
              <a:t>et. al.</a:t>
            </a:r>
            <a:r>
              <a:rPr lang="en-US" sz="1600" dirty="0" smtClean="0">
                <a:solidFill>
                  <a:prstClr val="black"/>
                </a:solidFill>
                <a:latin typeface="Times New Roman" pitchFamily="18" charset="0"/>
                <a:cs typeface="Times New Roman" pitchFamily="18" charset="0"/>
              </a:rPr>
              <a:t>,</a:t>
            </a:r>
            <a:r>
              <a:rPr lang="en-US" sz="1600" i="1" dirty="0" smtClean="0">
                <a:solidFill>
                  <a:prstClr val="black"/>
                </a:solidFill>
                <a:latin typeface="Times New Roman" pitchFamily="18" charset="0"/>
                <a:cs typeface="Times New Roman" pitchFamily="18" charset="0"/>
              </a:rPr>
              <a:t> </a:t>
            </a:r>
            <a:r>
              <a:rPr lang="en-US" sz="1600" dirty="0" smtClean="0">
                <a:solidFill>
                  <a:prstClr val="black"/>
                </a:solidFill>
                <a:latin typeface="Times New Roman" pitchFamily="18" charset="0"/>
                <a:cs typeface="Times New Roman" pitchFamily="18" charset="0"/>
              </a:rPr>
              <a:t>in preparation</a:t>
            </a:r>
            <a:endParaRPr lang="en-US" sz="1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71367049"/>
      </p:ext>
    </p:extLst>
  </p:cSld>
  <p:clrMapOvr>
    <a:masterClrMapping/>
  </p:clrMapOvr>
  <p:transition advTm="10254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 ion excited state pops.png"/>
          <p:cNvPicPr>
            <a:picLocks noChangeAspect="1"/>
          </p:cNvPicPr>
          <p:nvPr/>
        </p:nvPicPr>
        <p:blipFill>
          <a:blip r:embed="rId2" cstate="print"/>
          <a:stretch>
            <a:fillRect/>
          </a:stretch>
        </p:blipFill>
        <p:spPr>
          <a:xfrm>
            <a:off x="533400" y="990600"/>
            <a:ext cx="4114800" cy="5846909"/>
          </a:xfrm>
          <a:prstGeom prst="rect">
            <a:avLst/>
          </a:prstGeom>
        </p:spPr>
      </p:pic>
      <p:sp>
        <p:nvSpPr>
          <p:cNvPr id="81" name="TextBox 80"/>
          <p:cNvSpPr txBox="1"/>
          <p:nvPr/>
        </p:nvSpPr>
        <p:spPr>
          <a:xfrm>
            <a:off x="4876800" y="5394000"/>
            <a:ext cx="3962400" cy="707886"/>
          </a:xfrm>
          <a:prstGeom prst="rect">
            <a:avLst/>
          </a:prstGeom>
          <a:noFill/>
        </p:spPr>
        <p:txBody>
          <a:bodyPr wrap="square" rtlCol="0">
            <a:spAutoFit/>
          </a:bodyPr>
          <a:lstStyle/>
          <a:p>
            <a:r>
              <a:rPr lang="en-US" dirty="0" smtClean="0">
                <a:solidFill>
                  <a:srgbClr val="000000"/>
                </a:solidFill>
              </a:rPr>
              <a:t>11111111111</a:t>
            </a:r>
            <a:r>
              <a:rPr lang="en-US" dirty="0" smtClean="0">
                <a:solidFill>
                  <a:srgbClr val="FF0000"/>
                </a:solidFill>
              </a:rPr>
              <a:t>0</a:t>
            </a:r>
          </a:p>
          <a:p>
            <a:r>
              <a:rPr lang="en-US" dirty="0" smtClean="0">
                <a:solidFill>
                  <a:srgbClr val="FF0000"/>
                </a:solidFill>
              </a:rPr>
              <a:t>0</a:t>
            </a:r>
            <a:r>
              <a:rPr lang="en-US" dirty="0" smtClean="0">
                <a:solidFill>
                  <a:srgbClr val="000000"/>
                </a:solidFill>
              </a:rPr>
              <a:t>11111111111</a:t>
            </a:r>
            <a:endParaRPr lang="en-US" dirty="0">
              <a:solidFill>
                <a:srgbClr val="000000"/>
              </a:solidFill>
            </a:endParaRPr>
          </a:p>
        </p:txBody>
      </p:sp>
      <p:sp>
        <p:nvSpPr>
          <p:cNvPr id="84" name="TextBox 83"/>
          <p:cNvSpPr txBox="1"/>
          <p:nvPr/>
        </p:nvSpPr>
        <p:spPr>
          <a:xfrm>
            <a:off x="4876800" y="4157132"/>
            <a:ext cx="3962400" cy="707886"/>
          </a:xfrm>
          <a:prstGeom prst="rect">
            <a:avLst/>
          </a:prstGeom>
          <a:noFill/>
        </p:spPr>
        <p:txBody>
          <a:bodyPr wrap="square" rtlCol="0">
            <a:spAutoFit/>
          </a:bodyPr>
          <a:lstStyle/>
          <a:p>
            <a:r>
              <a:rPr lang="en-US" dirty="0" smtClean="0">
                <a:solidFill>
                  <a:srgbClr val="000000"/>
                </a:solidFill>
              </a:rPr>
              <a:t>1111111111</a:t>
            </a:r>
            <a:r>
              <a:rPr lang="en-US" dirty="0" smtClean="0">
                <a:solidFill>
                  <a:srgbClr val="FF0000"/>
                </a:solidFill>
              </a:rPr>
              <a:t>0</a:t>
            </a:r>
            <a:r>
              <a:rPr lang="en-US" dirty="0" smtClean="0">
                <a:solidFill>
                  <a:srgbClr val="000000"/>
                </a:solidFill>
              </a:rPr>
              <a:t>1</a:t>
            </a:r>
            <a:endParaRPr lang="en-US" dirty="0" smtClean="0">
              <a:solidFill>
                <a:srgbClr val="FF0000"/>
              </a:solidFill>
            </a:endParaRPr>
          </a:p>
          <a:p>
            <a:r>
              <a:rPr lang="en-US" dirty="0" smtClean="0">
                <a:solidFill>
                  <a:srgbClr val="000000"/>
                </a:solidFill>
              </a:rPr>
              <a:t>1</a:t>
            </a:r>
            <a:r>
              <a:rPr lang="en-US" dirty="0" smtClean="0">
                <a:solidFill>
                  <a:srgbClr val="FF0000"/>
                </a:solidFill>
              </a:rPr>
              <a:t>0</a:t>
            </a:r>
            <a:r>
              <a:rPr lang="en-US" dirty="0" smtClean="0">
                <a:solidFill>
                  <a:srgbClr val="000000"/>
                </a:solidFill>
              </a:rPr>
              <a:t>1111111111</a:t>
            </a:r>
            <a:endParaRPr lang="en-US" dirty="0">
              <a:solidFill>
                <a:srgbClr val="000000"/>
              </a:solidFill>
            </a:endParaRPr>
          </a:p>
        </p:txBody>
      </p:sp>
      <p:sp>
        <p:nvSpPr>
          <p:cNvPr id="91" name="TextBox 90"/>
          <p:cNvSpPr txBox="1"/>
          <p:nvPr/>
        </p:nvSpPr>
        <p:spPr>
          <a:xfrm>
            <a:off x="4876800" y="3123790"/>
            <a:ext cx="3962400" cy="707886"/>
          </a:xfrm>
          <a:prstGeom prst="rect">
            <a:avLst/>
          </a:prstGeom>
          <a:noFill/>
        </p:spPr>
        <p:txBody>
          <a:bodyPr wrap="square" rtlCol="0">
            <a:spAutoFit/>
          </a:bodyPr>
          <a:lstStyle/>
          <a:p>
            <a:r>
              <a:rPr lang="en-US" dirty="0" smtClean="0">
                <a:solidFill>
                  <a:srgbClr val="000000"/>
                </a:solidFill>
              </a:rPr>
              <a:t>111111111</a:t>
            </a:r>
            <a:r>
              <a:rPr lang="en-US" dirty="0" smtClean="0">
                <a:solidFill>
                  <a:srgbClr val="FF0000"/>
                </a:solidFill>
              </a:rPr>
              <a:t>0</a:t>
            </a:r>
            <a:r>
              <a:rPr lang="en-US" dirty="0" smtClean="0">
                <a:solidFill>
                  <a:srgbClr val="000000"/>
                </a:solidFill>
              </a:rPr>
              <a:t>11</a:t>
            </a:r>
            <a:endParaRPr lang="en-US" dirty="0" smtClean="0">
              <a:solidFill>
                <a:srgbClr val="FF0000"/>
              </a:solidFill>
            </a:endParaRPr>
          </a:p>
          <a:p>
            <a:r>
              <a:rPr lang="en-US" dirty="0" smtClean="0">
                <a:solidFill>
                  <a:srgbClr val="000000"/>
                </a:solidFill>
              </a:rPr>
              <a:t>11</a:t>
            </a:r>
            <a:r>
              <a:rPr lang="en-US" dirty="0" smtClean="0">
                <a:solidFill>
                  <a:srgbClr val="FF0000"/>
                </a:solidFill>
              </a:rPr>
              <a:t>0</a:t>
            </a:r>
            <a:r>
              <a:rPr lang="en-US" dirty="0" smtClean="0">
                <a:solidFill>
                  <a:srgbClr val="000000"/>
                </a:solidFill>
              </a:rPr>
              <a:t>111111111</a:t>
            </a:r>
            <a:endParaRPr lang="en-US" dirty="0">
              <a:solidFill>
                <a:srgbClr val="000000"/>
              </a:solidFill>
            </a:endParaRPr>
          </a:p>
        </p:txBody>
      </p:sp>
      <p:sp>
        <p:nvSpPr>
          <p:cNvPr id="92" name="TextBox 91"/>
          <p:cNvSpPr txBox="1"/>
          <p:nvPr/>
        </p:nvSpPr>
        <p:spPr>
          <a:xfrm>
            <a:off x="4876800" y="2347832"/>
            <a:ext cx="3962400" cy="707886"/>
          </a:xfrm>
          <a:prstGeom prst="rect">
            <a:avLst/>
          </a:prstGeom>
          <a:noFill/>
        </p:spPr>
        <p:txBody>
          <a:bodyPr wrap="square" rtlCol="0">
            <a:spAutoFit/>
          </a:bodyPr>
          <a:lstStyle/>
          <a:p>
            <a:r>
              <a:rPr lang="en-US" dirty="0" smtClean="0">
                <a:solidFill>
                  <a:srgbClr val="000000"/>
                </a:solidFill>
              </a:rPr>
              <a:t>11111111</a:t>
            </a:r>
            <a:r>
              <a:rPr lang="en-US" dirty="0" smtClean="0">
                <a:solidFill>
                  <a:srgbClr val="FF0000"/>
                </a:solidFill>
              </a:rPr>
              <a:t>0</a:t>
            </a:r>
            <a:r>
              <a:rPr lang="en-US" dirty="0" smtClean="0">
                <a:solidFill>
                  <a:srgbClr val="000000"/>
                </a:solidFill>
              </a:rPr>
              <a:t>111</a:t>
            </a:r>
            <a:endParaRPr lang="en-US" dirty="0" smtClean="0">
              <a:solidFill>
                <a:srgbClr val="FF0000"/>
              </a:solidFill>
            </a:endParaRPr>
          </a:p>
          <a:p>
            <a:r>
              <a:rPr lang="en-US" dirty="0" smtClean="0">
                <a:solidFill>
                  <a:srgbClr val="000000"/>
                </a:solidFill>
              </a:rPr>
              <a:t>111</a:t>
            </a:r>
            <a:r>
              <a:rPr lang="en-US" dirty="0" smtClean="0">
                <a:solidFill>
                  <a:srgbClr val="FF0000"/>
                </a:solidFill>
              </a:rPr>
              <a:t>0</a:t>
            </a:r>
            <a:r>
              <a:rPr lang="en-US" dirty="0" smtClean="0">
                <a:solidFill>
                  <a:srgbClr val="000000"/>
                </a:solidFill>
              </a:rPr>
              <a:t>11111111</a:t>
            </a:r>
            <a:endParaRPr lang="en-US" dirty="0">
              <a:solidFill>
                <a:srgbClr val="000000"/>
              </a:solidFill>
            </a:endParaRPr>
          </a:p>
        </p:txBody>
      </p:sp>
      <p:sp>
        <p:nvSpPr>
          <p:cNvPr id="93" name="TextBox 92"/>
          <p:cNvSpPr txBox="1"/>
          <p:nvPr/>
        </p:nvSpPr>
        <p:spPr>
          <a:xfrm>
            <a:off x="4876800" y="1753717"/>
            <a:ext cx="3962400" cy="707886"/>
          </a:xfrm>
          <a:prstGeom prst="rect">
            <a:avLst/>
          </a:prstGeom>
          <a:noFill/>
        </p:spPr>
        <p:txBody>
          <a:bodyPr wrap="square" rtlCol="0">
            <a:spAutoFit/>
          </a:bodyPr>
          <a:lstStyle/>
          <a:p>
            <a:r>
              <a:rPr lang="en-US" dirty="0" smtClean="0">
                <a:solidFill>
                  <a:srgbClr val="000000"/>
                </a:solidFill>
              </a:rPr>
              <a:t>1111111</a:t>
            </a:r>
            <a:r>
              <a:rPr lang="en-US" dirty="0" smtClean="0">
                <a:solidFill>
                  <a:srgbClr val="FF0000"/>
                </a:solidFill>
              </a:rPr>
              <a:t>0</a:t>
            </a:r>
            <a:r>
              <a:rPr lang="en-US" dirty="0" smtClean="0">
                <a:solidFill>
                  <a:srgbClr val="000000"/>
                </a:solidFill>
              </a:rPr>
              <a:t>1111</a:t>
            </a:r>
            <a:endParaRPr lang="en-US" dirty="0" smtClean="0">
              <a:solidFill>
                <a:srgbClr val="FF0000"/>
              </a:solidFill>
            </a:endParaRPr>
          </a:p>
          <a:p>
            <a:r>
              <a:rPr lang="en-US" dirty="0" smtClean="0">
                <a:solidFill>
                  <a:srgbClr val="000000"/>
                </a:solidFill>
              </a:rPr>
              <a:t>1111</a:t>
            </a:r>
            <a:r>
              <a:rPr lang="en-US" dirty="0" smtClean="0">
                <a:solidFill>
                  <a:srgbClr val="FF0000"/>
                </a:solidFill>
              </a:rPr>
              <a:t>0</a:t>
            </a:r>
            <a:r>
              <a:rPr lang="en-US" dirty="0" smtClean="0">
                <a:solidFill>
                  <a:srgbClr val="000000"/>
                </a:solidFill>
              </a:rPr>
              <a:t>1111111</a:t>
            </a:r>
            <a:endParaRPr lang="en-US" dirty="0">
              <a:solidFill>
                <a:srgbClr val="000000"/>
              </a:solidFill>
            </a:endParaRPr>
          </a:p>
        </p:txBody>
      </p:sp>
      <p:sp>
        <p:nvSpPr>
          <p:cNvPr id="94" name="TextBox 93"/>
          <p:cNvSpPr txBox="1"/>
          <p:nvPr/>
        </p:nvSpPr>
        <p:spPr>
          <a:xfrm>
            <a:off x="4876800" y="1159665"/>
            <a:ext cx="3962400" cy="707886"/>
          </a:xfrm>
          <a:prstGeom prst="rect">
            <a:avLst/>
          </a:prstGeom>
          <a:noFill/>
        </p:spPr>
        <p:txBody>
          <a:bodyPr wrap="square" rtlCol="0">
            <a:spAutoFit/>
          </a:bodyPr>
          <a:lstStyle/>
          <a:p>
            <a:r>
              <a:rPr lang="en-US" dirty="0" smtClean="0">
                <a:solidFill>
                  <a:srgbClr val="000000"/>
                </a:solidFill>
              </a:rPr>
              <a:t>111111</a:t>
            </a:r>
            <a:r>
              <a:rPr lang="en-US" dirty="0" smtClean="0">
                <a:solidFill>
                  <a:srgbClr val="FF0000"/>
                </a:solidFill>
              </a:rPr>
              <a:t>0</a:t>
            </a:r>
            <a:r>
              <a:rPr lang="en-US" dirty="0" smtClean="0">
                <a:solidFill>
                  <a:srgbClr val="000000"/>
                </a:solidFill>
              </a:rPr>
              <a:t>11111</a:t>
            </a:r>
            <a:endParaRPr lang="en-US" dirty="0" smtClean="0">
              <a:solidFill>
                <a:srgbClr val="FF0000"/>
              </a:solidFill>
            </a:endParaRPr>
          </a:p>
          <a:p>
            <a:r>
              <a:rPr lang="en-US" dirty="0" smtClean="0">
                <a:solidFill>
                  <a:srgbClr val="000000"/>
                </a:solidFill>
              </a:rPr>
              <a:t>11111</a:t>
            </a:r>
            <a:r>
              <a:rPr lang="en-US" dirty="0" smtClean="0">
                <a:solidFill>
                  <a:srgbClr val="FF0000"/>
                </a:solidFill>
              </a:rPr>
              <a:t>0</a:t>
            </a:r>
            <a:r>
              <a:rPr lang="en-US" dirty="0" smtClean="0">
                <a:solidFill>
                  <a:srgbClr val="000000"/>
                </a:solidFill>
              </a:rPr>
              <a:t>111111</a:t>
            </a:r>
            <a:endParaRPr lang="en-US" dirty="0">
              <a:solidFill>
                <a:srgbClr val="000000"/>
              </a:solidFill>
            </a:endParaRPr>
          </a:p>
        </p:txBody>
      </p:sp>
      <p:cxnSp>
        <p:nvCxnSpPr>
          <p:cNvPr id="96" name="Straight Connector 95"/>
          <p:cNvCxnSpPr/>
          <p:nvPr/>
        </p:nvCxnSpPr>
        <p:spPr>
          <a:xfrm>
            <a:off x="4648200" y="1779657"/>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a:off x="4648200" y="2373772"/>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a:off x="4619624" y="2967886"/>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4557712" y="3756943"/>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4648200" y="4778079"/>
            <a:ext cx="1828800" cy="0"/>
          </a:xfrm>
          <a:prstGeom prst="line">
            <a:avLst/>
          </a:prstGeom>
        </p:spPr>
        <p:style>
          <a:lnRef idx="1">
            <a:schemeClr val="dk1"/>
          </a:lnRef>
          <a:fillRef idx="0">
            <a:schemeClr val="dk1"/>
          </a:fillRef>
          <a:effectRef idx="0">
            <a:schemeClr val="dk1"/>
          </a:effectRef>
          <a:fontRef idx="minor">
            <a:schemeClr val="tx1"/>
          </a:fontRef>
        </p:style>
      </p:cxnSp>
      <p:sp>
        <p:nvSpPr>
          <p:cNvPr id="17" name="Rectangle 16"/>
          <p:cNvSpPr/>
          <p:nvPr/>
        </p:nvSpPr>
        <p:spPr>
          <a:xfrm>
            <a:off x="6420908" y="6513492"/>
            <a:ext cx="2702984" cy="338554"/>
          </a:xfrm>
          <a:prstGeom prst="rect">
            <a:avLst/>
          </a:prstGeom>
        </p:spPr>
        <p:txBody>
          <a:bodyPr wrap="none">
            <a:spAutoFit/>
          </a:bodyPr>
          <a:lstStyle/>
          <a:p>
            <a:r>
              <a:rPr lang="en-US" sz="1600" dirty="0" smtClean="0">
                <a:solidFill>
                  <a:srgbClr val="000000"/>
                </a:solidFill>
                <a:latin typeface="Times New Roman" pitchFamily="18" charset="0"/>
                <a:cs typeface="Times New Roman" pitchFamily="18" charset="0"/>
              </a:rPr>
              <a:t>C. Senko </a:t>
            </a:r>
            <a:r>
              <a:rPr lang="en-US" sz="1600" i="1" dirty="0" smtClean="0">
                <a:solidFill>
                  <a:srgbClr val="000000"/>
                </a:solidFill>
                <a:latin typeface="Times New Roman" pitchFamily="18" charset="0"/>
                <a:cs typeface="Times New Roman" pitchFamily="18" charset="0"/>
              </a:rPr>
              <a:t>et. al.</a:t>
            </a:r>
            <a:r>
              <a:rPr lang="en-US" sz="1600" dirty="0" smtClean="0">
                <a:solidFill>
                  <a:srgbClr val="000000"/>
                </a:solidFill>
                <a:latin typeface="Times New Roman" pitchFamily="18" charset="0"/>
                <a:cs typeface="Times New Roman" pitchFamily="18" charset="0"/>
              </a:rPr>
              <a:t>,</a:t>
            </a:r>
            <a:r>
              <a:rPr lang="en-US" sz="1600" i="1" dirty="0" smtClean="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in preparation</a:t>
            </a:r>
            <a:endParaRPr lang="en-US" sz="1600" dirty="0">
              <a:solidFill>
                <a:srgbClr val="000000"/>
              </a:solidFill>
              <a:latin typeface="Times New Roman" pitchFamily="18" charset="0"/>
              <a:cs typeface="Times New Roman" pitchFamily="18" charset="0"/>
            </a:endParaRPr>
          </a:p>
        </p:txBody>
      </p:sp>
      <p:sp>
        <p:nvSpPr>
          <p:cNvPr id="18" name="Title 1"/>
          <p:cNvSpPr txBox="1">
            <a:spLocks/>
          </p:cNvSpPr>
          <p:nvPr/>
        </p:nvSpPr>
        <p:spPr>
          <a:xfrm>
            <a:off x="1161207" y="83726"/>
            <a:ext cx="6997964"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many-body spectroscopy</a:t>
            </a:r>
            <a:endParaRPr lang="en-US" sz="3200" dirty="0">
              <a:solidFill>
                <a:sysClr val="windowText" lastClr="000000"/>
              </a:solidFill>
            </a:endParaRPr>
          </a:p>
        </p:txBody>
      </p:sp>
      <p:sp>
        <p:nvSpPr>
          <p:cNvPr id="19" name="TextBox 18"/>
          <p:cNvSpPr txBox="1"/>
          <p:nvPr/>
        </p:nvSpPr>
        <p:spPr>
          <a:xfrm rot="20738780">
            <a:off x="41784" y="199156"/>
            <a:ext cx="989373"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C00000"/>
                </a:solidFill>
                <a:latin typeface="Calibri"/>
              </a:rPr>
              <a:t>N </a:t>
            </a:r>
            <a:r>
              <a:rPr lang="en-US" sz="2400" b="1" smtClean="0">
                <a:solidFill>
                  <a:srgbClr val="C00000"/>
                </a:solidFill>
                <a:latin typeface="Calibri"/>
              </a:rPr>
              <a:t>= 12</a:t>
            </a:r>
            <a:endParaRPr lang="en-US" sz="2400" b="1" dirty="0">
              <a:solidFill>
                <a:srgbClr val="C00000"/>
              </a:solidFill>
              <a:latin typeface="Calibri"/>
            </a:endParaRPr>
          </a:p>
        </p:txBody>
      </p:sp>
    </p:spTree>
    <p:extLst>
      <p:ext uri="{BB962C8B-B14F-4D97-AF65-F5344CB8AC3E}">
        <p14:creationId xmlns:p14="http://schemas.microsoft.com/office/powerpoint/2010/main" val="2248060915"/>
      </p:ext>
    </p:extLst>
  </p:cSld>
  <p:clrMapOvr>
    <a:masterClrMapping/>
  </p:clrMapOvr>
  <p:transition advTm="20452"/>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91200" y="6118410"/>
            <a:ext cx="2204450" cy="276999"/>
          </a:xfrm>
          <a:prstGeom prst="rect">
            <a:avLst/>
          </a:prstGeom>
          <a:noFill/>
        </p:spPr>
        <p:txBody>
          <a:bodyPr wrap="none" rtlCol="0">
            <a:spAutoFit/>
          </a:bodyPr>
          <a:lstStyle/>
          <a:p>
            <a:r>
              <a:rPr lang="en-US" sz="1200" b="1" dirty="0" smtClean="0">
                <a:solidFill>
                  <a:srgbClr val="000000"/>
                </a:solidFill>
                <a:latin typeface="Arial" pitchFamily="34" charset="0"/>
                <a:cs typeface="Arial" pitchFamily="34" charset="0"/>
              </a:rPr>
              <a:t>Modulation frequency (kHz)</a:t>
            </a:r>
            <a:endParaRPr lang="en-US" sz="1200" b="1" dirty="0">
              <a:solidFill>
                <a:srgbClr val="000000"/>
              </a:solidFill>
              <a:latin typeface="Arial" pitchFamily="34" charset="0"/>
              <a:cs typeface="Arial" pitchFamily="34" charset="0"/>
            </a:endParaRPr>
          </a:p>
        </p:txBody>
      </p:sp>
      <p:sp>
        <p:nvSpPr>
          <p:cNvPr id="9" name="TextBox 8"/>
          <p:cNvSpPr txBox="1"/>
          <p:nvPr/>
        </p:nvSpPr>
        <p:spPr>
          <a:xfrm>
            <a:off x="6263974" y="926068"/>
            <a:ext cx="1508426" cy="369332"/>
          </a:xfrm>
          <a:prstGeom prst="rect">
            <a:avLst/>
          </a:prstGeom>
          <a:noFill/>
        </p:spPr>
        <p:txBody>
          <a:bodyPr wrap="none" rtlCol="0">
            <a:spAutoFit/>
          </a:bodyPr>
          <a:lstStyle/>
          <a:p>
            <a:r>
              <a:rPr lang="en-US" dirty="0" smtClean="0">
                <a:solidFill>
                  <a:srgbClr val="000000"/>
                </a:solidFill>
              </a:rPr>
              <a:t>Measurement</a:t>
            </a:r>
            <a:endParaRPr lang="en-US" dirty="0">
              <a:solidFill>
                <a:srgbClr val="000000"/>
              </a:solidFill>
            </a:endParaRPr>
          </a:p>
        </p:txBody>
      </p:sp>
      <p:sp>
        <p:nvSpPr>
          <p:cNvPr id="10" name="TextBox 9"/>
          <p:cNvSpPr txBox="1"/>
          <p:nvPr/>
        </p:nvSpPr>
        <p:spPr>
          <a:xfrm>
            <a:off x="6641725" y="3593068"/>
            <a:ext cx="841449" cy="369332"/>
          </a:xfrm>
          <a:prstGeom prst="rect">
            <a:avLst/>
          </a:prstGeom>
          <a:noFill/>
        </p:spPr>
        <p:txBody>
          <a:bodyPr wrap="none" rtlCol="0">
            <a:spAutoFit/>
          </a:bodyPr>
          <a:lstStyle/>
          <a:p>
            <a:r>
              <a:rPr lang="en-US" smtClean="0">
                <a:solidFill>
                  <a:srgbClr val="000000"/>
                </a:solidFill>
              </a:rPr>
              <a:t>Theory</a:t>
            </a:r>
            <a:endParaRPr lang="en-US" dirty="0">
              <a:solidFill>
                <a:srgbClr val="000000"/>
              </a:solidFill>
            </a:endParaRPr>
          </a:p>
        </p:txBody>
      </p:sp>
      <p:grpSp>
        <p:nvGrpSpPr>
          <p:cNvPr id="11" name="Group 10"/>
          <p:cNvGrpSpPr/>
          <p:nvPr/>
        </p:nvGrpSpPr>
        <p:grpSpPr>
          <a:xfrm>
            <a:off x="533400" y="990600"/>
            <a:ext cx="8305800" cy="5846909"/>
            <a:chOff x="533400" y="685800"/>
            <a:chExt cx="8305800" cy="5999309"/>
          </a:xfrm>
        </p:grpSpPr>
        <p:pic>
          <p:nvPicPr>
            <p:cNvPr id="12" name="Picture 11" descr="12 ion excited state pops.png"/>
            <p:cNvPicPr>
              <a:picLocks noChangeAspect="1"/>
            </p:cNvPicPr>
            <p:nvPr/>
          </p:nvPicPr>
          <p:blipFill>
            <a:blip r:embed="rId2" cstate="print"/>
            <a:stretch>
              <a:fillRect/>
            </a:stretch>
          </p:blipFill>
          <p:spPr>
            <a:xfrm>
              <a:off x="533400" y="685800"/>
              <a:ext cx="4114800" cy="5999309"/>
            </a:xfrm>
            <a:prstGeom prst="rect">
              <a:avLst/>
            </a:prstGeom>
          </p:spPr>
        </p:pic>
        <p:sp>
          <p:nvSpPr>
            <p:cNvPr id="13" name="TextBox 12"/>
            <p:cNvSpPr txBox="1"/>
            <p:nvPr/>
          </p:nvSpPr>
          <p:spPr>
            <a:xfrm>
              <a:off x="4876800" y="5029200"/>
              <a:ext cx="3962400" cy="646331"/>
            </a:xfrm>
            <a:prstGeom prst="rect">
              <a:avLst/>
            </a:prstGeom>
            <a:noFill/>
          </p:spPr>
          <p:txBody>
            <a:bodyPr wrap="square" rtlCol="0">
              <a:spAutoFit/>
            </a:bodyPr>
            <a:lstStyle/>
            <a:p>
              <a:r>
                <a:rPr lang="en-US" dirty="0" smtClean="0">
                  <a:solidFill>
                    <a:srgbClr val="000000"/>
                  </a:solidFill>
                </a:rPr>
                <a:t>11111111111</a:t>
              </a:r>
              <a:r>
                <a:rPr lang="en-US" dirty="0" smtClean="0">
                  <a:solidFill>
                    <a:srgbClr val="FF0000"/>
                  </a:solidFill>
                </a:rPr>
                <a:t>0</a:t>
              </a:r>
            </a:p>
            <a:p>
              <a:r>
                <a:rPr lang="en-US" dirty="0" smtClean="0">
                  <a:solidFill>
                    <a:srgbClr val="FF0000"/>
                  </a:solidFill>
                </a:rPr>
                <a:t>0</a:t>
              </a:r>
              <a:r>
                <a:rPr lang="en-US" dirty="0" smtClean="0">
                  <a:solidFill>
                    <a:srgbClr val="000000"/>
                  </a:solidFill>
                </a:rPr>
                <a:t>11111111111</a:t>
              </a:r>
              <a:endParaRPr lang="en-US" dirty="0">
                <a:solidFill>
                  <a:srgbClr val="000000"/>
                </a:solidFill>
              </a:endParaRPr>
            </a:p>
          </p:txBody>
        </p:sp>
        <p:sp>
          <p:nvSpPr>
            <p:cNvPr id="14" name="TextBox 13"/>
            <p:cNvSpPr txBox="1"/>
            <p:nvPr/>
          </p:nvSpPr>
          <p:spPr>
            <a:xfrm>
              <a:off x="4876800" y="3925669"/>
              <a:ext cx="3962400" cy="646331"/>
            </a:xfrm>
            <a:prstGeom prst="rect">
              <a:avLst/>
            </a:prstGeom>
            <a:noFill/>
          </p:spPr>
          <p:txBody>
            <a:bodyPr wrap="square" rtlCol="0">
              <a:spAutoFit/>
            </a:bodyPr>
            <a:lstStyle/>
            <a:p>
              <a:r>
                <a:rPr lang="en-US" dirty="0" smtClean="0">
                  <a:solidFill>
                    <a:srgbClr val="000000"/>
                  </a:solidFill>
                </a:rPr>
                <a:t>1111111111</a:t>
              </a:r>
              <a:r>
                <a:rPr lang="en-US" dirty="0" smtClean="0">
                  <a:solidFill>
                    <a:srgbClr val="FF0000"/>
                  </a:solidFill>
                </a:rPr>
                <a:t>0</a:t>
              </a:r>
              <a:r>
                <a:rPr lang="en-US" dirty="0" smtClean="0">
                  <a:solidFill>
                    <a:srgbClr val="000000"/>
                  </a:solidFill>
                </a:rPr>
                <a:t>1</a:t>
              </a:r>
              <a:endParaRPr lang="en-US" dirty="0" smtClean="0">
                <a:solidFill>
                  <a:srgbClr val="FF0000"/>
                </a:solidFill>
              </a:endParaRPr>
            </a:p>
            <a:p>
              <a:r>
                <a:rPr lang="en-US" dirty="0" smtClean="0">
                  <a:solidFill>
                    <a:srgbClr val="000000"/>
                  </a:solidFill>
                </a:rPr>
                <a:t>1</a:t>
              </a:r>
              <a:r>
                <a:rPr lang="en-US" dirty="0" smtClean="0">
                  <a:solidFill>
                    <a:srgbClr val="FF0000"/>
                  </a:solidFill>
                </a:rPr>
                <a:t>0</a:t>
              </a:r>
              <a:r>
                <a:rPr lang="en-US" dirty="0" smtClean="0">
                  <a:solidFill>
                    <a:srgbClr val="000000"/>
                  </a:solidFill>
                </a:rPr>
                <a:t>1111111111</a:t>
              </a:r>
              <a:endParaRPr lang="en-US" dirty="0">
                <a:solidFill>
                  <a:srgbClr val="000000"/>
                </a:solidFill>
              </a:endParaRPr>
            </a:p>
          </p:txBody>
        </p:sp>
        <p:sp>
          <p:nvSpPr>
            <p:cNvPr id="16" name="TextBox 15"/>
            <p:cNvSpPr txBox="1"/>
            <p:nvPr/>
          </p:nvSpPr>
          <p:spPr>
            <a:xfrm>
              <a:off x="4876800" y="2133600"/>
              <a:ext cx="3962400" cy="646331"/>
            </a:xfrm>
            <a:prstGeom prst="rect">
              <a:avLst/>
            </a:prstGeom>
            <a:noFill/>
          </p:spPr>
          <p:txBody>
            <a:bodyPr wrap="square" rtlCol="0">
              <a:spAutoFit/>
            </a:bodyPr>
            <a:lstStyle/>
            <a:p>
              <a:r>
                <a:rPr lang="en-US" dirty="0" smtClean="0">
                  <a:solidFill>
                    <a:srgbClr val="000000"/>
                  </a:solidFill>
                </a:rPr>
                <a:t>11111111</a:t>
              </a:r>
              <a:r>
                <a:rPr lang="en-US" dirty="0" smtClean="0">
                  <a:solidFill>
                    <a:srgbClr val="FF0000"/>
                  </a:solidFill>
                </a:rPr>
                <a:t>0</a:t>
              </a:r>
              <a:r>
                <a:rPr lang="en-US" dirty="0" smtClean="0">
                  <a:solidFill>
                    <a:srgbClr val="000000"/>
                  </a:solidFill>
                </a:rPr>
                <a:t>111</a:t>
              </a:r>
              <a:endParaRPr lang="en-US" dirty="0" smtClean="0">
                <a:solidFill>
                  <a:srgbClr val="FF0000"/>
                </a:solidFill>
              </a:endParaRPr>
            </a:p>
            <a:p>
              <a:r>
                <a:rPr lang="en-US" dirty="0" smtClean="0">
                  <a:solidFill>
                    <a:srgbClr val="000000"/>
                  </a:solidFill>
                </a:rPr>
                <a:t>111</a:t>
              </a:r>
              <a:r>
                <a:rPr lang="en-US" dirty="0" smtClean="0">
                  <a:solidFill>
                    <a:srgbClr val="FF0000"/>
                  </a:solidFill>
                </a:rPr>
                <a:t>0</a:t>
              </a:r>
              <a:r>
                <a:rPr lang="en-US" dirty="0" smtClean="0">
                  <a:solidFill>
                    <a:srgbClr val="000000"/>
                  </a:solidFill>
                </a:rPr>
                <a:t>11111111</a:t>
              </a:r>
              <a:endParaRPr lang="en-US" dirty="0">
                <a:solidFill>
                  <a:srgbClr val="000000"/>
                </a:solidFill>
              </a:endParaRPr>
            </a:p>
          </p:txBody>
        </p:sp>
        <p:sp>
          <p:nvSpPr>
            <p:cNvPr id="17" name="TextBox 16"/>
            <p:cNvSpPr txBox="1"/>
            <p:nvPr/>
          </p:nvSpPr>
          <p:spPr>
            <a:xfrm>
              <a:off x="4876800" y="1524000"/>
              <a:ext cx="3962400" cy="646331"/>
            </a:xfrm>
            <a:prstGeom prst="rect">
              <a:avLst/>
            </a:prstGeom>
            <a:noFill/>
          </p:spPr>
          <p:txBody>
            <a:bodyPr wrap="square" rtlCol="0">
              <a:spAutoFit/>
            </a:bodyPr>
            <a:lstStyle/>
            <a:p>
              <a:r>
                <a:rPr lang="en-US" dirty="0" smtClean="0">
                  <a:solidFill>
                    <a:srgbClr val="000000"/>
                  </a:solidFill>
                </a:rPr>
                <a:t>1111111</a:t>
              </a:r>
              <a:r>
                <a:rPr lang="en-US" dirty="0" smtClean="0">
                  <a:solidFill>
                    <a:srgbClr val="FF0000"/>
                  </a:solidFill>
                </a:rPr>
                <a:t>0</a:t>
              </a:r>
              <a:r>
                <a:rPr lang="en-US" dirty="0" smtClean="0">
                  <a:solidFill>
                    <a:srgbClr val="000000"/>
                  </a:solidFill>
                </a:rPr>
                <a:t>1111</a:t>
              </a:r>
              <a:endParaRPr lang="en-US" dirty="0" smtClean="0">
                <a:solidFill>
                  <a:srgbClr val="FF0000"/>
                </a:solidFill>
              </a:endParaRPr>
            </a:p>
            <a:p>
              <a:r>
                <a:rPr lang="en-US" dirty="0" smtClean="0">
                  <a:solidFill>
                    <a:srgbClr val="000000"/>
                  </a:solidFill>
                </a:rPr>
                <a:t>1111</a:t>
              </a:r>
              <a:r>
                <a:rPr lang="en-US" dirty="0" smtClean="0">
                  <a:solidFill>
                    <a:srgbClr val="FF0000"/>
                  </a:solidFill>
                </a:rPr>
                <a:t>0</a:t>
              </a:r>
              <a:r>
                <a:rPr lang="en-US" dirty="0" smtClean="0">
                  <a:solidFill>
                    <a:srgbClr val="000000"/>
                  </a:solidFill>
                </a:rPr>
                <a:t>1111111</a:t>
              </a:r>
              <a:endParaRPr lang="en-US" dirty="0">
                <a:solidFill>
                  <a:srgbClr val="000000"/>
                </a:solidFill>
              </a:endParaRPr>
            </a:p>
          </p:txBody>
        </p:sp>
        <p:cxnSp>
          <p:nvCxnSpPr>
            <p:cNvPr id="19" name="Straight Connector 18"/>
            <p:cNvCxnSpPr/>
            <p:nvPr/>
          </p:nvCxnSpPr>
          <p:spPr>
            <a:xfrm>
              <a:off x="4648200" y="1495424"/>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4648200" y="2105024"/>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4619624" y="2714624"/>
              <a:ext cx="1828800"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4648200" y="4572000"/>
              <a:ext cx="1828800" cy="0"/>
            </a:xfrm>
            <a:prstGeom prst="line">
              <a:avLst/>
            </a:prstGeom>
          </p:spPr>
          <p:style>
            <a:lnRef idx="1">
              <a:schemeClr val="dk1"/>
            </a:lnRef>
            <a:fillRef idx="0">
              <a:schemeClr val="dk1"/>
            </a:fillRef>
            <a:effectRef idx="0">
              <a:schemeClr val="dk1"/>
            </a:effectRef>
            <a:fontRef idx="minor">
              <a:schemeClr val="tx1"/>
            </a:fontRef>
          </p:style>
        </p:cxnSp>
      </p:grpSp>
      <p:pic>
        <p:nvPicPr>
          <p:cNvPr id="5" name="Picture 4" descr="12 ion lines.png"/>
          <p:cNvPicPr>
            <a:picLocks noChangeAspect="1"/>
          </p:cNvPicPr>
          <p:nvPr/>
        </p:nvPicPr>
        <p:blipFill>
          <a:blip r:embed="rId3" cstate="print"/>
          <a:stretch>
            <a:fillRect/>
          </a:stretch>
        </p:blipFill>
        <p:spPr>
          <a:xfrm>
            <a:off x="4724400" y="1371600"/>
            <a:ext cx="4114800" cy="2195712"/>
          </a:xfrm>
          <a:prstGeom prst="rect">
            <a:avLst/>
          </a:prstGeom>
        </p:spPr>
      </p:pic>
      <p:pic>
        <p:nvPicPr>
          <p:cNvPr id="7" name="Picture 6" descr="12 ion lines.png"/>
          <p:cNvPicPr>
            <a:picLocks noChangeAspect="1"/>
          </p:cNvPicPr>
          <p:nvPr/>
        </p:nvPicPr>
        <p:blipFill>
          <a:blip r:embed="rId4" cstate="print"/>
          <a:stretch>
            <a:fillRect/>
          </a:stretch>
        </p:blipFill>
        <p:spPr>
          <a:xfrm>
            <a:off x="4724401" y="3922698"/>
            <a:ext cx="4114798" cy="2195712"/>
          </a:xfrm>
          <a:prstGeom prst="rect">
            <a:avLst/>
          </a:prstGeom>
        </p:spPr>
      </p:pic>
      <p:sp>
        <p:nvSpPr>
          <p:cNvPr id="22" name="Rectangle 21"/>
          <p:cNvSpPr/>
          <p:nvPr/>
        </p:nvSpPr>
        <p:spPr>
          <a:xfrm>
            <a:off x="6420908" y="6513492"/>
            <a:ext cx="2702984" cy="338554"/>
          </a:xfrm>
          <a:prstGeom prst="rect">
            <a:avLst/>
          </a:prstGeom>
        </p:spPr>
        <p:txBody>
          <a:bodyPr wrap="none">
            <a:spAutoFit/>
          </a:bodyPr>
          <a:lstStyle/>
          <a:p>
            <a:r>
              <a:rPr lang="en-US" sz="1600" dirty="0" smtClean="0">
                <a:solidFill>
                  <a:srgbClr val="000000"/>
                </a:solidFill>
                <a:latin typeface="Times New Roman" pitchFamily="18" charset="0"/>
                <a:cs typeface="Times New Roman" pitchFamily="18" charset="0"/>
              </a:rPr>
              <a:t>C. Senko </a:t>
            </a:r>
            <a:r>
              <a:rPr lang="en-US" sz="1600" i="1" dirty="0" smtClean="0">
                <a:solidFill>
                  <a:srgbClr val="000000"/>
                </a:solidFill>
                <a:latin typeface="Times New Roman" pitchFamily="18" charset="0"/>
                <a:cs typeface="Times New Roman" pitchFamily="18" charset="0"/>
              </a:rPr>
              <a:t>et. al.</a:t>
            </a:r>
            <a:r>
              <a:rPr lang="en-US" sz="1600" dirty="0" smtClean="0">
                <a:solidFill>
                  <a:srgbClr val="000000"/>
                </a:solidFill>
                <a:latin typeface="Times New Roman" pitchFamily="18" charset="0"/>
                <a:cs typeface="Times New Roman" pitchFamily="18" charset="0"/>
              </a:rPr>
              <a:t>,</a:t>
            </a:r>
            <a:r>
              <a:rPr lang="en-US" sz="1600" i="1" dirty="0" smtClean="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in preparation</a:t>
            </a:r>
            <a:endParaRPr lang="en-US" sz="1600" dirty="0">
              <a:solidFill>
                <a:srgbClr val="000000"/>
              </a:solidFill>
              <a:latin typeface="Times New Roman" pitchFamily="18" charset="0"/>
              <a:cs typeface="Times New Roman" pitchFamily="18" charset="0"/>
            </a:endParaRPr>
          </a:p>
        </p:txBody>
      </p:sp>
      <p:sp>
        <p:nvSpPr>
          <p:cNvPr id="24" name="Title 1"/>
          <p:cNvSpPr txBox="1">
            <a:spLocks/>
          </p:cNvSpPr>
          <p:nvPr/>
        </p:nvSpPr>
        <p:spPr>
          <a:xfrm>
            <a:off x="1161207" y="83726"/>
            <a:ext cx="6997964"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many-body spectroscopy</a:t>
            </a:r>
            <a:endParaRPr lang="en-US" sz="3200" dirty="0">
              <a:solidFill>
                <a:sysClr val="windowText" lastClr="000000"/>
              </a:solidFill>
            </a:endParaRPr>
          </a:p>
        </p:txBody>
      </p:sp>
      <p:sp>
        <p:nvSpPr>
          <p:cNvPr id="25" name="TextBox 24"/>
          <p:cNvSpPr txBox="1"/>
          <p:nvPr/>
        </p:nvSpPr>
        <p:spPr>
          <a:xfrm rot="20738780">
            <a:off x="41784" y="199156"/>
            <a:ext cx="989373" cy="461665"/>
          </a:xfrm>
          <a:prstGeom prst="rect">
            <a:avLst/>
          </a:prstGeom>
          <a:noFill/>
        </p:spPr>
        <p:txBody>
          <a:bodyPr wrap="none" rtlCol="0">
            <a:spAutoFit/>
          </a:bodyPr>
          <a:lstStyle/>
          <a:p>
            <a:pPr eaLnBrk="1" fontAlgn="auto" hangingPunct="1">
              <a:spcBef>
                <a:spcPts val="0"/>
              </a:spcBef>
              <a:spcAft>
                <a:spcPts val="0"/>
              </a:spcAft>
            </a:pPr>
            <a:r>
              <a:rPr lang="en-US" sz="2400" b="1" dirty="0" smtClean="0">
                <a:solidFill>
                  <a:srgbClr val="C00000"/>
                </a:solidFill>
                <a:latin typeface="Calibri"/>
              </a:rPr>
              <a:t>N </a:t>
            </a:r>
            <a:r>
              <a:rPr lang="en-US" sz="2400" b="1" smtClean="0">
                <a:solidFill>
                  <a:srgbClr val="C00000"/>
                </a:solidFill>
                <a:latin typeface="Calibri"/>
              </a:rPr>
              <a:t>= 12</a:t>
            </a:r>
            <a:endParaRPr lang="en-US" sz="2400" b="1" dirty="0">
              <a:solidFill>
                <a:srgbClr val="C00000"/>
              </a:solidFill>
              <a:latin typeface="Calibri"/>
            </a:endParaRPr>
          </a:p>
        </p:txBody>
      </p:sp>
    </p:spTree>
    <p:extLst>
      <p:ext uri="{BB962C8B-B14F-4D97-AF65-F5344CB8AC3E}">
        <p14:creationId xmlns:p14="http://schemas.microsoft.com/office/powerpoint/2010/main" val="208726943"/>
      </p:ext>
    </p:extLst>
  </p:cSld>
  <p:clrMapOvr>
    <a:masterClrMapping/>
  </p:clrMapOvr>
  <p:transition advTm="36926"/>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514290"/>
            <a:ext cx="8369599" cy="400110"/>
          </a:xfrm>
          <a:prstGeom prst="rect">
            <a:avLst/>
          </a:prstGeom>
          <a:noFill/>
        </p:spPr>
        <p:txBody>
          <a:bodyPr wrap="none" rtlCol="0">
            <a:spAutoFit/>
          </a:bodyPr>
          <a:lstStyle/>
          <a:p>
            <a:pPr eaLnBrk="0" fontAlgn="base" hangingPunct="0">
              <a:spcBef>
                <a:spcPct val="0"/>
              </a:spcBef>
              <a:spcAft>
                <a:spcPct val="0"/>
              </a:spcAft>
            </a:pPr>
            <a:r>
              <a:rPr lang="en-US" sz="2000" smtClean="0">
                <a:solidFill>
                  <a:srgbClr val="0000FF"/>
                </a:solidFill>
                <a:latin typeface="Trebuchet MS" pitchFamily="34" charset="0"/>
              </a:rPr>
              <a:t>“</a:t>
            </a:r>
            <a:r>
              <a:rPr lang="en-US" sz="2000">
                <a:solidFill>
                  <a:srgbClr val="0000FF"/>
                </a:solidFill>
                <a:latin typeface="Trebuchet MS" pitchFamily="34" charset="0"/>
              </a:rPr>
              <a:t>Adiabatically eliminate” phonons: </a:t>
            </a:r>
            <a:r>
              <a:rPr lang="en-US" sz="2000">
                <a:solidFill>
                  <a:srgbClr val="C00000"/>
                </a:solidFill>
                <a:latin typeface="Trebuchet MS" pitchFamily="34" charset="0"/>
              </a:rPr>
              <a:t>|</a:t>
            </a:r>
            <a:r>
              <a:rPr lang="en-US" sz="2000" i="1">
                <a:solidFill>
                  <a:srgbClr val="C00000"/>
                </a:solidFill>
                <a:latin typeface="Symbol" pitchFamily="18" charset="2"/>
              </a:rPr>
              <a:t>m - </a:t>
            </a:r>
            <a:r>
              <a:rPr lang="en-US" sz="2000">
                <a:solidFill>
                  <a:srgbClr val="C00000"/>
                </a:solidFill>
                <a:latin typeface="Symbol" pitchFamily="18" charset="2"/>
              </a:rPr>
              <a:t>w</a:t>
            </a:r>
            <a:r>
              <a:rPr lang="en-US" sz="2000" i="1" baseline="-25000">
                <a:solidFill>
                  <a:srgbClr val="C00000"/>
                </a:solidFill>
                <a:latin typeface="Times New Roman" pitchFamily="18" charset="0"/>
                <a:cs typeface="Times New Roman" pitchFamily="18" charset="0"/>
              </a:rPr>
              <a:t>k</a:t>
            </a:r>
            <a:r>
              <a:rPr lang="en-US" sz="2000">
                <a:solidFill>
                  <a:srgbClr val="C00000"/>
                </a:solidFill>
                <a:latin typeface="Trebuchet MS" pitchFamily="34" charset="0"/>
              </a:rPr>
              <a:t>| &gt;&gt; </a:t>
            </a:r>
            <a:r>
              <a:rPr lang="en-US" sz="2000">
                <a:solidFill>
                  <a:srgbClr val="C00000"/>
                </a:solidFill>
                <a:latin typeface="Symbol" pitchFamily="18" charset="2"/>
              </a:rPr>
              <a:t>hW</a:t>
            </a:r>
            <a:r>
              <a:rPr lang="en-US" sz="2000" baseline="-25000">
                <a:solidFill>
                  <a:srgbClr val="C00000"/>
                </a:solidFill>
                <a:latin typeface="Symbol" pitchFamily="18" charset="2"/>
              </a:rPr>
              <a:t>0</a:t>
            </a:r>
            <a:r>
              <a:rPr lang="en-US" sz="2000">
                <a:solidFill>
                  <a:srgbClr val="C00000"/>
                </a:solidFill>
                <a:latin typeface="Symbol" pitchFamily="18" charset="2"/>
              </a:rPr>
              <a:t>  </a:t>
            </a:r>
            <a:r>
              <a:rPr lang="en-US" sz="2000" b="1">
                <a:solidFill>
                  <a:srgbClr val="7030A0"/>
                </a:solidFill>
                <a:latin typeface="Trebuchet MS" pitchFamily="34" charset="0"/>
              </a:rPr>
              <a:t>“SLOW </a:t>
            </a:r>
            <a:r>
              <a:rPr lang="en-US" sz="2000" b="1">
                <a:solidFill>
                  <a:srgbClr val="7030A0"/>
                </a:solidFill>
                <a:latin typeface="Trebuchet MS" pitchFamily="34" charset="0"/>
              </a:rPr>
              <a:t>MOLMER”</a:t>
            </a:r>
          </a:p>
        </p:txBody>
      </p:sp>
      <p:graphicFrame>
        <p:nvGraphicFramePr>
          <p:cNvPr id="14" name="Object 13"/>
          <p:cNvGraphicFramePr>
            <a:graphicFrameLocks noChangeAspect="1"/>
          </p:cNvGraphicFramePr>
          <p:nvPr>
            <p:extLst>
              <p:ext uri="{D42A27DB-BD31-4B8C-83A1-F6EECF244321}">
                <p14:modId xmlns:p14="http://schemas.microsoft.com/office/powerpoint/2010/main" val="1435541152"/>
              </p:ext>
            </p:extLst>
          </p:nvPr>
        </p:nvGraphicFramePr>
        <p:xfrm>
          <a:off x="985692" y="1145475"/>
          <a:ext cx="7186612" cy="798513"/>
        </p:xfrm>
        <a:graphic>
          <a:graphicData uri="http://schemas.openxmlformats.org/presentationml/2006/ole">
            <mc:AlternateContent xmlns:mc="http://schemas.openxmlformats.org/markup-compatibility/2006">
              <mc:Choice xmlns:v="urn:schemas-microsoft-com:vml" Requires="v">
                <p:oleObj spid="_x0000_s20500" name="Equation" r:id="rId3" imgW="4000320" imgH="444240" progId="Equation.3">
                  <p:embed/>
                </p:oleObj>
              </mc:Choice>
              <mc:Fallback>
                <p:oleObj name="Equation" r:id="rId3" imgW="4000320" imgH="444240" progId="Equation.3">
                  <p:embed/>
                  <p:pic>
                    <p:nvPicPr>
                      <p:cNvPr id="0" name=""/>
                      <p:cNvPicPr>
                        <a:picLocks noChangeAspect="1" noChangeArrowheads="1"/>
                      </p:cNvPicPr>
                      <p:nvPr/>
                    </p:nvPicPr>
                    <p:blipFill>
                      <a:blip r:embed="rId4"/>
                      <a:srcRect/>
                      <a:stretch>
                        <a:fillRect/>
                      </a:stretch>
                    </p:blipFill>
                    <p:spPr bwMode="auto">
                      <a:xfrm>
                        <a:off x="985692" y="1145475"/>
                        <a:ext cx="71866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0" name="Group 49"/>
          <p:cNvGrpSpPr/>
          <p:nvPr/>
        </p:nvGrpSpPr>
        <p:grpSpPr>
          <a:xfrm>
            <a:off x="733425" y="4701623"/>
            <a:ext cx="7620000" cy="1981507"/>
            <a:chOff x="733425" y="4701623"/>
            <a:chExt cx="7620000" cy="1981507"/>
          </a:xfrm>
        </p:grpSpPr>
        <p:sp>
          <p:nvSpPr>
            <p:cNvPr id="3" name="Rectangle 2"/>
            <p:cNvSpPr/>
            <p:nvPr/>
          </p:nvSpPr>
          <p:spPr bwMode="auto">
            <a:xfrm>
              <a:off x="733425" y="4701623"/>
              <a:ext cx="7620000" cy="1149531"/>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omic Sans MS" pitchFamily="66" charset="0"/>
              </a:endParaRPr>
            </a:p>
          </p:txBody>
        </p:sp>
        <p:graphicFrame>
          <p:nvGraphicFramePr>
            <p:cNvPr id="5" name="Object 110"/>
            <p:cNvGraphicFramePr>
              <a:graphicFrameLocks noChangeAspect="1"/>
            </p:cNvGraphicFramePr>
            <p:nvPr>
              <p:extLst>
                <p:ext uri="{D42A27DB-BD31-4B8C-83A1-F6EECF244321}">
                  <p14:modId xmlns:p14="http://schemas.microsoft.com/office/powerpoint/2010/main" val="1159774174"/>
                </p:ext>
              </p:extLst>
            </p:nvPr>
          </p:nvGraphicFramePr>
          <p:xfrm>
            <a:off x="920191" y="4995347"/>
            <a:ext cx="2941331" cy="872053"/>
          </p:xfrm>
          <a:graphic>
            <a:graphicData uri="http://schemas.openxmlformats.org/presentationml/2006/ole">
              <mc:AlternateContent xmlns:mc="http://schemas.openxmlformats.org/markup-compatibility/2006">
                <mc:Choice xmlns:v="urn:schemas-microsoft-com:vml" Requires="v">
                  <p:oleObj spid="_x0000_s20501" name="Equation" r:id="rId5" imgW="1269720" imgH="355320" progId="Equation.3">
                    <p:embed/>
                  </p:oleObj>
                </mc:Choice>
                <mc:Fallback>
                  <p:oleObj name="Equation" r:id="rId5" imgW="126972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191" y="4995347"/>
                          <a:ext cx="2941331" cy="872053"/>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graphicFrame>
          <p:nvGraphicFramePr>
            <p:cNvPr id="6" name="Object 309"/>
            <p:cNvGraphicFramePr>
              <a:graphicFrameLocks noChangeAspect="1"/>
            </p:cNvGraphicFramePr>
            <p:nvPr>
              <p:extLst>
                <p:ext uri="{D42A27DB-BD31-4B8C-83A1-F6EECF244321}">
                  <p14:modId xmlns:p14="http://schemas.microsoft.com/office/powerpoint/2010/main" val="1088300424"/>
                </p:ext>
              </p:extLst>
            </p:nvPr>
          </p:nvGraphicFramePr>
          <p:xfrm>
            <a:off x="4298286" y="4749248"/>
            <a:ext cx="4045614" cy="1066800"/>
          </p:xfrm>
          <a:graphic>
            <a:graphicData uri="http://schemas.openxmlformats.org/presentationml/2006/ole">
              <mc:AlternateContent xmlns:mc="http://schemas.openxmlformats.org/markup-compatibility/2006">
                <mc:Choice xmlns:v="urn:schemas-microsoft-com:vml" Requires="v">
                  <p:oleObj spid="_x0000_s20502" name="Equation" r:id="rId7" imgW="1892160" imgH="469800" progId="Equation.3">
                    <p:embed/>
                  </p:oleObj>
                </mc:Choice>
                <mc:Fallback>
                  <p:oleObj name="Equation" r:id="rId7" imgW="1892160" imgH="469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8286" y="4749248"/>
                          <a:ext cx="4045614" cy="1066800"/>
                        </a:xfrm>
                        <a:prstGeom prst="rect">
                          <a:avLst/>
                        </a:prstGeom>
                        <a:noFill/>
                      </p:spPr>
                    </p:pic>
                  </p:oleObj>
                </mc:Fallback>
              </mc:AlternateContent>
            </a:graphicData>
          </a:graphic>
        </p:graphicFrame>
        <p:sp>
          <p:nvSpPr>
            <p:cNvPr id="10" name="Rectangle 9"/>
            <p:cNvSpPr/>
            <p:nvPr/>
          </p:nvSpPr>
          <p:spPr>
            <a:xfrm>
              <a:off x="2247900" y="5975244"/>
              <a:ext cx="5867400" cy="707886"/>
            </a:xfrm>
            <a:prstGeom prst="rect">
              <a:avLst/>
            </a:prstGeom>
          </p:spPr>
          <p:txBody>
            <a:bodyPr wrap="square">
              <a:spAutoFit/>
            </a:bodyPr>
            <a:lstStyle/>
            <a:p>
              <a:r>
                <a:rPr lang="en-US" sz="2000" smtClean="0">
                  <a:latin typeface="Times New Roman" pitchFamily="18" charset="0"/>
                  <a:cs typeface="Times New Roman" pitchFamily="18" charset="0"/>
                </a:rPr>
                <a:t>General effective Hamiltonian theory:</a:t>
              </a:r>
            </a:p>
            <a:p>
              <a:r>
                <a:rPr lang="en-US" sz="2000" smtClean="0">
                  <a:latin typeface="Times New Roman" pitchFamily="18" charset="0"/>
                  <a:cs typeface="Times New Roman" pitchFamily="18" charset="0"/>
                </a:rPr>
                <a:t>	D. F. James, Canadian J. Phys. </a:t>
              </a:r>
              <a:r>
                <a:rPr lang="en-US" sz="2000" b="1" smtClean="0">
                  <a:latin typeface="Times New Roman" pitchFamily="18" charset="0"/>
                  <a:cs typeface="Times New Roman" pitchFamily="18" charset="0"/>
                </a:rPr>
                <a:t>85</a:t>
              </a:r>
              <a:r>
                <a:rPr lang="en-US" sz="2000" smtClean="0">
                  <a:latin typeface="Times New Roman" pitchFamily="18" charset="0"/>
                  <a:cs typeface="Times New Roman" pitchFamily="18" charset="0"/>
                </a:rPr>
                <a:t>, 625 (2007)</a:t>
              </a:r>
            </a:p>
          </p:txBody>
        </p:sp>
      </p:grpSp>
      <p:grpSp>
        <p:nvGrpSpPr>
          <p:cNvPr id="49" name="Group 48"/>
          <p:cNvGrpSpPr/>
          <p:nvPr/>
        </p:nvGrpSpPr>
        <p:grpSpPr>
          <a:xfrm>
            <a:off x="2170148" y="2019729"/>
            <a:ext cx="6362615" cy="2235803"/>
            <a:chOff x="2170148" y="2019729"/>
            <a:chExt cx="6362615" cy="2235803"/>
          </a:xfrm>
        </p:grpSpPr>
        <p:sp>
          <p:nvSpPr>
            <p:cNvPr id="11" name="Line 227"/>
            <p:cNvSpPr>
              <a:spLocks noChangeShapeType="1"/>
            </p:cNvSpPr>
            <p:nvPr/>
          </p:nvSpPr>
          <p:spPr bwMode="auto">
            <a:xfrm rot="10800000">
              <a:off x="6013381" y="2892880"/>
              <a:ext cx="0" cy="887413"/>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15" name="Line 230"/>
            <p:cNvSpPr>
              <a:spLocks noChangeShapeType="1"/>
            </p:cNvSpPr>
            <p:nvPr/>
          </p:nvSpPr>
          <p:spPr bwMode="auto">
            <a:xfrm rot="10800000">
              <a:off x="5853592" y="289288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17" name="Line 232"/>
            <p:cNvSpPr>
              <a:spLocks noChangeShapeType="1"/>
            </p:cNvSpPr>
            <p:nvPr/>
          </p:nvSpPr>
          <p:spPr bwMode="auto">
            <a:xfrm rot="10800000">
              <a:off x="5723313" y="289288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19" name="Line 231"/>
            <p:cNvSpPr>
              <a:spLocks noChangeShapeType="1"/>
            </p:cNvSpPr>
            <p:nvPr/>
          </p:nvSpPr>
          <p:spPr bwMode="auto">
            <a:xfrm rot="10800000">
              <a:off x="5542914" y="2895152"/>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0" name="Line 215"/>
            <p:cNvSpPr>
              <a:spLocks noChangeShapeType="1"/>
            </p:cNvSpPr>
            <p:nvPr/>
          </p:nvSpPr>
          <p:spPr bwMode="auto">
            <a:xfrm flipV="1">
              <a:off x="4500963" y="2342018"/>
              <a:ext cx="0" cy="14509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eaLnBrk="0" fontAlgn="base" hangingPunct="0">
                <a:spcBef>
                  <a:spcPct val="0"/>
                </a:spcBef>
                <a:spcAft>
                  <a:spcPct val="0"/>
                </a:spcAft>
                <a:defRPr/>
              </a:pPr>
              <a:endParaRPr lang="en-US" sz="2000">
                <a:solidFill>
                  <a:srgbClr val="000000"/>
                </a:solidFill>
              </a:endParaRPr>
            </a:p>
          </p:txBody>
        </p:sp>
        <p:sp>
          <p:nvSpPr>
            <p:cNvPr id="21" name="Text Box 239"/>
            <p:cNvSpPr txBox="1">
              <a:spLocks noChangeArrowheads="1"/>
            </p:cNvSpPr>
            <p:nvPr/>
          </p:nvSpPr>
          <p:spPr bwMode="auto">
            <a:xfrm>
              <a:off x="5145257" y="2304068"/>
              <a:ext cx="1083950" cy="5847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dirty="0">
                  <a:solidFill>
                    <a:srgbClr val="0000FF"/>
                  </a:solidFill>
                  <a:latin typeface="Trebuchet MS" pitchFamily="34" charset="0"/>
                </a:rPr>
                <a:t>upper</a:t>
              </a:r>
            </a:p>
            <a:p>
              <a:pPr algn="ctr" eaLnBrk="0" fontAlgn="base" hangingPunct="0">
                <a:spcBef>
                  <a:spcPct val="0"/>
                </a:spcBef>
                <a:spcAft>
                  <a:spcPct val="0"/>
                </a:spcAft>
              </a:pPr>
              <a:r>
                <a:rPr lang="en-US" sz="1600" dirty="0">
                  <a:solidFill>
                    <a:srgbClr val="0000FF"/>
                  </a:solidFill>
                  <a:latin typeface="Trebuchet MS" pitchFamily="34" charset="0"/>
                </a:rPr>
                <a:t>sidebands</a:t>
              </a:r>
              <a:endParaRPr lang="en-US" sz="1600" dirty="0">
                <a:solidFill>
                  <a:srgbClr val="0000FF"/>
                </a:solidFill>
                <a:latin typeface="Trebuchet MS" pitchFamily="34" charset="0"/>
              </a:endParaRPr>
            </a:p>
          </p:txBody>
        </p:sp>
        <p:sp>
          <p:nvSpPr>
            <p:cNvPr id="22" name="Text Box 244"/>
            <p:cNvSpPr txBox="1">
              <a:spLocks noChangeArrowheads="1"/>
            </p:cNvSpPr>
            <p:nvPr/>
          </p:nvSpPr>
          <p:spPr bwMode="auto">
            <a:xfrm>
              <a:off x="6629400" y="3608327"/>
              <a:ext cx="1086581" cy="369332"/>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i="1" dirty="0">
                  <a:solidFill>
                    <a:srgbClr val="000000"/>
                  </a:solidFill>
                  <a:latin typeface="Times New Roman"/>
                </a:rPr>
                <a:t>frequency</a:t>
              </a:r>
              <a:endParaRPr lang="en-US" i="1" dirty="0">
                <a:solidFill>
                  <a:srgbClr val="000000"/>
                </a:solidFill>
                <a:latin typeface="Symbol" pitchFamily="18" charset="2"/>
              </a:endParaRPr>
            </a:p>
          </p:txBody>
        </p:sp>
        <p:cxnSp>
          <p:nvCxnSpPr>
            <p:cNvPr id="23" name="Straight Arrow Connector 22"/>
            <p:cNvCxnSpPr/>
            <p:nvPr/>
          </p:nvCxnSpPr>
          <p:spPr bwMode="auto">
            <a:xfrm flipV="1">
              <a:off x="2170148" y="3786429"/>
              <a:ext cx="4297680" cy="3389"/>
            </a:xfrm>
            <a:prstGeom prst="straightConnector1">
              <a:avLst/>
            </a:prstGeom>
            <a:ln>
              <a:headEnd type="none" w="med" len="med"/>
              <a:tailEnd type="none"/>
            </a:ln>
          </p:spPr>
          <p:style>
            <a:lnRef idx="3">
              <a:schemeClr val="dk1"/>
            </a:lnRef>
            <a:fillRef idx="0">
              <a:schemeClr val="dk1"/>
            </a:fillRef>
            <a:effectRef idx="2">
              <a:schemeClr val="dk1"/>
            </a:effectRef>
            <a:fontRef idx="minor">
              <a:schemeClr val="tx1"/>
            </a:fontRef>
          </p:style>
        </p:cxnSp>
        <p:sp>
          <p:nvSpPr>
            <p:cNvPr id="24" name="Line 227"/>
            <p:cNvSpPr>
              <a:spLocks noChangeShapeType="1"/>
            </p:cNvSpPr>
            <p:nvPr/>
          </p:nvSpPr>
          <p:spPr bwMode="auto">
            <a:xfrm rot="10800000">
              <a:off x="6324600" y="2888036"/>
              <a:ext cx="0" cy="887413"/>
            </a:xfrm>
            <a:prstGeom prst="line">
              <a:avLst/>
            </a:prstGeom>
            <a:noFill/>
            <a:ln w="25400">
              <a:solidFill>
                <a:srgbClr val="C00000"/>
              </a:solidFill>
              <a:prstDash val="sysDash"/>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6" name="Line 227"/>
            <p:cNvSpPr>
              <a:spLocks noChangeShapeType="1"/>
            </p:cNvSpPr>
            <p:nvPr/>
          </p:nvSpPr>
          <p:spPr bwMode="auto">
            <a:xfrm rot="10800000" flipH="1">
              <a:off x="2564188" y="2892880"/>
              <a:ext cx="0" cy="887413"/>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29" name="Line 230"/>
            <p:cNvSpPr>
              <a:spLocks noChangeShapeType="1"/>
            </p:cNvSpPr>
            <p:nvPr/>
          </p:nvSpPr>
          <p:spPr bwMode="auto">
            <a:xfrm rot="10800000" flipH="1">
              <a:off x="2705100" y="289288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1" name="Line 232"/>
            <p:cNvSpPr>
              <a:spLocks noChangeShapeType="1"/>
            </p:cNvSpPr>
            <p:nvPr/>
          </p:nvSpPr>
          <p:spPr bwMode="auto">
            <a:xfrm rot="10800000" flipH="1">
              <a:off x="2854256" y="2892880"/>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3" name="Line 231"/>
            <p:cNvSpPr>
              <a:spLocks noChangeShapeType="1"/>
            </p:cNvSpPr>
            <p:nvPr/>
          </p:nvSpPr>
          <p:spPr bwMode="auto">
            <a:xfrm rot="10800000" flipH="1">
              <a:off x="3034655" y="2895152"/>
              <a:ext cx="0" cy="889000"/>
            </a:xfrm>
            <a:prstGeom prst="line">
              <a:avLst/>
            </a:prstGeom>
            <a:noFill/>
            <a:ln w="25400">
              <a:solidFill>
                <a:srgbClr val="0000FF"/>
              </a:solidFill>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4" name="Line 227"/>
            <p:cNvSpPr>
              <a:spLocks noChangeShapeType="1"/>
            </p:cNvSpPr>
            <p:nvPr/>
          </p:nvSpPr>
          <p:spPr bwMode="auto">
            <a:xfrm rot="10800000" flipH="1">
              <a:off x="2286001" y="2888036"/>
              <a:ext cx="0" cy="887413"/>
            </a:xfrm>
            <a:prstGeom prst="line">
              <a:avLst/>
            </a:prstGeom>
            <a:noFill/>
            <a:ln w="25400">
              <a:solidFill>
                <a:srgbClr val="C00000"/>
              </a:solidFill>
              <a:prstDash val="sysDash"/>
              <a:round/>
              <a:headEnd/>
              <a:tailEnd/>
            </a:ln>
          </p:spPr>
          <p:txBody>
            <a:bodyPr/>
            <a:lstStyle/>
            <a:p>
              <a:pPr eaLnBrk="0" fontAlgn="base" hangingPunct="0">
                <a:spcBef>
                  <a:spcPct val="0"/>
                </a:spcBef>
                <a:spcAft>
                  <a:spcPct val="0"/>
                </a:spcAft>
              </a:pPr>
              <a:endParaRPr lang="en-US" sz="2000">
                <a:solidFill>
                  <a:srgbClr val="000000"/>
                </a:solidFill>
                <a:latin typeface="Trebuchet MS" pitchFamily="34" charset="0"/>
              </a:endParaRPr>
            </a:p>
          </p:txBody>
        </p:sp>
        <p:sp>
          <p:nvSpPr>
            <p:cNvPr id="35" name="TextBox 34"/>
            <p:cNvSpPr txBox="1"/>
            <p:nvPr/>
          </p:nvSpPr>
          <p:spPr>
            <a:xfrm>
              <a:off x="4098448" y="2019729"/>
              <a:ext cx="805029" cy="338554"/>
            </a:xfrm>
            <a:prstGeom prst="rect">
              <a:avLst/>
            </a:prstGeom>
            <a:solidFill>
              <a:srgbClr val="FFFFFF"/>
            </a:solidFill>
          </p:spPr>
          <p:txBody>
            <a:bodyPr wrap="none" rtlCol="0">
              <a:spAutoFit/>
            </a:bodyPr>
            <a:lstStyle/>
            <a:p>
              <a:pPr eaLnBrk="0" fontAlgn="base" hangingPunct="0">
                <a:spcBef>
                  <a:spcPct val="0"/>
                </a:spcBef>
                <a:spcAft>
                  <a:spcPct val="0"/>
                </a:spcAft>
              </a:pPr>
              <a:r>
                <a:rPr lang="en-US" sz="1600">
                  <a:solidFill>
                    <a:srgbClr val="000000"/>
                  </a:solidFill>
                  <a:latin typeface="Trebuchet MS" pitchFamily="34" charset="0"/>
                </a:rPr>
                <a:t>carrier</a:t>
              </a:r>
              <a:endParaRPr lang="en-US" sz="1600" dirty="0">
                <a:solidFill>
                  <a:srgbClr val="000000"/>
                </a:solidFill>
                <a:latin typeface="Trebuchet MS" pitchFamily="34" charset="0"/>
              </a:endParaRPr>
            </a:p>
          </p:txBody>
        </p:sp>
        <p:sp>
          <p:nvSpPr>
            <p:cNvPr id="36" name="Text Box 239"/>
            <p:cNvSpPr txBox="1">
              <a:spLocks noChangeArrowheads="1"/>
            </p:cNvSpPr>
            <p:nvPr/>
          </p:nvSpPr>
          <p:spPr bwMode="auto">
            <a:xfrm>
              <a:off x="2293846" y="2300611"/>
              <a:ext cx="1120820" cy="584775"/>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sz="1600" dirty="0">
                  <a:solidFill>
                    <a:srgbClr val="0000FF"/>
                  </a:solidFill>
                  <a:latin typeface="Trebuchet MS" pitchFamily="34" charset="0"/>
                </a:rPr>
                <a:t>lower</a:t>
              </a:r>
            </a:p>
            <a:p>
              <a:pPr algn="ctr" eaLnBrk="0" fontAlgn="base" hangingPunct="0">
                <a:spcBef>
                  <a:spcPct val="0"/>
                </a:spcBef>
                <a:spcAft>
                  <a:spcPct val="0"/>
                </a:spcAft>
              </a:pPr>
              <a:r>
                <a:rPr lang="en-US" sz="1600" dirty="0">
                  <a:solidFill>
                    <a:srgbClr val="0000FF"/>
                  </a:solidFill>
                  <a:latin typeface="Trebuchet MS" pitchFamily="34" charset="0"/>
                </a:rPr>
                <a:t>sidebands</a:t>
              </a:r>
              <a:endParaRPr lang="en-US" sz="1600" dirty="0">
                <a:solidFill>
                  <a:srgbClr val="0000FF"/>
                </a:solidFill>
                <a:latin typeface="Trebuchet MS" pitchFamily="34" charset="0"/>
              </a:endParaRPr>
            </a:p>
          </p:txBody>
        </p:sp>
        <p:cxnSp>
          <p:nvCxnSpPr>
            <p:cNvPr id="8" name="Straight Arrow Connector 7"/>
            <p:cNvCxnSpPr/>
            <p:nvPr/>
          </p:nvCxnSpPr>
          <p:spPr>
            <a:xfrm>
              <a:off x="4500962" y="3505200"/>
              <a:ext cx="1823638" cy="0"/>
            </a:xfrm>
            <a:prstGeom prst="straightConnector1">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986399" y="3154986"/>
              <a:ext cx="317716" cy="369332"/>
            </a:xfrm>
            <a:prstGeom prst="rect">
              <a:avLst/>
            </a:prstGeom>
            <a:noFill/>
          </p:spPr>
          <p:txBody>
            <a:bodyPr wrap="none" rtlCol="0">
              <a:spAutoFit/>
            </a:bodyPr>
            <a:lstStyle/>
            <a:p>
              <a:r>
                <a:rPr lang="en-US" i="1" smtClean="0">
                  <a:solidFill>
                    <a:srgbClr val="C00000"/>
                  </a:solidFill>
                  <a:latin typeface="Symbol" pitchFamily="18" charset="2"/>
                </a:rPr>
                <a:t>m</a:t>
              </a:r>
              <a:endParaRPr lang="en-US" i="1" baseline="-25000">
                <a:solidFill>
                  <a:srgbClr val="C00000"/>
                </a:solidFill>
                <a:latin typeface="Times New Roman" pitchFamily="18" charset="0"/>
                <a:cs typeface="Times New Roman" pitchFamily="18" charset="0"/>
              </a:endParaRPr>
            </a:p>
          </p:txBody>
        </p:sp>
        <p:sp>
          <p:nvSpPr>
            <p:cNvPr id="41" name="TextBox 40"/>
            <p:cNvSpPr txBox="1"/>
            <p:nvPr/>
          </p:nvSpPr>
          <p:spPr>
            <a:xfrm>
              <a:off x="5278403" y="3886200"/>
              <a:ext cx="428322" cy="369332"/>
            </a:xfrm>
            <a:prstGeom prst="rect">
              <a:avLst/>
            </a:prstGeom>
            <a:noFill/>
          </p:spPr>
          <p:txBody>
            <a:bodyPr wrap="none" rtlCol="0">
              <a:spAutoFit/>
            </a:bodyPr>
            <a:lstStyle/>
            <a:p>
              <a:r>
                <a:rPr lang="en-US" i="1" smtClean="0">
                  <a:solidFill>
                    <a:srgbClr val="0000FF"/>
                  </a:solidFill>
                  <a:latin typeface="Symbol" pitchFamily="18" charset="2"/>
                </a:rPr>
                <a:t>w</a:t>
              </a:r>
              <a:r>
                <a:rPr lang="en-US" i="1" baseline="-25000" smtClean="0">
                  <a:solidFill>
                    <a:srgbClr val="0000FF"/>
                  </a:solidFill>
                  <a:latin typeface="Times New Roman" pitchFamily="18" charset="0"/>
                  <a:cs typeface="Times New Roman" pitchFamily="18" charset="0"/>
                </a:rPr>
                <a:t>k</a:t>
              </a:r>
              <a:endParaRPr lang="en-US" i="1" baseline="-25000">
                <a:solidFill>
                  <a:srgbClr val="0000FF"/>
                </a:solidFill>
                <a:latin typeface="Times New Roman" pitchFamily="18" charset="0"/>
                <a:cs typeface="Times New Roman" pitchFamily="18" charset="0"/>
              </a:endParaRPr>
            </a:p>
          </p:txBody>
        </p:sp>
        <p:cxnSp>
          <p:nvCxnSpPr>
            <p:cNvPr id="42" name="Straight Arrow Connector 41"/>
            <p:cNvCxnSpPr/>
            <p:nvPr/>
          </p:nvCxnSpPr>
          <p:spPr>
            <a:xfrm flipV="1">
              <a:off x="4500962" y="3962400"/>
              <a:ext cx="1512419" cy="0"/>
            </a:xfrm>
            <a:prstGeom prst="straightConnector1">
              <a:avLst/>
            </a:prstGeom>
            <a:ln w="381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Freeform 125"/>
            <p:cNvSpPr>
              <a:spLocks/>
            </p:cNvSpPr>
            <p:nvPr/>
          </p:nvSpPr>
          <p:spPr bwMode="auto">
            <a:xfrm>
              <a:off x="5810250" y="2895152"/>
              <a:ext cx="422107" cy="892971"/>
            </a:xfrm>
            <a:custGeom>
              <a:avLst/>
              <a:gdLst/>
              <a:ahLst/>
              <a:cxnLst>
                <a:cxn ang="0">
                  <a:pos x="5" y="116"/>
                </a:cxn>
                <a:cxn ang="0">
                  <a:pos x="9" y="114"/>
                </a:cxn>
                <a:cxn ang="0">
                  <a:pos x="13" y="112"/>
                </a:cxn>
                <a:cxn ang="0">
                  <a:pos x="17" y="109"/>
                </a:cxn>
                <a:cxn ang="0">
                  <a:pos x="20" y="106"/>
                </a:cxn>
                <a:cxn ang="0">
                  <a:pos x="23" y="101"/>
                </a:cxn>
                <a:cxn ang="0">
                  <a:pos x="26" y="97"/>
                </a:cxn>
                <a:cxn ang="0">
                  <a:pos x="29" y="93"/>
                </a:cxn>
                <a:cxn ang="0">
                  <a:pos x="32" y="88"/>
                </a:cxn>
                <a:cxn ang="0">
                  <a:pos x="34" y="83"/>
                </a:cxn>
                <a:cxn ang="0">
                  <a:pos x="36" y="78"/>
                </a:cxn>
                <a:cxn ang="0">
                  <a:pos x="38" y="74"/>
                </a:cxn>
                <a:cxn ang="0">
                  <a:pos x="40" y="70"/>
                </a:cxn>
                <a:cxn ang="0">
                  <a:pos x="42" y="65"/>
                </a:cxn>
                <a:cxn ang="0">
                  <a:pos x="44" y="59"/>
                </a:cxn>
                <a:cxn ang="0">
                  <a:pos x="46" y="54"/>
                </a:cxn>
                <a:cxn ang="0">
                  <a:pos x="48" y="49"/>
                </a:cxn>
                <a:cxn ang="0">
                  <a:pos x="49" y="44"/>
                </a:cxn>
                <a:cxn ang="0">
                  <a:pos x="51" y="39"/>
                </a:cxn>
                <a:cxn ang="0">
                  <a:pos x="53" y="34"/>
                </a:cxn>
                <a:cxn ang="0">
                  <a:pos x="55" y="30"/>
                </a:cxn>
                <a:cxn ang="0">
                  <a:pos x="56" y="25"/>
                </a:cxn>
                <a:cxn ang="0">
                  <a:pos x="59" y="20"/>
                </a:cxn>
                <a:cxn ang="0">
                  <a:pos x="61" y="16"/>
                </a:cxn>
                <a:cxn ang="0">
                  <a:pos x="63" y="12"/>
                </a:cxn>
                <a:cxn ang="0">
                  <a:pos x="65" y="7"/>
                </a:cxn>
                <a:cxn ang="0">
                  <a:pos x="68" y="3"/>
                </a:cxn>
                <a:cxn ang="0">
                  <a:pos x="72" y="1"/>
                </a:cxn>
                <a:cxn ang="0">
                  <a:pos x="77" y="0"/>
                </a:cxn>
                <a:cxn ang="0">
                  <a:pos x="81" y="2"/>
                </a:cxn>
                <a:cxn ang="0">
                  <a:pos x="84" y="6"/>
                </a:cxn>
                <a:cxn ang="0">
                  <a:pos x="87" y="10"/>
                </a:cxn>
                <a:cxn ang="0">
                  <a:pos x="89" y="14"/>
                </a:cxn>
                <a:cxn ang="0">
                  <a:pos x="91" y="18"/>
                </a:cxn>
                <a:cxn ang="0">
                  <a:pos x="93" y="24"/>
                </a:cxn>
                <a:cxn ang="0">
                  <a:pos x="95" y="28"/>
                </a:cxn>
                <a:cxn ang="0">
                  <a:pos x="96" y="33"/>
                </a:cxn>
                <a:cxn ang="0">
                  <a:pos x="98" y="38"/>
                </a:cxn>
                <a:cxn ang="0">
                  <a:pos x="100" y="42"/>
                </a:cxn>
                <a:cxn ang="0">
                  <a:pos x="102" y="47"/>
                </a:cxn>
                <a:cxn ang="0">
                  <a:pos x="104" y="52"/>
                </a:cxn>
                <a:cxn ang="0">
                  <a:pos x="106" y="57"/>
                </a:cxn>
                <a:cxn ang="0">
                  <a:pos x="108" y="63"/>
                </a:cxn>
                <a:cxn ang="0">
                  <a:pos x="110" y="68"/>
                </a:cxn>
                <a:cxn ang="0">
                  <a:pos x="112" y="72"/>
                </a:cxn>
                <a:cxn ang="0">
                  <a:pos x="113" y="77"/>
                </a:cxn>
                <a:cxn ang="0">
                  <a:pos x="115" y="81"/>
                </a:cxn>
                <a:cxn ang="0">
                  <a:pos x="118" y="86"/>
                </a:cxn>
                <a:cxn ang="0">
                  <a:pos x="120" y="91"/>
                </a:cxn>
                <a:cxn ang="0">
                  <a:pos x="123" y="95"/>
                </a:cxn>
                <a:cxn ang="0">
                  <a:pos x="126" y="100"/>
                </a:cxn>
                <a:cxn ang="0">
                  <a:pos x="129" y="104"/>
                </a:cxn>
                <a:cxn ang="0">
                  <a:pos x="132" y="108"/>
                </a:cxn>
                <a:cxn ang="0">
                  <a:pos x="136" y="111"/>
                </a:cxn>
                <a:cxn ang="0">
                  <a:pos x="140" y="113"/>
                </a:cxn>
                <a:cxn ang="0">
                  <a:pos x="144" y="115"/>
                </a:cxn>
                <a:cxn ang="0">
                  <a:pos x="149" y="117"/>
                </a:cxn>
              </a:cxnLst>
              <a:rect l="0" t="0" r="r" b="b"/>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solidFill>
              <a:srgbClr val="00B050">
                <a:alpha val="50000"/>
              </a:srgbClr>
            </a:solidFill>
            <a:ln w="9525">
              <a:noFill/>
              <a:prstDash val="solid"/>
              <a:round/>
              <a:headEnd/>
              <a:tailEnd/>
            </a:ln>
          </p:spPr>
          <p:txBody>
            <a:bodyPr/>
            <a:lstStyle/>
            <a:p>
              <a:endParaRPr lang="en-US">
                <a:solidFill>
                  <a:prstClr val="black"/>
                </a:solidFill>
              </a:endParaRPr>
            </a:p>
          </p:txBody>
        </p:sp>
        <p:cxnSp>
          <p:nvCxnSpPr>
            <p:cNvPr id="46" name="Straight Arrow Connector 45"/>
            <p:cNvCxnSpPr/>
            <p:nvPr/>
          </p:nvCxnSpPr>
          <p:spPr>
            <a:xfrm flipV="1">
              <a:off x="6076950" y="2592998"/>
              <a:ext cx="1219200" cy="738744"/>
            </a:xfrm>
            <a:prstGeom prst="straightConnector1">
              <a:avLst/>
            </a:prstGeom>
            <a:ln w="38100">
              <a:solidFill>
                <a:srgbClr val="00B05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467600" y="2438400"/>
              <a:ext cx="1065163" cy="923330"/>
            </a:xfrm>
            <a:prstGeom prst="rect">
              <a:avLst/>
            </a:prstGeom>
            <a:noFill/>
          </p:spPr>
          <p:txBody>
            <a:bodyPr wrap="none" rtlCol="0">
              <a:spAutoFit/>
            </a:bodyPr>
            <a:lstStyle/>
            <a:p>
              <a:r>
                <a:rPr lang="en-US" smtClean="0"/>
                <a:t>sideband</a:t>
              </a:r>
            </a:p>
            <a:p>
              <a:r>
                <a:rPr lang="en-US" smtClean="0"/>
                <a:t>linewidth</a:t>
              </a:r>
            </a:p>
            <a:p>
              <a:r>
                <a:rPr lang="en-US" smtClean="0"/>
                <a:t>= </a:t>
              </a:r>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573975287"/>
                </p:ext>
              </p:extLst>
            </p:nvPr>
          </p:nvGraphicFramePr>
          <p:xfrm>
            <a:off x="7739796" y="2983631"/>
            <a:ext cx="623154" cy="394664"/>
          </p:xfrm>
          <a:graphic>
            <a:graphicData uri="http://schemas.openxmlformats.org/presentationml/2006/ole">
              <mc:AlternateContent xmlns:mc="http://schemas.openxmlformats.org/markup-compatibility/2006">
                <mc:Choice xmlns:v="urn:schemas-microsoft-com:vml" Requires="v">
                  <p:oleObj spid="_x0000_s20503" name="Equation" r:id="rId9" imgW="380880" imgH="241200" progId="Equation.3">
                    <p:embed/>
                  </p:oleObj>
                </mc:Choice>
                <mc:Fallback>
                  <p:oleObj name="Equation" r:id="rId9" imgW="380880" imgH="241200" progId="Equation.3">
                    <p:embed/>
                    <p:pic>
                      <p:nvPicPr>
                        <p:cNvPr id="0" name=""/>
                        <p:cNvPicPr/>
                        <p:nvPr/>
                      </p:nvPicPr>
                      <p:blipFill>
                        <a:blip r:embed="rId10"/>
                        <a:stretch>
                          <a:fillRect/>
                        </a:stretch>
                      </p:blipFill>
                      <p:spPr>
                        <a:xfrm>
                          <a:off x="7739796" y="2983631"/>
                          <a:ext cx="623154" cy="394664"/>
                        </a:xfrm>
                        <a:prstGeom prst="rect">
                          <a:avLst/>
                        </a:prstGeom>
                      </p:spPr>
                    </p:pic>
                  </p:oleObj>
                </mc:Fallback>
              </mc:AlternateContent>
            </a:graphicData>
          </a:graphic>
        </p:graphicFrame>
      </p:grpSp>
    </p:spTree>
    <p:extLst>
      <p:ext uri="{BB962C8B-B14F-4D97-AF65-F5344CB8AC3E}">
        <p14:creationId xmlns:p14="http://schemas.microsoft.com/office/powerpoint/2010/main" val="90025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M ground state pops axis labeled.png"/>
          <p:cNvPicPr>
            <a:picLocks noChangeAspect="1"/>
          </p:cNvPicPr>
          <p:nvPr/>
        </p:nvPicPr>
        <p:blipFill>
          <a:blip r:embed="rId4" cstate="print"/>
          <a:stretch>
            <a:fillRect/>
          </a:stretch>
        </p:blipFill>
        <p:spPr>
          <a:xfrm>
            <a:off x="285750" y="1600200"/>
            <a:ext cx="4286250" cy="2331720"/>
          </a:xfrm>
          <a:prstGeom prst="rect">
            <a:avLst/>
          </a:prstGeom>
        </p:spPr>
      </p:pic>
      <p:pic>
        <p:nvPicPr>
          <p:cNvPr id="6" name="Picture 5" descr="FM ground state.png"/>
          <p:cNvPicPr>
            <a:picLocks noChangeAspect="1"/>
          </p:cNvPicPr>
          <p:nvPr/>
        </p:nvPicPr>
        <p:blipFill>
          <a:blip r:embed="rId5" cstate="print"/>
          <a:stretch>
            <a:fillRect/>
          </a:stretch>
        </p:blipFill>
        <p:spPr>
          <a:xfrm>
            <a:off x="152400" y="1364218"/>
            <a:ext cx="1362075" cy="139613"/>
          </a:xfrm>
          <a:prstGeom prst="rect">
            <a:avLst/>
          </a:prstGeom>
        </p:spPr>
      </p:pic>
      <p:sp>
        <p:nvSpPr>
          <p:cNvPr id="12" name="Rectangle 11"/>
          <p:cNvSpPr/>
          <p:nvPr/>
        </p:nvSpPr>
        <p:spPr>
          <a:xfrm>
            <a:off x="609600" y="3545098"/>
            <a:ext cx="4038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28"/>
          <p:cNvSpPr txBox="1"/>
          <p:nvPr/>
        </p:nvSpPr>
        <p:spPr>
          <a:xfrm rot="16200000">
            <a:off x="-690174" y="2414202"/>
            <a:ext cx="2057402" cy="276999"/>
          </a:xfrm>
          <a:prstGeom prst="rect">
            <a:avLst/>
          </a:prstGeom>
          <a:solidFill>
            <a:schemeClr val="bg1"/>
          </a:solidFill>
        </p:spPr>
        <p:txBody>
          <a:bodyPr wrap="square" rtlCol="0">
            <a:spAutoFit/>
          </a:bodyPr>
          <a:lstStyle/>
          <a:p>
            <a:pPr algn="ctr"/>
            <a:r>
              <a:rPr lang="en-US" sz="1200" b="1" dirty="0" smtClean="0">
                <a:solidFill>
                  <a:srgbClr val="000000"/>
                </a:solidFill>
                <a:latin typeface="Arial" pitchFamily="34" charset="0"/>
                <a:cs typeface="Arial" pitchFamily="34" charset="0"/>
              </a:rPr>
              <a:t>FM Population</a:t>
            </a:r>
            <a:endParaRPr lang="en-US" sz="1200" b="1" dirty="0">
              <a:solidFill>
                <a:srgbClr val="000000"/>
              </a:solidFill>
              <a:latin typeface="Arial" pitchFamily="34" charset="0"/>
              <a:cs typeface="Arial" pitchFamily="34" charset="0"/>
            </a:endParaRPr>
          </a:p>
        </p:txBody>
      </p:sp>
      <p:grpSp>
        <p:nvGrpSpPr>
          <p:cNvPr id="38" name="Group 37"/>
          <p:cNvGrpSpPr/>
          <p:nvPr/>
        </p:nvGrpSpPr>
        <p:grpSpPr>
          <a:xfrm>
            <a:off x="228600" y="3962400"/>
            <a:ext cx="1295400" cy="360299"/>
            <a:chOff x="6096000" y="5410200"/>
            <a:chExt cx="1295400" cy="360299"/>
          </a:xfrm>
        </p:grpSpPr>
        <p:pic>
          <p:nvPicPr>
            <p:cNvPr id="39" name="Picture 38" descr="FM excited state 1 left.png"/>
            <p:cNvPicPr>
              <a:picLocks noChangeAspect="1"/>
            </p:cNvPicPr>
            <p:nvPr/>
          </p:nvPicPr>
          <p:blipFill>
            <a:blip r:embed="rId6" cstate="print"/>
            <a:stretch>
              <a:fillRect/>
            </a:stretch>
          </p:blipFill>
          <p:spPr>
            <a:xfrm>
              <a:off x="6096000" y="5410200"/>
              <a:ext cx="1295400" cy="131699"/>
            </a:xfrm>
            <a:prstGeom prst="rect">
              <a:avLst/>
            </a:prstGeom>
          </p:spPr>
        </p:pic>
        <p:pic>
          <p:nvPicPr>
            <p:cNvPr id="40" name="Picture 39" descr="FM excited state 1 left.png"/>
            <p:cNvPicPr>
              <a:picLocks noChangeAspect="1"/>
            </p:cNvPicPr>
            <p:nvPr/>
          </p:nvPicPr>
          <p:blipFill>
            <a:blip r:embed="rId7" cstate="print"/>
            <a:stretch>
              <a:fillRect/>
            </a:stretch>
          </p:blipFill>
          <p:spPr>
            <a:xfrm>
              <a:off x="6096000" y="5638800"/>
              <a:ext cx="1295400" cy="131699"/>
            </a:xfrm>
            <a:prstGeom prst="rect">
              <a:avLst/>
            </a:prstGeom>
          </p:spPr>
        </p:pic>
      </p:grpSp>
      <p:grpSp>
        <p:nvGrpSpPr>
          <p:cNvPr id="41" name="Group 40"/>
          <p:cNvGrpSpPr/>
          <p:nvPr/>
        </p:nvGrpSpPr>
        <p:grpSpPr>
          <a:xfrm>
            <a:off x="3276600" y="3962400"/>
            <a:ext cx="1295400" cy="360299"/>
            <a:chOff x="6096000" y="4724400"/>
            <a:chExt cx="1295400" cy="360299"/>
          </a:xfrm>
        </p:grpSpPr>
        <p:pic>
          <p:nvPicPr>
            <p:cNvPr id="42" name="Picture 41" descr="FM excited state 1 left.png"/>
            <p:cNvPicPr>
              <a:picLocks noChangeAspect="1"/>
            </p:cNvPicPr>
            <p:nvPr/>
          </p:nvPicPr>
          <p:blipFill>
            <a:blip r:embed="rId8" cstate="print"/>
            <a:stretch>
              <a:fillRect/>
            </a:stretch>
          </p:blipFill>
          <p:spPr>
            <a:xfrm>
              <a:off x="6096000" y="4724400"/>
              <a:ext cx="1295400" cy="131699"/>
            </a:xfrm>
            <a:prstGeom prst="rect">
              <a:avLst/>
            </a:prstGeom>
          </p:spPr>
        </p:pic>
        <p:pic>
          <p:nvPicPr>
            <p:cNvPr id="43" name="Picture 42" descr="FM excited state 1 left.png"/>
            <p:cNvPicPr>
              <a:picLocks noChangeAspect="1"/>
            </p:cNvPicPr>
            <p:nvPr/>
          </p:nvPicPr>
          <p:blipFill>
            <a:blip r:embed="rId9" cstate="print"/>
            <a:stretch>
              <a:fillRect/>
            </a:stretch>
          </p:blipFill>
          <p:spPr>
            <a:xfrm>
              <a:off x="6096000" y="4953000"/>
              <a:ext cx="1295400" cy="131699"/>
            </a:xfrm>
            <a:prstGeom prst="rect">
              <a:avLst/>
            </a:prstGeom>
          </p:spPr>
        </p:pic>
      </p:grpSp>
      <p:grpSp>
        <p:nvGrpSpPr>
          <p:cNvPr id="44" name="Group 43"/>
          <p:cNvGrpSpPr/>
          <p:nvPr/>
        </p:nvGrpSpPr>
        <p:grpSpPr>
          <a:xfrm>
            <a:off x="1752600" y="3962400"/>
            <a:ext cx="1295400" cy="360299"/>
            <a:chOff x="6096000" y="6172200"/>
            <a:chExt cx="1295400" cy="360299"/>
          </a:xfrm>
        </p:grpSpPr>
        <p:pic>
          <p:nvPicPr>
            <p:cNvPr id="45" name="Picture 44" descr="FM excited state 1 left.png"/>
            <p:cNvPicPr>
              <a:picLocks noChangeAspect="1"/>
            </p:cNvPicPr>
            <p:nvPr/>
          </p:nvPicPr>
          <p:blipFill>
            <a:blip r:embed="rId10" cstate="print"/>
            <a:stretch>
              <a:fillRect/>
            </a:stretch>
          </p:blipFill>
          <p:spPr>
            <a:xfrm>
              <a:off x="6096000" y="6172200"/>
              <a:ext cx="1295400" cy="131699"/>
            </a:xfrm>
            <a:prstGeom prst="rect">
              <a:avLst/>
            </a:prstGeom>
          </p:spPr>
        </p:pic>
        <p:pic>
          <p:nvPicPr>
            <p:cNvPr id="46" name="Picture 45" descr="FM excited state 1 left.png"/>
            <p:cNvPicPr>
              <a:picLocks noChangeAspect="1"/>
            </p:cNvPicPr>
            <p:nvPr/>
          </p:nvPicPr>
          <p:blipFill>
            <a:blip r:embed="rId11" cstate="print"/>
            <a:stretch>
              <a:fillRect/>
            </a:stretch>
          </p:blipFill>
          <p:spPr>
            <a:xfrm>
              <a:off x="6096000" y="6400800"/>
              <a:ext cx="1295400" cy="131699"/>
            </a:xfrm>
            <a:prstGeom prst="rect">
              <a:avLst/>
            </a:prstGeom>
          </p:spPr>
        </p:pic>
      </p:grpSp>
      <p:cxnSp>
        <p:nvCxnSpPr>
          <p:cNvPr id="47" name="Straight Arrow Connector 46"/>
          <p:cNvCxnSpPr>
            <a:stCxn id="42" idx="0"/>
          </p:cNvCxnSpPr>
          <p:nvPr/>
        </p:nvCxnSpPr>
        <p:spPr>
          <a:xfrm flipH="1" flipV="1">
            <a:off x="3124200" y="2971800"/>
            <a:ext cx="800100" cy="990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9" idx="0"/>
          </p:cNvCxnSpPr>
          <p:nvPr/>
        </p:nvCxnSpPr>
        <p:spPr>
          <a:xfrm flipV="1">
            <a:off x="876300" y="3124200"/>
            <a:ext cx="952500" cy="838200"/>
          </a:xfrm>
          <a:prstGeom prst="straightConnector1">
            <a:avLst/>
          </a:prstGeom>
          <a:ln w="19050">
            <a:solidFill>
              <a:srgbClr val="0000F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5" idx="0"/>
          </p:cNvCxnSpPr>
          <p:nvPr/>
        </p:nvCxnSpPr>
        <p:spPr>
          <a:xfrm flipV="1">
            <a:off x="2400300" y="2971800"/>
            <a:ext cx="419100" cy="990600"/>
          </a:xfrm>
          <a:prstGeom prst="straightConnector1">
            <a:avLst/>
          </a:prstGeom>
          <a:ln w="1905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1024041" y="5410200"/>
            <a:ext cx="7967559" cy="1066800"/>
            <a:chOff x="566841" y="5410200"/>
            <a:chExt cx="7967559" cy="1066800"/>
          </a:xfrm>
        </p:grpSpPr>
        <p:pic>
          <p:nvPicPr>
            <p:cNvPr id="100" name="Picture 99" descr="FM excited state 1 left.png"/>
            <p:cNvPicPr>
              <a:picLocks noChangeAspect="1"/>
            </p:cNvPicPr>
            <p:nvPr/>
          </p:nvPicPr>
          <p:blipFill>
            <a:blip r:embed="rId6" cstate="print"/>
            <a:stretch>
              <a:fillRect/>
            </a:stretch>
          </p:blipFill>
          <p:spPr>
            <a:xfrm>
              <a:off x="1120144" y="5583073"/>
              <a:ext cx="1881229" cy="191258"/>
            </a:xfrm>
            <a:prstGeom prst="rect">
              <a:avLst/>
            </a:prstGeom>
          </p:spPr>
        </p:pic>
        <p:pic>
          <p:nvPicPr>
            <p:cNvPr id="101" name="Picture 100" descr="FM excited state 1 left.png"/>
            <p:cNvPicPr>
              <a:picLocks noChangeAspect="1"/>
            </p:cNvPicPr>
            <p:nvPr/>
          </p:nvPicPr>
          <p:blipFill>
            <a:blip r:embed="rId7" cstate="print"/>
            <a:stretch>
              <a:fillRect/>
            </a:stretch>
          </p:blipFill>
          <p:spPr>
            <a:xfrm>
              <a:off x="6431850" y="6136376"/>
              <a:ext cx="1881229" cy="191258"/>
            </a:xfrm>
            <a:prstGeom prst="rect">
              <a:avLst/>
            </a:prstGeom>
          </p:spPr>
        </p:pic>
        <p:pic>
          <p:nvPicPr>
            <p:cNvPr id="102" name="Picture 101" descr="FM excited state 1 left.png"/>
            <p:cNvPicPr>
              <a:picLocks noChangeAspect="1"/>
            </p:cNvPicPr>
            <p:nvPr/>
          </p:nvPicPr>
          <p:blipFill>
            <a:blip r:embed="rId8" cstate="print"/>
            <a:stretch>
              <a:fillRect/>
            </a:stretch>
          </p:blipFill>
          <p:spPr>
            <a:xfrm>
              <a:off x="6431850" y="5583073"/>
              <a:ext cx="1881229" cy="191258"/>
            </a:xfrm>
            <a:prstGeom prst="rect">
              <a:avLst/>
            </a:prstGeom>
          </p:spPr>
        </p:pic>
        <p:pic>
          <p:nvPicPr>
            <p:cNvPr id="103" name="Picture 102" descr="FM excited state 1 left.png"/>
            <p:cNvPicPr>
              <a:picLocks noChangeAspect="1"/>
            </p:cNvPicPr>
            <p:nvPr/>
          </p:nvPicPr>
          <p:blipFill>
            <a:blip r:embed="rId9" cstate="print"/>
            <a:stretch>
              <a:fillRect/>
            </a:stretch>
          </p:blipFill>
          <p:spPr>
            <a:xfrm>
              <a:off x="1120144" y="6136376"/>
              <a:ext cx="1881229" cy="191258"/>
            </a:xfrm>
            <a:prstGeom prst="rect">
              <a:avLst/>
            </a:prstGeom>
          </p:spPr>
        </p:pic>
        <p:pic>
          <p:nvPicPr>
            <p:cNvPr id="104" name="Picture 103" descr="FM excited state 1 left.png"/>
            <p:cNvPicPr>
              <a:picLocks noChangeAspect="1"/>
            </p:cNvPicPr>
            <p:nvPr/>
          </p:nvPicPr>
          <p:blipFill>
            <a:blip r:embed="rId10" cstate="print"/>
            <a:stretch>
              <a:fillRect/>
            </a:stretch>
          </p:blipFill>
          <p:spPr>
            <a:xfrm>
              <a:off x="3775997" y="5583073"/>
              <a:ext cx="1881229" cy="191258"/>
            </a:xfrm>
            <a:prstGeom prst="rect">
              <a:avLst/>
            </a:prstGeom>
          </p:spPr>
        </p:pic>
        <p:pic>
          <p:nvPicPr>
            <p:cNvPr id="105" name="Picture 104" descr="FM excited state 1 left.png"/>
            <p:cNvPicPr>
              <a:picLocks noChangeAspect="1"/>
            </p:cNvPicPr>
            <p:nvPr/>
          </p:nvPicPr>
          <p:blipFill>
            <a:blip r:embed="rId11" cstate="print"/>
            <a:stretch>
              <a:fillRect/>
            </a:stretch>
          </p:blipFill>
          <p:spPr>
            <a:xfrm>
              <a:off x="3775997" y="6136376"/>
              <a:ext cx="1881229" cy="191258"/>
            </a:xfrm>
            <a:prstGeom prst="rect">
              <a:avLst/>
            </a:prstGeom>
          </p:spPr>
        </p:pic>
        <p:grpSp>
          <p:nvGrpSpPr>
            <p:cNvPr id="106" name="Group 108"/>
            <p:cNvGrpSpPr/>
            <p:nvPr/>
          </p:nvGrpSpPr>
          <p:grpSpPr>
            <a:xfrm>
              <a:off x="1009483" y="5472413"/>
              <a:ext cx="2213211" cy="331982"/>
              <a:chOff x="7010400" y="4521678"/>
              <a:chExt cx="1524000" cy="228600"/>
            </a:xfrm>
          </p:grpSpPr>
          <p:cxnSp>
            <p:nvCxnSpPr>
              <p:cNvPr id="132" name="Straight Connector 131"/>
              <p:cNvCxnSpPr/>
              <p:nvPr/>
            </p:nvCxnSpPr>
            <p:spPr>
              <a:xfrm>
                <a:off x="7010400"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458200"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8458200"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12"/>
            <p:cNvGrpSpPr/>
            <p:nvPr/>
          </p:nvGrpSpPr>
          <p:grpSpPr>
            <a:xfrm>
              <a:off x="3665336" y="5472413"/>
              <a:ext cx="2213211" cy="331982"/>
              <a:chOff x="7010400" y="4521678"/>
              <a:chExt cx="1524000" cy="228600"/>
            </a:xfrm>
          </p:grpSpPr>
          <p:cxnSp>
            <p:nvCxnSpPr>
              <p:cNvPr id="129" name="Straight Connector 128"/>
              <p:cNvCxnSpPr/>
              <p:nvPr/>
            </p:nvCxnSpPr>
            <p:spPr>
              <a:xfrm>
                <a:off x="7010400"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8458200"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8458200"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Group 116"/>
            <p:cNvGrpSpPr/>
            <p:nvPr/>
          </p:nvGrpSpPr>
          <p:grpSpPr>
            <a:xfrm>
              <a:off x="6321189" y="5472413"/>
              <a:ext cx="2213211" cy="331982"/>
              <a:chOff x="7010400" y="4521678"/>
              <a:chExt cx="1524000" cy="228600"/>
            </a:xfrm>
          </p:grpSpPr>
          <p:cxnSp>
            <p:nvCxnSpPr>
              <p:cNvPr id="126" name="Straight Connector 125"/>
              <p:cNvCxnSpPr/>
              <p:nvPr/>
            </p:nvCxnSpPr>
            <p:spPr>
              <a:xfrm>
                <a:off x="7010400"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8458200"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8458200"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oup 120"/>
            <p:cNvGrpSpPr/>
            <p:nvPr/>
          </p:nvGrpSpPr>
          <p:grpSpPr>
            <a:xfrm>
              <a:off x="1009483" y="6025716"/>
              <a:ext cx="2213211" cy="331982"/>
              <a:chOff x="7010400" y="4521678"/>
              <a:chExt cx="1524000" cy="228600"/>
            </a:xfrm>
          </p:grpSpPr>
          <p:cxnSp>
            <p:nvCxnSpPr>
              <p:cNvPr id="123" name="Straight Connector 122"/>
              <p:cNvCxnSpPr/>
              <p:nvPr/>
            </p:nvCxnSpPr>
            <p:spPr>
              <a:xfrm>
                <a:off x="7010400"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8458200"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8458200"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0" name="Group 124"/>
            <p:cNvGrpSpPr/>
            <p:nvPr/>
          </p:nvGrpSpPr>
          <p:grpSpPr>
            <a:xfrm>
              <a:off x="3665336" y="6025716"/>
              <a:ext cx="2213211" cy="331982"/>
              <a:chOff x="7010400" y="4521678"/>
              <a:chExt cx="1524000" cy="228600"/>
            </a:xfrm>
          </p:grpSpPr>
          <p:cxnSp>
            <p:nvCxnSpPr>
              <p:cNvPr id="120" name="Straight Connector 119"/>
              <p:cNvCxnSpPr/>
              <p:nvPr/>
            </p:nvCxnSpPr>
            <p:spPr>
              <a:xfrm>
                <a:off x="7010400"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458200"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8458200"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28"/>
            <p:cNvGrpSpPr/>
            <p:nvPr/>
          </p:nvGrpSpPr>
          <p:grpSpPr>
            <a:xfrm>
              <a:off x="6321189" y="6025716"/>
              <a:ext cx="2213211" cy="331982"/>
              <a:chOff x="7010400" y="4521678"/>
              <a:chExt cx="1524000" cy="228600"/>
            </a:xfrm>
          </p:grpSpPr>
          <p:cxnSp>
            <p:nvCxnSpPr>
              <p:cNvPr id="117" name="Straight Connector 116"/>
              <p:cNvCxnSpPr/>
              <p:nvPr/>
            </p:nvCxnSpPr>
            <p:spPr>
              <a:xfrm>
                <a:off x="7010400"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8458200"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a:off x="8458200"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4" name="TextBox 113"/>
            <p:cNvSpPr txBox="1"/>
            <p:nvPr/>
          </p:nvSpPr>
          <p:spPr>
            <a:xfrm>
              <a:off x="566841" y="5953780"/>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sp>
          <p:nvSpPr>
            <p:cNvPr id="135" name="TextBox 134"/>
            <p:cNvSpPr txBox="1"/>
            <p:nvPr/>
          </p:nvSpPr>
          <p:spPr>
            <a:xfrm>
              <a:off x="3243890" y="5953780"/>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sp>
          <p:nvSpPr>
            <p:cNvPr id="136" name="TextBox 135"/>
            <p:cNvSpPr txBox="1"/>
            <p:nvPr/>
          </p:nvSpPr>
          <p:spPr>
            <a:xfrm>
              <a:off x="3243890" y="5410200"/>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sp>
          <p:nvSpPr>
            <p:cNvPr id="137" name="TextBox 136"/>
            <p:cNvSpPr txBox="1"/>
            <p:nvPr/>
          </p:nvSpPr>
          <p:spPr>
            <a:xfrm>
              <a:off x="5886450" y="5410200"/>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sp>
          <p:nvSpPr>
            <p:cNvPr id="138" name="TextBox 137"/>
            <p:cNvSpPr txBox="1"/>
            <p:nvPr/>
          </p:nvSpPr>
          <p:spPr>
            <a:xfrm>
              <a:off x="5886450" y="5953780"/>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grpSp>
      <p:grpSp>
        <p:nvGrpSpPr>
          <p:cNvPr id="150" name="Group 149"/>
          <p:cNvGrpSpPr/>
          <p:nvPr/>
        </p:nvGrpSpPr>
        <p:grpSpPr>
          <a:xfrm>
            <a:off x="152400" y="5648980"/>
            <a:ext cx="528011" cy="523220"/>
            <a:chOff x="1662740" y="4801255"/>
            <a:chExt cx="528011" cy="523220"/>
          </a:xfrm>
        </p:grpSpPr>
        <p:sp>
          <p:nvSpPr>
            <p:cNvPr id="143" name="TextBox 142"/>
            <p:cNvSpPr txBox="1"/>
            <p:nvPr/>
          </p:nvSpPr>
          <p:spPr>
            <a:xfrm>
              <a:off x="1662740" y="4801255"/>
              <a:ext cx="470000" cy="523220"/>
            </a:xfrm>
            <a:prstGeom prst="rect">
              <a:avLst/>
            </a:prstGeom>
            <a:noFill/>
          </p:spPr>
          <p:txBody>
            <a:bodyPr wrap="none" rtlCol="0">
              <a:spAutoFit/>
            </a:bodyPr>
            <a:lstStyle/>
            <a:p>
              <a:r>
                <a:rPr lang="en-US" sz="2800" dirty="0" smtClean="0">
                  <a:solidFill>
                    <a:srgbClr val="000000"/>
                  </a:solidFill>
                  <a:latin typeface="Symbol" pitchFamily="18" charset="2"/>
                </a:rPr>
                <a:t>Y</a:t>
              </a:r>
              <a:endParaRPr lang="en-US" sz="2800" dirty="0">
                <a:solidFill>
                  <a:srgbClr val="000000"/>
                </a:solidFill>
                <a:latin typeface="Symbol" pitchFamily="18" charset="2"/>
              </a:endParaRPr>
            </a:p>
          </p:txBody>
        </p:sp>
        <p:cxnSp>
          <p:nvCxnSpPr>
            <p:cNvPr id="144" name="Straight Connector 143"/>
            <p:cNvCxnSpPr/>
            <p:nvPr/>
          </p:nvCxnSpPr>
          <p:spPr>
            <a:xfrm flipH="1">
              <a:off x="1672989" y="4848225"/>
              <a:ext cx="3411" cy="44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057400" y="4876800"/>
              <a:ext cx="133350" cy="2123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2057400" y="5076588"/>
              <a:ext cx="133351" cy="181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685800" y="5677555"/>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sp>
        <p:nvSpPr>
          <p:cNvPr id="152" name="TextBox 151"/>
          <p:cNvSpPr txBox="1"/>
          <p:nvPr/>
        </p:nvSpPr>
        <p:spPr>
          <a:xfrm>
            <a:off x="4800600" y="1600200"/>
            <a:ext cx="4114800" cy="3416320"/>
          </a:xfrm>
          <a:prstGeom prst="rect">
            <a:avLst/>
          </a:prstGeom>
          <a:solidFill>
            <a:schemeClr val="bg1"/>
          </a:solidFill>
        </p:spPr>
        <p:txBody>
          <a:bodyPr wrap="square" rtlCol="0">
            <a:spAutoFit/>
          </a:bodyPr>
          <a:lstStyle/>
          <a:p>
            <a:pPr algn="ctr"/>
            <a:r>
              <a:rPr lang="en-US" sz="2400" dirty="0" smtClean="0">
                <a:solidFill>
                  <a:srgbClr val="000000"/>
                </a:solidFill>
                <a:latin typeface="Calibri"/>
                <a:cs typeface="Arial" pitchFamily="34" charset="0"/>
              </a:rPr>
              <a:t>Drive system with all frequencies simultaneously</a:t>
            </a:r>
          </a:p>
          <a:p>
            <a:pPr algn="ctr"/>
            <a:r>
              <a:rPr lang="en-US" sz="2400" dirty="0" smtClean="0">
                <a:solidFill>
                  <a:srgbClr val="000000"/>
                </a:solidFill>
                <a:latin typeface="Calibri"/>
                <a:cs typeface="Arial" pitchFamily="34" charset="0"/>
              </a:rPr>
              <a:t>(and control relative phases)</a:t>
            </a:r>
          </a:p>
          <a:p>
            <a:pPr algn="ctr"/>
            <a:r>
              <a:rPr lang="en-US" sz="2400" dirty="0" smtClean="0">
                <a:solidFill>
                  <a:srgbClr val="000000"/>
                </a:solidFill>
                <a:latin typeface="Calibri"/>
                <a:cs typeface="Arial" pitchFamily="34" charset="0"/>
                <a:sym typeface="Wingdings" pitchFamily="2" charset="2"/>
              </a:rPr>
              <a:t/>
            </a:r>
            <a:br>
              <a:rPr lang="en-US" sz="2400" dirty="0" smtClean="0">
                <a:solidFill>
                  <a:srgbClr val="000000"/>
                </a:solidFill>
                <a:latin typeface="Calibri"/>
                <a:cs typeface="Arial" pitchFamily="34" charset="0"/>
                <a:sym typeface="Wingdings" pitchFamily="2" charset="2"/>
              </a:rPr>
            </a:br>
            <a:endParaRPr lang="en-US" sz="2400" dirty="0" smtClean="0">
              <a:solidFill>
                <a:srgbClr val="000000"/>
              </a:solidFill>
              <a:latin typeface="Calibri"/>
              <a:cs typeface="Arial" pitchFamily="34" charset="0"/>
              <a:sym typeface="Wingdings" pitchFamily="2" charset="2"/>
            </a:endParaRPr>
          </a:p>
          <a:p>
            <a:pPr algn="ctr"/>
            <a:endParaRPr lang="en-US" sz="2400" dirty="0" smtClean="0">
              <a:solidFill>
                <a:srgbClr val="000000"/>
              </a:solidFill>
              <a:latin typeface="Calibri"/>
              <a:cs typeface="Arial" pitchFamily="34" charset="0"/>
              <a:sym typeface="Wingdings" pitchFamily="2" charset="2"/>
            </a:endParaRPr>
          </a:p>
          <a:p>
            <a:pPr algn="ctr"/>
            <a:r>
              <a:rPr lang="en-US" sz="2400" dirty="0" smtClean="0">
                <a:solidFill>
                  <a:srgbClr val="000000"/>
                </a:solidFill>
                <a:latin typeface="Calibri"/>
                <a:cs typeface="Arial" pitchFamily="34" charset="0"/>
                <a:sym typeface="Wingdings" pitchFamily="2" charset="2"/>
              </a:rPr>
              <a:t>Create equal superposition of single-spin flip states</a:t>
            </a:r>
          </a:p>
          <a:p>
            <a:pPr algn="ctr"/>
            <a:r>
              <a:rPr lang="en-US" sz="2400" dirty="0" smtClean="0">
                <a:solidFill>
                  <a:srgbClr val="000000"/>
                </a:solidFill>
                <a:latin typeface="Calibri"/>
                <a:cs typeface="Arial" pitchFamily="34" charset="0"/>
                <a:sym typeface="Wingdings" pitchFamily="2" charset="2"/>
              </a:rPr>
              <a:t>(W state)</a:t>
            </a:r>
          </a:p>
        </p:txBody>
      </p:sp>
      <p:cxnSp>
        <p:nvCxnSpPr>
          <p:cNvPr id="153" name="Straight Arrow Connector 152"/>
          <p:cNvCxnSpPr/>
          <p:nvPr/>
        </p:nvCxnSpPr>
        <p:spPr>
          <a:xfrm>
            <a:off x="6858000" y="2819400"/>
            <a:ext cx="0" cy="990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Title 1"/>
          <p:cNvSpPr txBox="1">
            <a:spLocks/>
          </p:cNvSpPr>
          <p:nvPr/>
        </p:nvSpPr>
        <p:spPr>
          <a:xfrm>
            <a:off x="457200" y="83726"/>
            <a:ext cx="8229600"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quantum engineering (FM: N=4)</a:t>
            </a:r>
            <a:endParaRPr lang="en-US" sz="3200" dirty="0">
              <a:solidFill>
                <a:sysClr val="windowText" lastClr="000000"/>
              </a:solidFill>
            </a:endParaRPr>
          </a:p>
        </p:txBody>
      </p:sp>
      <p:sp>
        <p:nvSpPr>
          <p:cNvPr id="65" name="Rectangle 64"/>
          <p:cNvSpPr/>
          <p:nvPr/>
        </p:nvSpPr>
        <p:spPr>
          <a:xfrm>
            <a:off x="6420908" y="6513492"/>
            <a:ext cx="2702984" cy="338554"/>
          </a:xfrm>
          <a:prstGeom prst="rect">
            <a:avLst/>
          </a:prstGeom>
        </p:spPr>
        <p:txBody>
          <a:bodyPr wrap="none">
            <a:spAutoFit/>
          </a:bodyPr>
          <a:lstStyle/>
          <a:p>
            <a:r>
              <a:rPr lang="en-US" sz="1600" dirty="0" smtClean="0">
                <a:solidFill>
                  <a:srgbClr val="000000"/>
                </a:solidFill>
                <a:latin typeface="Times New Roman" pitchFamily="18" charset="0"/>
                <a:cs typeface="Times New Roman" pitchFamily="18" charset="0"/>
              </a:rPr>
              <a:t>C. Senko </a:t>
            </a:r>
            <a:r>
              <a:rPr lang="en-US" sz="1600" i="1" dirty="0" smtClean="0">
                <a:solidFill>
                  <a:srgbClr val="000000"/>
                </a:solidFill>
                <a:latin typeface="Times New Roman" pitchFamily="18" charset="0"/>
                <a:cs typeface="Times New Roman" pitchFamily="18" charset="0"/>
              </a:rPr>
              <a:t>et. al.</a:t>
            </a:r>
            <a:r>
              <a:rPr lang="en-US" sz="1600" dirty="0" smtClean="0">
                <a:solidFill>
                  <a:srgbClr val="000000"/>
                </a:solidFill>
                <a:latin typeface="Times New Roman" pitchFamily="18" charset="0"/>
                <a:cs typeface="Times New Roman" pitchFamily="18" charset="0"/>
              </a:rPr>
              <a:t>,</a:t>
            </a:r>
            <a:r>
              <a:rPr lang="en-US" sz="1600" i="1" dirty="0" smtClean="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in preparation</a:t>
            </a:r>
            <a:endParaRPr lang="en-US" sz="1600" dirty="0">
              <a:solidFill>
                <a:srgbClr val="00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046048029"/>
      </p:ext>
    </p:extLst>
  </p:cSld>
  <p:clrMapOvr>
    <a:masterClrMapping/>
  </p:clrMapOvr>
  <p:transition advTm="330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527630" y="2133600"/>
            <a:ext cx="2520518" cy="762000"/>
            <a:chOff x="5838825" y="1371600"/>
            <a:chExt cx="2520518" cy="762000"/>
          </a:xfrm>
        </p:grpSpPr>
        <p:graphicFrame>
          <p:nvGraphicFramePr>
            <p:cNvPr id="58" name="Object 6"/>
            <p:cNvGraphicFramePr>
              <a:graphicFrameLocks noChangeAspect="1"/>
            </p:cNvGraphicFramePr>
            <p:nvPr/>
          </p:nvGraphicFramePr>
          <p:xfrm>
            <a:off x="5838825" y="1371600"/>
            <a:ext cx="2308225" cy="434975"/>
          </p:xfrm>
          <a:graphic>
            <a:graphicData uri="http://schemas.openxmlformats.org/presentationml/2006/ole">
              <mc:AlternateContent xmlns:mc="http://schemas.openxmlformats.org/markup-compatibility/2006">
                <mc:Choice xmlns:v="urn:schemas-microsoft-com:vml" Requires="v">
                  <p:oleObj spid="_x0000_s15374" name="Equation" r:id="rId4" imgW="1257120" imgH="241200" progId="Equation.3">
                    <p:embed/>
                  </p:oleObj>
                </mc:Choice>
                <mc:Fallback>
                  <p:oleObj name="Equation" r:id="rId4" imgW="125712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825" y="1371600"/>
                          <a:ext cx="2308225"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7"/>
            <p:cNvGraphicFramePr>
              <a:graphicFrameLocks noChangeAspect="1"/>
            </p:cNvGraphicFramePr>
            <p:nvPr/>
          </p:nvGraphicFramePr>
          <p:xfrm>
            <a:off x="6681355" y="1744662"/>
            <a:ext cx="1677988" cy="388938"/>
          </p:xfrm>
          <a:graphic>
            <a:graphicData uri="http://schemas.openxmlformats.org/presentationml/2006/ole">
              <mc:AlternateContent xmlns:mc="http://schemas.openxmlformats.org/markup-compatibility/2006">
                <mc:Choice xmlns:v="urn:schemas-microsoft-com:vml" Requires="v">
                  <p:oleObj spid="_x0000_s15375" name="Equation" r:id="rId6" imgW="914400" imgH="215640" progId="Equation.3">
                    <p:embed/>
                  </p:oleObj>
                </mc:Choice>
                <mc:Fallback>
                  <p:oleObj name="Equation" r:id="rId6" imgW="9144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1355" y="1744662"/>
                          <a:ext cx="1677988" cy="388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0" name="Group 59"/>
          <p:cNvGrpSpPr/>
          <p:nvPr/>
        </p:nvGrpSpPr>
        <p:grpSpPr>
          <a:xfrm>
            <a:off x="451430" y="3352800"/>
            <a:ext cx="2825170" cy="1371600"/>
            <a:chOff x="6248401" y="2362200"/>
            <a:chExt cx="2825170" cy="1371600"/>
          </a:xfrm>
        </p:grpSpPr>
        <p:grpSp>
          <p:nvGrpSpPr>
            <p:cNvPr id="61" name="Group 60"/>
            <p:cNvGrpSpPr/>
            <p:nvPr/>
          </p:nvGrpSpPr>
          <p:grpSpPr>
            <a:xfrm>
              <a:off x="6661716" y="2514600"/>
              <a:ext cx="1839711" cy="1217350"/>
              <a:chOff x="1219200" y="4648926"/>
              <a:chExt cx="2947618" cy="1809852"/>
            </a:xfrm>
          </p:grpSpPr>
          <p:pic>
            <p:nvPicPr>
              <p:cNvPr id="66" name="Picture 65" descr="B profile single freq.png"/>
              <p:cNvPicPr>
                <a:picLocks noChangeAspect="1"/>
              </p:cNvPicPr>
              <p:nvPr/>
            </p:nvPicPr>
            <p:blipFill>
              <a:blip r:embed="rId8" cstate="print"/>
              <a:stretch>
                <a:fillRect/>
              </a:stretch>
            </p:blipFill>
            <p:spPr>
              <a:xfrm>
                <a:off x="1219201" y="5107101"/>
                <a:ext cx="2362200" cy="1351677"/>
              </a:xfrm>
              <a:prstGeom prst="rect">
                <a:avLst/>
              </a:prstGeom>
            </p:spPr>
          </p:pic>
          <p:cxnSp>
            <p:nvCxnSpPr>
              <p:cNvPr id="67" name="Straight Arrow Connector 66"/>
              <p:cNvCxnSpPr/>
              <p:nvPr/>
            </p:nvCxnSpPr>
            <p:spPr>
              <a:xfrm flipV="1">
                <a:off x="1219200" y="4648926"/>
                <a:ext cx="0" cy="15994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8" name="Straight Arrow Connector 67"/>
              <p:cNvCxnSpPr/>
              <p:nvPr/>
            </p:nvCxnSpPr>
            <p:spPr>
              <a:xfrm>
                <a:off x="1219201" y="6206554"/>
                <a:ext cx="294761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62" name="TextBox 61"/>
            <p:cNvSpPr txBox="1">
              <a:spLocks noChangeArrowheads="1"/>
            </p:cNvSpPr>
            <p:nvPr/>
          </p:nvSpPr>
          <p:spPr bwMode="auto">
            <a:xfrm>
              <a:off x="8498557" y="3387292"/>
              <a:ext cx="575014" cy="346508"/>
            </a:xfrm>
            <a:prstGeom prst="rect">
              <a:avLst/>
            </a:prstGeom>
            <a:noFill/>
            <a:ln w="9525">
              <a:noFill/>
              <a:miter lim="800000"/>
              <a:headEnd/>
              <a:tailEnd/>
            </a:ln>
          </p:spPr>
          <p:txBody>
            <a:bodyPr wrap="none">
              <a:spAutoFit/>
            </a:bodyPr>
            <a:lstStyle/>
            <a:p>
              <a:r>
                <a:rPr lang="en-US" dirty="0" smtClean="0">
                  <a:solidFill>
                    <a:srgbClr val="000000"/>
                  </a:solidFill>
                  <a:latin typeface="Calibri"/>
                  <a:cs typeface="Times New Roman" pitchFamily="18" charset="0"/>
                </a:rPr>
                <a:t>time</a:t>
              </a:r>
              <a:endParaRPr lang="en-US" i="1" baseline="-25000" dirty="0">
                <a:solidFill>
                  <a:srgbClr val="000000"/>
                </a:solidFill>
                <a:latin typeface="Calibri"/>
                <a:cs typeface="Times New Roman" pitchFamily="18" charset="0"/>
              </a:endParaRPr>
            </a:p>
          </p:txBody>
        </p:sp>
        <p:sp>
          <p:nvSpPr>
            <p:cNvPr id="63" name="TextBox 8"/>
            <p:cNvSpPr txBox="1">
              <a:spLocks noChangeArrowheads="1"/>
            </p:cNvSpPr>
            <p:nvPr/>
          </p:nvSpPr>
          <p:spPr bwMode="auto">
            <a:xfrm>
              <a:off x="8018059" y="3158692"/>
              <a:ext cx="351505" cy="346508"/>
            </a:xfrm>
            <a:prstGeom prst="rect">
              <a:avLst/>
            </a:prstGeom>
            <a:noFill/>
            <a:ln w="9525">
              <a:noFill/>
              <a:miter lim="800000"/>
              <a:headEnd/>
              <a:tailEnd/>
            </a:ln>
          </p:spPr>
          <p:txBody>
            <a:bodyPr wrap="none">
              <a:spAutoFit/>
            </a:bodyPr>
            <a:lstStyle/>
            <a:p>
              <a:r>
                <a:rPr lang="en-US" b="1" i="1" dirty="0" smtClean="0">
                  <a:solidFill>
                    <a:srgbClr val="0000FF"/>
                  </a:solidFill>
                  <a:latin typeface="Calibri"/>
                  <a:cs typeface="Times New Roman" pitchFamily="18" charset="0"/>
                </a:rPr>
                <a:t>B</a:t>
              </a:r>
              <a:r>
                <a:rPr lang="en-US" i="1" baseline="-25000" dirty="0" smtClean="0">
                  <a:solidFill>
                    <a:srgbClr val="0000FF"/>
                  </a:solidFill>
                  <a:latin typeface="Calibri"/>
                  <a:cs typeface="Times New Roman" pitchFamily="18" charset="0"/>
                </a:rPr>
                <a:t>y</a:t>
              </a:r>
              <a:endParaRPr lang="en-US" baseline="-25000" dirty="0">
                <a:solidFill>
                  <a:srgbClr val="0000FF"/>
                </a:solidFill>
                <a:latin typeface="Calibri"/>
                <a:cs typeface="Times New Roman" pitchFamily="18" charset="0"/>
              </a:endParaRPr>
            </a:p>
          </p:txBody>
        </p:sp>
        <p:sp>
          <p:nvSpPr>
            <p:cNvPr id="64" name="TextBox 63"/>
            <p:cNvSpPr txBox="1"/>
            <p:nvPr/>
          </p:nvSpPr>
          <p:spPr>
            <a:xfrm>
              <a:off x="6924200" y="2362200"/>
              <a:ext cx="404258" cy="346508"/>
            </a:xfrm>
            <a:prstGeom prst="rect">
              <a:avLst/>
            </a:prstGeom>
            <a:noFill/>
          </p:spPr>
          <p:txBody>
            <a:bodyPr wrap="none" rtlCol="0">
              <a:spAutoFit/>
            </a:bodyPr>
            <a:lstStyle/>
            <a:p>
              <a:r>
                <a:rPr lang="en-US" b="1" i="1" dirty="0" err="1" smtClean="0">
                  <a:solidFill>
                    <a:srgbClr val="FF0000"/>
                  </a:solidFill>
                  <a:latin typeface="Calibri"/>
                  <a:cs typeface="Times New Roman" pitchFamily="18" charset="0"/>
                </a:rPr>
                <a:t>J</a:t>
              </a:r>
              <a:r>
                <a:rPr lang="en-US" i="1" baseline="-25000" dirty="0" err="1" smtClean="0">
                  <a:solidFill>
                    <a:srgbClr val="FF0000"/>
                  </a:solidFill>
                  <a:latin typeface="Calibri"/>
                  <a:cs typeface="Times New Roman" pitchFamily="18" charset="0"/>
                </a:rPr>
                <a:t>x</a:t>
              </a:r>
              <a:r>
                <a:rPr lang="en-US" i="1" baseline="30000" dirty="0" err="1" smtClean="0">
                  <a:solidFill>
                    <a:srgbClr val="FF0000"/>
                  </a:solidFill>
                  <a:latin typeface="Calibri"/>
                  <a:cs typeface="Times New Roman" pitchFamily="18" charset="0"/>
                </a:rPr>
                <a:t>i,j</a:t>
              </a:r>
              <a:endParaRPr lang="en-US" dirty="0">
                <a:solidFill>
                  <a:srgbClr val="000000"/>
                </a:solidFill>
                <a:latin typeface="Calibri"/>
              </a:endParaRPr>
            </a:p>
          </p:txBody>
        </p:sp>
        <p:sp>
          <p:nvSpPr>
            <p:cNvPr id="65" name="TextBox 8"/>
            <p:cNvSpPr txBox="1">
              <a:spLocks noChangeArrowheads="1"/>
            </p:cNvSpPr>
            <p:nvPr/>
          </p:nvSpPr>
          <p:spPr bwMode="auto">
            <a:xfrm rot="16200000">
              <a:off x="5880098" y="2903474"/>
              <a:ext cx="1083113" cy="346508"/>
            </a:xfrm>
            <a:prstGeom prst="rect">
              <a:avLst/>
            </a:prstGeom>
            <a:noFill/>
            <a:ln w="9525">
              <a:noFill/>
              <a:miter lim="800000"/>
              <a:headEnd/>
              <a:tailEnd/>
            </a:ln>
          </p:spPr>
          <p:txBody>
            <a:bodyPr wrap="none">
              <a:spAutoFit/>
            </a:bodyPr>
            <a:lstStyle/>
            <a:p>
              <a:r>
                <a:rPr lang="en-US" dirty="0" smtClean="0">
                  <a:solidFill>
                    <a:srgbClr val="000000"/>
                  </a:solidFill>
                  <a:latin typeface="Calibri"/>
                  <a:cs typeface="Times New Roman" pitchFamily="18" charset="0"/>
                </a:rPr>
                <a:t>amplitude</a:t>
              </a:r>
              <a:endParaRPr lang="en-US" i="1" baseline="-25000" dirty="0">
                <a:solidFill>
                  <a:srgbClr val="000000"/>
                </a:solidFill>
                <a:latin typeface="Calibri"/>
                <a:cs typeface="Times New Roman" pitchFamily="18" charset="0"/>
              </a:endParaRPr>
            </a:p>
          </p:txBody>
        </p:sp>
      </p:grpSp>
      <p:grpSp>
        <p:nvGrpSpPr>
          <p:cNvPr id="69" name="Group 68"/>
          <p:cNvGrpSpPr/>
          <p:nvPr/>
        </p:nvGrpSpPr>
        <p:grpSpPr>
          <a:xfrm>
            <a:off x="700217" y="1200805"/>
            <a:ext cx="7986583" cy="574830"/>
            <a:chOff x="824540" y="1048405"/>
            <a:chExt cx="7986583" cy="574830"/>
          </a:xfrm>
        </p:grpSpPr>
        <p:grpSp>
          <p:nvGrpSpPr>
            <p:cNvPr id="70" name="Group 69"/>
            <p:cNvGrpSpPr/>
            <p:nvPr/>
          </p:nvGrpSpPr>
          <p:grpSpPr>
            <a:xfrm>
              <a:off x="1794338" y="1164266"/>
              <a:ext cx="1482262" cy="331982"/>
              <a:chOff x="4495799" y="5472413"/>
              <a:chExt cx="1482262" cy="331982"/>
            </a:xfrm>
          </p:grpSpPr>
          <p:pic>
            <p:nvPicPr>
              <p:cNvPr id="99" name="Picture 98" descr="FM excited state 1 left.png"/>
              <p:cNvPicPr>
                <a:picLocks noChangeAspect="1"/>
              </p:cNvPicPr>
              <p:nvPr/>
            </p:nvPicPr>
            <p:blipFill>
              <a:blip r:embed="rId9" cstate="print"/>
              <a:srcRect l="18432" r="17323"/>
              <a:stretch>
                <a:fillRect/>
              </a:stretch>
            </p:blipFill>
            <p:spPr>
              <a:xfrm>
                <a:off x="4579951" y="5583073"/>
                <a:ext cx="1208599" cy="191258"/>
              </a:xfrm>
              <a:prstGeom prst="rect">
                <a:avLst/>
              </a:prstGeom>
            </p:spPr>
          </p:pic>
          <p:grpSp>
            <p:nvGrpSpPr>
              <p:cNvPr id="100" name="Group 112"/>
              <p:cNvGrpSpPr/>
              <p:nvPr/>
            </p:nvGrpSpPr>
            <p:grpSpPr>
              <a:xfrm>
                <a:off x="4495799" y="5472413"/>
                <a:ext cx="1482262" cy="331982"/>
                <a:chOff x="7267424" y="4521678"/>
                <a:chExt cx="1020674" cy="228600"/>
              </a:xfrm>
            </p:grpSpPr>
            <p:cxnSp>
              <p:nvCxnSpPr>
                <p:cNvPr id="101" name="Straight Connector 100"/>
                <p:cNvCxnSpPr/>
                <p:nvPr/>
              </p:nvCxnSpPr>
              <p:spPr>
                <a:xfrm>
                  <a:off x="7267424"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8211898"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8211898"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a:off x="3657600" y="1171545"/>
              <a:ext cx="1482263" cy="331982"/>
              <a:chOff x="7162798" y="5472413"/>
              <a:chExt cx="1482263" cy="331982"/>
            </a:xfrm>
          </p:grpSpPr>
          <p:pic>
            <p:nvPicPr>
              <p:cNvPr id="94" name="Picture 93" descr="FM excited state 1 left.png"/>
              <p:cNvPicPr>
                <a:picLocks noChangeAspect="1"/>
              </p:cNvPicPr>
              <p:nvPr/>
            </p:nvPicPr>
            <p:blipFill>
              <a:blip r:embed="rId10" cstate="print"/>
              <a:srcRect l="18426" r="17117"/>
              <a:stretch>
                <a:fillRect/>
              </a:stretch>
            </p:blipFill>
            <p:spPr>
              <a:xfrm>
                <a:off x="7235687" y="5583073"/>
                <a:ext cx="1212574" cy="191258"/>
              </a:xfrm>
              <a:prstGeom prst="rect">
                <a:avLst/>
              </a:prstGeom>
            </p:spPr>
          </p:pic>
          <p:grpSp>
            <p:nvGrpSpPr>
              <p:cNvPr id="95" name="Group 116"/>
              <p:cNvGrpSpPr/>
              <p:nvPr/>
            </p:nvGrpSpPr>
            <p:grpSpPr>
              <a:xfrm>
                <a:off x="7162798" y="5472413"/>
                <a:ext cx="1482263" cy="331982"/>
                <a:chOff x="7275101" y="4521678"/>
                <a:chExt cx="1020675" cy="228600"/>
              </a:xfrm>
            </p:grpSpPr>
            <p:cxnSp>
              <p:nvCxnSpPr>
                <p:cNvPr id="96" name="Straight Connector 95"/>
                <p:cNvCxnSpPr/>
                <p:nvPr/>
              </p:nvCxnSpPr>
              <p:spPr>
                <a:xfrm>
                  <a:off x="7275101"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219576"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219576"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2" name="Group 71"/>
            <p:cNvGrpSpPr/>
            <p:nvPr/>
          </p:nvGrpSpPr>
          <p:grpSpPr>
            <a:xfrm>
              <a:off x="5486401" y="1171951"/>
              <a:ext cx="1482262" cy="331982"/>
              <a:chOff x="1828801" y="6025716"/>
              <a:chExt cx="1482262" cy="331982"/>
            </a:xfrm>
          </p:grpSpPr>
          <p:pic>
            <p:nvPicPr>
              <p:cNvPr id="89" name="Picture 88" descr="FM excited state 1 left.png"/>
              <p:cNvPicPr>
                <a:picLocks noChangeAspect="1"/>
              </p:cNvPicPr>
              <p:nvPr/>
            </p:nvPicPr>
            <p:blipFill>
              <a:blip r:embed="rId11" cstate="print"/>
              <a:srcRect l="18439" r="17105"/>
              <a:stretch>
                <a:fillRect/>
              </a:stretch>
            </p:blipFill>
            <p:spPr>
              <a:xfrm>
                <a:off x="1924216" y="6136376"/>
                <a:ext cx="1212574" cy="191258"/>
              </a:xfrm>
              <a:prstGeom prst="rect">
                <a:avLst/>
              </a:prstGeom>
            </p:spPr>
          </p:pic>
          <p:grpSp>
            <p:nvGrpSpPr>
              <p:cNvPr id="90" name="Group 120"/>
              <p:cNvGrpSpPr/>
              <p:nvPr/>
            </p:nvGrpSpPr>
            <p:grpSpPr>
              <a:xfrm>
                <a:off x="1828801" y="6025716"/>
                <a:ext cx="1482262" cy="331982"/>
                <a:chOff x="7259751" y="4521678"/>
                <a:chExt cx="1020674" cy="228600"/>
              </a:xfrm>
            </p:grpSpPr>
            <p:cxnSp>
              <p:nvCxnSpPr>
                <p:cNvPr id="91" name="Straight Connector 90"/>
                <p:cNvCxnSpPr/>
                <p:nvPr/>
              </p:nvCxnSpPr>
              <p:spPr>
                <a:xfrm>
                  <a:off x="7259751"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8204225"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8204225"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3" name="TextBox 72"/>
            <p:cNvSpPr txBox="1"/>
            <p:nvPr/>
          </p:nvSpPr>
          <p:spPr>
            <a:xfrm>
              <a:off x="5105400" y="1100015"/>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sp>
          <p:nvSpPr>
            <p:cNvPr id="74" name="TextBox 73"/>
            <p:cNvSpPr txBox="1"/>
            <p:nvPr/>
          </p:nvSpPr>
          <p:spPr>
            <a:xfrm>
              <a:off x="6934200" y="1100015"/>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sp>
          <p:nvSpPr>
            <p:cNvPr id="75" name="TextBox 74"/>
            <p:cNvSpPr txBox="1"/>
            <p:nvPr/>
          </p:nvSpPr>
          <p:spPr>
            <a:xfrm>
              <a:off x="3276600" y="1088066"/>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grpSp>
          <p:nvGrpSpPr>
            <p:cNvPr id="76" name="Group 75"/>
            <p:cNvGrpSpPr/>
            <p:nvPr/>
          </p:nvGrpSpPr>
          <p:grpSpPr>
            <a:xfrm>
              <a:off x="824540" y="1048405"/>
              <a:ext cx="928060" cy="551795"/>
              <a:chOff x="152400" y="5648980"/>
              <a:chExt cx="928060" cy="551795"/>
            </a:xfrm>
          </p:grpSpPr>
          <p:grpSp>
            <p:nvGrpSpPr>
              <p:cNvPr id="83" name="Group 82"/>
              <p:cNvGrpSpPr/>
              <p:nvPr/>
            </p:nvGrpSpPr>
            <p:grpSpPr>
              <a:xfrm>
                <a:off x="152400" y="5648980"/>
                <a:ext cx="528011" cy="523220"/>
                <a:chOff x="1662740" y="4801255"/>
                <a:chExt cx="528011" cy="523220"/>
              </a:xfrm>
            </p:grpSpPr>
            <p:sp>
              <p:nvSpPr>
                <p:cNvPr id="85" name="TextBox 84"/>
                <p:cNvSpPr txBox="1"/>
                <p:nvPr/>
              </p:nvSpPr>
              <p:spPr>
                <a:xfrm>
                  <a:off x="1662740" y="4801255"/>
                  <a:ext cx="470000" cy="523220"/>
                </a:xfrm>
                <a:prstGeom prst="rect">
                  <a:avLst/>
                </a:prstGeom>
                <a:noFill/>
              </p:spPr>
              <p:txBody>
                <a:bodyPr wrap="none" rtlCol="0">
                  <a:spAutoFit/>
                </a:bodyPr>
                <a:lstStyle/>
                <a:p>
                  <a:r>
                    <a:rPr lang="en-US" sz="2800" dirty="0" smtClean="0">
                      <a:solidFill>
                        <a:srgbClr val="000000"/>
                      </a:solidFill>
                      <a:latin typeface="Symbol" pitchFamily="18" charset="2"/>
                    </a:rPr>
                    <a:t>Y</a:t>
                  </a:r>
                  <a:endParaRPr lang="en-US" sz="2800" dirty="0">
                    <a:solidFill>
                      <a:srgbClr val="000000"/>
                    </a:solidFill>
                    <a:latin typeface="Symbol" pitchFamily="18" charset="2"/>
                  </a:endParaRPr>
                </a:p>
              </p:txBody>
            </p:sp>
            <p:cxnSp>
              <p:nvCxnSpPr>
                <p:cNvPr id="86" name="Straight Connector 85"/>
                <p:cNvCxnSpPr/>
                <p:nvPr/>
              </p:nvCxnSpPr>
              <p:spPr>
                <a:xfrm flipH="1">
                  <a:off x="1672989" y="4848225"/>
                  <a:ext cx="3411" cy="446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057400" y="4876800"/>
                  <a:ext cx="133350" cy="2123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057400" y="5076588"/>
                  <a:ext cx="133351" cy="1812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TextBox 83"/>
              <p:cNvSpPr txBox="1"/>
              <p:nvPr/>
            </p:nvSpPr>
            <p:spPr>
              <a:xfrm>
                <a:off x="685800" y="5677555"/>
                <a:ext cx="394660" cy="523220"/>
              </a:xfrm>
              <a:prstGeom prst="rect">
                <a:avLst/>
              </a:prstGeom>
              <a:noFill/>
            </p:spPr>
            <p:txBody>
              <a:bodyPr wrap="none" rtlCol="0">
                <a:spAutoFit/>
              </a:bodyPr>
              <a:lstStyle/>
              <a:p>
                <a:r>
                  <a:rPr lang="en-US" sz="2800" dirty="0" smtClean="0">
                    <a:solidFill>
                      <a:srgbClr val="000000"/>
                    </a:solidFill>
                  </a:rPr>
                  <a:t>=</a:t>
                </a:r>
                <a:endParaRPr lang="en-US" sz="2800" dirty="0">
                  <a:solidFill>
                    <a:srgbClr val="000000"/>
                  </a:solidFill>
                </a:endParaRPr>
              </a:p>
            </p:txBody>
          </p:sp>
        </p:grpSp>
        <p:grpSp>
          <p:nvGrpSpPr>
            <p:cNvPr id="77" name="Group 76"/>
            <p:cNvGrpSpPr/>
            <p:nvPr/>
          </p:nvGrpSpPr>
          <p:grpSpPr>
            <a:xfrm>
              <a:off x="7328861" y="1171951"/>
              <a:ext cx="1482262" cy="331982"/>
              <a:chOff x="4495801" y="6025716"/>
              <a:chExt cx="1482262" cy="331982"/>
            </a:xfrm>
          </p:grpSpPr>
          <p:pic>
            <p:nvPicPr>
              <p:cNvPr id="78" name="Picture 77" descr="FM excited state 1 left.png"/>
              <p:cNvPicPr>
                <a:picLocks noChangeAspect="1"/>
              </p:cNvPicPr>
              <p:nvPr/>
            </p:nvPicPr>
            <p:blipFill>
              <a:blip r:embed="rId12" cstate="print"/>
              <a:srcRect l="18432" r="17322"/>
              <a:stretch>
                <a:fillRect/>
              </a:stretch>
            </p:blipFill>
            <p:spPr>
              <a:xfrm>
                <a:off x="4579951" y="6136376"/>
                <a:ext cx="1208599" cy="191258"/>
              </a:xfrm>
              <a:prstGeom prst="rect">
                <a:avLst/>
              </a:prstGeom>
            </p:spPr>
          </p:pic>
          <p:grpSp>
            <p:nvGrpSpPr>
              <p:cNvPr id="79" name="Group 124"/>
              <p:cNvGrpSpPr/>
              <p:nvPr/>
            </p:nvGrpSpPr>
            <p:grpSpPr>
              <a:xfrm>
                <a:off x="4495801" y="6025716"/>
                <a:ext cx="1482262" cy="331982"/>
                <a:chOff x="7267426" y="4521678"/>
                <a:chExt cx="1020674" cy="228600"/>
              </a:xfrm>
            </p:grpSpPr>
            <p:cxnSp>
              <p:nvCxnSpPr>
                <p:cNvPr id="80" name="Straight Connector 79"/>
                <p:cNvCxnSpPr/>
                <p:nvPr/>
              </p:nvCxnSpPr>
              <p:spPr>
                <a:xfrm>
                  <a:off x="7267426" y="4521678"/>
                  <a:ext cx="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211900" y="4572000"/>
                  <a:ext cx="76200"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8211900" y="4639574"/>
                  <a:ext cx="76200" cy="848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104" name="Object 4"/>
          <p:cNvGraphicFramePr>
            <a:graphicFrameLocks noChangeAspect="1"/>
          </p:cNvGraphicFramePr>
          <p:nvPr/>
        </p:nvGraphicFramePr>
        <p:xfrm>
          <a:off x="381000" y="5918200"/>
          <a:ext cx="5638800" cy="711200"/>
        </p:xfrm>
        <a:graphic>
          <a:graphicData uri="http://schemas.openxmlformats.org/presentationml/2006/ole">
            <mc:AlternateContent xmlns:mc="http://schemas.openxmlformats.org/markup-compatibility/2006">
              <mc:Choice xmlns:v="urn:schemas-microsoft-com:vml" Requires="v">
                <p:oleObj spid="_x0000_s15376" name="Equation" r:id="rId13" imgW="3073320" imgH="393480" progId="Equation.3">
                  <p:embed/>
                </p:oleObj>
              </mc:Choice>
              <mc:Fallback>
                <p:oleObj name="Equation" r:id="rId13" imgW="3073320" imgH="3934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5918200"/>
                        <a:ext cx="5638800"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6" name="Group 105"/>
          <p:cNvGrpSpPr/>
          <p:nvPr/>
        </p:nvGrpSpPr>
        <p:grpSpPr>
          <a:xfrm>
            <a:off x="3505200" y="2054014"/>
            <a:ext cx="5562600" cy="3584786"/>
            <a:chOff x="3352800" y="1901614"/>
            <a:chExt cx="5562600" cy="3584786"/>
          </a:xfrm>
        </p:grpSpPr>
        <p:pic>
          <p:nvPicPr>
            <p:cNvPr id="107" name="Picture 106" descr="witness vs time 2 phases.png"/>
            <p:cNvPicPr>
              <a:picLocks noChangeAspect="1"/>
            </p:cNvPicPr>
            <p:nvPr/>
          </p:nvPicPr>
          <p:blipFill>
            <a:blip r:embed="rId15" cstate="print"/>
            <a:stretch>
              <a:fillRect/>
            </a:stretch>
          </p:blipFill>
          <p:spPr>
            <a:xfrm>
              <a:off x="3352800" y="1901614"/>
              <a:ext cx="5562600" cy="3584786"/>
            </a:xfrm>
            <a:prstGeom prst="rect">
              <a:avLst/>
            </a:prstGeom>
          </p:spPr>
        </p:pic>
        <p:sp>
          <p:nvSpPr>
            <p:cNvPr id="108" name="TextBox 107"/>
            <p:cNvSpPr txBox="1"/>
            <p:nvPr/>
          </p:nvSpPr>
          <p:spPr>
            <a:xfrm>
              <a:off x="3810000" y="4415135"/>
              <a:ext cx="3200400" cy="461665"/>
            </a:xfrm>
            <a:prstGeom prst="rect">
              <a:avLst/>
            </a:prstGeom>
            <a:noFill/>
          </p:spPr>
          <p:txBody>
            <a:bodyPr wrap="square" rtlCol="0">
              <a:spAutoFit/>
            </a:bodyPr>
            <a:lstStyle/>
            <a:p>
              <a:pPr algn="ctr"/>
              <a:r>
                <a:rPr lang="en-US" sz="2400" dirty="0" smtClean="0">
                  <a:solidFill>
                    <a:srgbClr val="00B050"/>
                  </a:solidFill>
                  <a:latin typeface="Calibri"/>
                  <a:cs typeface="Arial" pitchFamily="34" charset="0"/>
                </a:rPr>
                <a:t>entangled</a:t>
              </a:r>
              <a:endParaRPr lang="en-US" sz="2400" dirty="0" smtClean="0">
                <a:solidFill>
                  <a:srgbClr val="00B050"/>
                </a:solidFill>
                <a:latin typeface="Calibri"/>
                <a:cs typeface="Arial" pitchFamily="34" charset="0"/>
                <a:sym typeface="Wingdings" pitchFamily="2" charset="2"/>
              </a:endParaRPr>
            </a:p>
          </p:txBody>
        </p:sp>
        <p:sp>
          <p:nvSpPr>
            <p:cNvPr id="109" name="TextBox 108"/>
            <p:cNvSpPr txBox="1"/>
            <p:nvPr/>
          </p:nvSpPr>
          <p:spPr>
            <a:xfrm>
              <a:off x="3733800" y="2667000"/>
              <a:ext cx="1524000" cy="461665"/>
            </a:xfrm>
            <a:prstGeom prst="rect">
              <a:avLst/>
            </a:prstGeom>
            <a:noFill/>
          </p:spPr>
          <p:txBody>
            <a:bodyPr wrap="square" rtlCol="0">
              <a:spAutoFit/>
            </a:bodyPr>
            <a:lstStyle/>
            <a:p>
              <a:pPr algn="ctr"/>
              <a:r>
                <a:rPr lang="en-US" sz="2400" i="1" dirty="0" smtClean="0">
                  <a:solidFill>
                    <a:srgbClr val="C00000"/>
                  </a:solidFill>
                  <a:latin typeface="Symbol" pitchFamily="18" charset="2"/>
                  <a:cs typeface="Arial" pitchFamily="34" charset="0"/>
                </a:rPr>
                <a:t>f</a:t>
              </a:r>
              <a:r>
                <a:rPr lang="en-US" sz="2400" dirty="0" smtClean="0">
                  <a:solidFill>
                    <a:srgbClr val="C00000"/>
                  </a:solidFill>
                  <a:latin typeface="Calibri"/>
                  <a:cs typeface="Arial" pitchFamily="34" charset="0"/>
                </a:rPr>
                <a:t> = 340°</a:t>
              </a:r>
              <a:endParaRPr lang="en-US" sz="2400" dirty="0" smtClean="0">
                <a:solidFill>
                  <a:srgbClr val="C00000"/>
                </a:solidFill>
                <a:latin typeface="Calibri"/>
                <a:cs typeface="Arial" pitchFamily="34" charset="0"/>
                <a:sym typeface="Wingdings" pitchFamily="2" charset="2"/>
              </a:endParaRPr>
            </a:p>
          </p:txBody>
        </p:sp>
        <p:sp>
          <p:nvSpPr>
            <p:cNvPr id="110" name="TextBox 109"/>
            <p:cNvSpPr txBox="1"/>
            <p:nvPr/>
          </p:nvSpPr>
          <p:spPr>
            <a:xfrm>
              <a:off x="5029200" y="1981200"/>
              <a:ext cx="1524000" cy="461665"/>
            </a:xfrm>
            <a:prstGeom prst="rect">
              <a:avLst/>
            </a:prstGeom>
            <a:noFill/>
          </p:spPr>
          <p:txBody>
            <a:bodyPr wrap="square" rtlCol="0">
              <a:spAutoFit/>
            </a:bodyPr>
            <a:lstStyle/>
            <a:p>
              <a:pPr algn="ctr"/>
              <a:r>
                <a:rPr lang="en-US" sz="2400" i="1" dirty="0" smtClean="0">
                  <a:solidFill>
                    <a:srgbClr val="000099"/>
                  </a:solidFill>
                  <a:latin typeface="Symbol" pitchFamily="18" charset="2"/>
                  <a:cs typeface="Arial" pitchFamily="34" charset="0"/>
                </a:rPr>
                <a:t>f</a:t>
              </a:r>
              <a:r>
                <a:rPr lang="en-US" sz="2400" dirty="0" smtClean="0">
                  <a:solidFill>
                    <a:srgbClr val="000099"/>
                  </a:solidFill>
                  <a:latin typeface="Calibri"/>
                  <a:cs typeface="Arial" pitchFamily="34" charset="0"/>
                </a:rPr>
                <a:t> = 160°</a:t>
              </a:r>
              <a:endParaRPr lang="en-US" sz="2400" dirty="0" smtClean="0">
                <a:solidFill>
                  <a:srgbClr val="000099"/>
                </a:solidFill>
                <a:latin typeface="Calibri"/>
                <a:cs typeface="Arial" pitchFamily="34" charset="0"/>
                <a:sym typeface="Wingdings" pitchFamily="2" charset="2"/>
              </a:endParaRPr>
            </a:p>
          </p:txBody>
        </p:sp>
      </p:grpSp>
      <p:sp>
        <p:nvSpPr>
          <p:cNvPr id="112" name="Title 1"/>
          <p:cNvSpPr txBox="1">
            <a:spLocks/>
          </p:cNvSpPr>
          <p:nvPr/>
        </p:nvSpPr>
        <p:spPr>
          <a:xfrm>
            <a:off x="457200" y="83726"/>
            <a:ext cx="8229600" cy="7904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3200" smtClean="0">
                <a:solidFill>
                  <a:sysClr val="windowText" lastClr="000000"/>
                </a:solidFill>
              </a:rPr>
              <a:t>Dynamics: quantum engineering (FM: N=4)</a:t>
            </a:r>
            <a:endParaRPr lang="en-US" sz="3200" dirty="0">
              <a:solidFill>
                <a:sysClr val="windowText" lastClr="000000"/>
              </a:solidFill>
            </a:endParaRPr>
          </a:p>
        </p:txBody>
      </p:sp>
      <p:sp>
        <p:nvSpPr>
          <p:cNvPr id="113" name="Rectangle 112"/>
          <p:cNvSpPr/>
          <p:nvPr/>
        </p:nvSpPr>
        <p:spPr>
          <a:xfrm>
            <a:off x="6420908" y="6513492"/>
            <a:ext cx="2702984" cy="338554"/>
          </a:xfrm>
          <a:prstGeom prst="rect">
            <a:avLst/>
          </a:prstGeom>
        </p:spPr>
        <p:txBody>
          <a:bodyPr wrap="none">
            <a:spAutoFit/>
          </a:bodyPr>
          <a:lstStyle/>
          <a:p>
            <a:r>
              <a:rPr lang="en-US" sz="1600" dirty="0" smtClean="0">
                <a:solidFill>
                  <a:srgbClr val="000000"/>
                </a:solidFill>
                <a:latin typeface="Times New Roman" pitchFamily="18" charset="0"/>
                <a:cs typeface="Times New Roman" pitchFamily="18" charset="0"/>
              </a:rPr>
              <a:t>C. Senko </a:t>
            </a:r>
            <a:r>
              <a:rPr lang="en-US" sz="1600" i="1" dirty="0" smtClean="0">
                <a:solidFill>
                  <a:srgbClr val="000000"/>
                </a:solidFill>
                <a:latin typeface="Times New Roman" pitchFamily="18" charset="0"/>
                <a:cs typeface="Times New Roman" pitchFamily="18" charset="0"/>
              </a:rPr>
              <a:t>et. al.</a:t>
            </a:r>
            <a:r>
              <a:rPr lang="en-US" sz="1600" dirty="0" smtClean="0">
                <a:solidFill>
                  <a:srgbClr val="000000"/>
                </a:solidFill>
                <a:latin typeface="Times New Roman" pitchFamily="18" charset="0"/>
                <a:cs typeface="Times New Roman" pitchFamily="18" charset="0"/>
              </a:rPr>
              <a:t>,</a:t>
            </a:r>
            <a:r>
              <a:rPr lang="en-US" sz="1600" i="1" dirty="0" smtClean="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in preparation</a:t>
            </a:r>
            <a:endParaRPr lang="en-US" sz="1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23829695"/>
      </p:ext>
    </p:extLst>
  </p:cSld>
  <p:clrMapOvr>
    <a:masterClrMapping/>
  </p:clrMapOvr>
  <p:transition advTm="9407"/>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2786133421"/>
              </p:ext>
            </p:extLst>
          </p:nvPr>
        </p:nvGraphicFramePr>
        <p:xfrm>
          <a:off x="5787933" y="1416830"/>
          <a:ext cx="1679667" cy="945370"/>
        </p:xfrm>
        <a:graphic>
          <a:graphicData uri="http://schemas.openxmlformats.org/presentationml/2006/ole">
            <mc:AlternateContent xmlns:mc="http://schemas.openxmlformats.org/markup-compatibility/2006">
              <mc:Choice xmlns:v="urn:schemas-microsoft-com:vml" Requires="v">
                <p:oleObj spid="_x0000_s16391" name="Equation" r:id="rId3" imgW="812520" imgH="457200" progId="Equation.3">
                  <p:embed/>
                </p:oleObj>
              </mc:Choice>
              <mc:Fallback>
                <p:oleObj name="Equation" r:id="rId3" imgW="81252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7933" y="1416830"/>
                        <a:ext cx="1679667" cy="945370"/>
                      </a:xfrm>
                      <a:prstGeom prst="rect">
                        <a:avLst/>
                      </a:prstGeom>
                      <a:noFill/>
                      <a:ln>
                        <a:noFill/>
                      </a:ln>
                    </p:spPr>
                  </p:pic>
                </p:oleObj>
              </mc:Fallback>
            </mc:AlternateContent>
          </a:graphicData>
        </a:graphic>
      </p:graphicFrame>
      <p:sp>
        <p:nvSpPr>
          <p:cNvPr id="10" name="TextBox 9"/>
          <p:cNvSpPr txBox="1"/>
          <p:nvPr/>
        </p:nvSpPr>
        <p:spPr>
          <a:xfrm>
            <a:off x="708212" y="1447800"/>
            <a:ext cx="4201791" cy="1015663"/>
          </a:xfrm>
          <a:prstGeom prst="rect">
            <a:avLst/>
          </a:prstGeom>
          <a:noFill/>
        </p:spPr>
        <p:txBody>
          <a:bodyPr wrap="none" rtlCol="0">
            <a:spAutoFit/>
          </a:bodyPr>
          <a:lstStyle/>
          <a:p>
            <a:r>
              <a:rPr lang="en-US" u="sng" smtClean="0">
                <a:solidFill>
                  <a:srgbClr val="0000FF"/>
                </a:solidFill>
              </a:rPr>
              <a:t>“Ising Quench”</a:t>
            </a:r>
          </a:p>
          <a:p>
            <a:pPr marL="457200" indent="-457200">
              <a:buFontTx/>
              <a:buAutoNum type="alphaLcParenBoth"/>
            </a:pPr>
            <a:r>
              <a:rPr lang="en-US" smtClean="0">
                <a:solidFill>
                  <a:srgbClr val="0000FF"/>
                </a:solidFill>
              </a:rPr>
              <a:t>Prepare </a:t>
            </a:r>
            <a:r>
              <a:rPr lang="en-US" smtClean="0">
                <a:solidFill>
                  <a:srgbClr val="0000FF"/>
                </a:solidFill>
                <a:latin typeface="Times New Roman" pitchFamily="18" charset="0"/>
                <a:cs typeface="Times New Roman" pitchFamily="18" charset="0"/>
              </a:rPr>
              <a:t>(↓+↑)</a:t>
            </a:r>
            <a:r>
              <a:rPr lang="en-US" baseline="30000" smtClean="0">
                <a:solidFill>
                  <a:srgbClr val="0000FF"/>
                </a:solidFill>
                <a:latin typeface="Times New Roman" pitchFamily="18" charset="0"/>
                <a:cs typeface="Times New Roman" pitchFamily="18" charset="0"/>
                <a:sym typeface="Symbol"/>
              </a:rPr>
              <a:t></a:t>
            </a:r>
            <a:r>
              <a:rPr lang="en-US" i="1" baseline="30000" smtClean="0">
                <a:solidFill>
                  <a:srgbClr val="0000FF"/>
                </a:solidFill>
                <a:latin typeface="Times New Roman" pitchFamily="18" charset="0"/>
                <a:cs typeface="Times New Roman" pitchFamily="18" charset="0"/>
              </a:rPr>
              <a:t>N</a:t>
            </a:r>
            <a:r>
              <a:rPr lang="en-US" i="1" smtClean="0">
                <a:solidFill>
                  <a:srgbClr val="0000FF"/>
                </a:solidFill>
                <a:latin typeface="Times New Roman" pitchFamily="18" charset="0"/>
                <a:cs typeface="Times New Roman" pitchFamily="18" charset="0"/>
              </a:rPr>
              <a:t>    </a:t>
            </a:r>
            <a:r>
              <a:rPr lang="en-US" smtClean="0">
                <a:solidFill>
                  <a:srgbClr val="0000FF"/>
                </a:solidFill>
                <a:latin typeface="Times New Roman" pitchFamily="18" charset="0"/>
                <a:cs typeface="Times New Roman" pitchFamily="18" charset="0"/>
              </a:rPr>
              <a:t>“</a:t>
            </a:r>
            <a:r>
              <a:rPr lang="en-US" i="1" smtClean="0">
                <a:solidFill>
                  <a:srgbClr val="0000FF"/>
                </a:solidFill>
                <a:latin typeface="Times New Roman" pitchFamily="18" charset="0"/>
                <a:cs typeface="Times New Roman" pitchFamily="18" charset="0"/>
              </a:rPr>
              <a:t>kT </a:t>
            </a:r>
            <a:r>
              <a:rPr lang="en-US" smtClean="0">
                <a:solidFill>
                  <a:srgbClr val="0000FF"/>
                </a:solidFill>
                <a:latin typeface="Times New Roman" pitchFamily="18" charset="0"/>
                <a:cs typeface="Times New Roman" pitchFamily="18" charset="0"/>
              </a:rPr>
              <a:t>= </a:t>
            </a:r>
            <a:r>
              <a:rPr lang="en-US" smtClean="0">
                <a:solidFill>
                  <a:srgbClr val="0000FF"/>
                </a:solidFill>
                <a:latin typeface="Times New Roman" pitchFamily="18" charset="0"/>
                <a:cs typeface="Times New Roman" pitchFamily="18" charset="0"/>
                <a:sym typeface="Symbol"/>
              </a:rPr>
              <a:t>”</a:t>
            </a:r>
          </a:p>
          <a:p>
            <a:pPr marL="457200" indent="-457200">
              <a:buFontTx/>
              <a:buAutoNum type="alphaLcParenBoth"/>
            </a:pPr>
            <a:r>
              <a:rPr lang="en-US" smtClean="0">
                <a:solidFill>
                  <a:srgbClr val="0000FF"/>
                </a:solidFill>
                <a:cs typeface="Arial" pitchFamily="34" charset="0"/>
                <a:sym typeface="Symbol"/>
              </a:rPr>
              <a:t>Meaure correlations </a:t>
            </a:r>
            <a:r>
              <a:rPr lang="en-US" i="1" smtClean="0">
                <a:solidFill>
                  <a:srgbClr val="0000FF"/>
                </a:solidFill>
                <a:latin typeface="Times New Roman" pitchFamily="18" charset="0"/>
                <a:cs typeface="Times New Roman" pitchFamily="18" charset="0"/>
                <a:sym typeface="Symbol"/>
              </a:rPr>
              <a:t>C</a:t>
            </a:r>
            <a:r>
              <a:rPr lang="en-US" i="1" baseline="-25000" smtClean="0">
                <a:solidFill>
                  <a:srgbClr val="0000FF"/>
                </a:solidFill>
                <a:latin typeface="Times New Roman" pitchFamily="18" charset="0"/>
                <a:cs typeface="Times New Roman" pitchFamily="18" charset="0"/>
                <a:sym typeface="Symbol"/>
              </a:rPr>
              <a:t>midpoint, j </a:t>
            </a:r>
            <a:r>
              <a:rPr lang="en-US" smtClean="0">
                <a:solidFill>
                  <a:srgbClr val="0000FF"/>
                </a:solidFill>
                <a:latin typeface="Times New Roman" pitchFamily="18" charset="0"/>
                <a:cs typeface="Times New Roman" pitchFamily="18" charset="0"/>
                <a:sym typeface="Symbol"/>
              </a:rPr>
              <a:t>(</a:t>
            </a:r>
            <a:r>
              <a:rPr lang="en-US" i="1" smtClean="0">
                <a:solidFill>
                  <a:srgbClr val="0000FF"/>
                </a:solidFill>
                <a:latin typeface="Times New Roman" pitchFamily="18" charset="0"/>
                <a:cs typeface="Times New Roman" pitchFamily="18" charset="0"/>
                <a:sym typeface="Symbol"/>
              </a:rPr>
              <a:t>t</a:t>
            </a:r>
            <a:r>
              <a:rPr lang="en-US" smtClean="0">
                <a:solidFill>
                  <a:srgbClr val="0000FF"/>
                </a:solidFill>
                <a:latin typeface="Times New Roman" pitchFamily="18" charset="0"/>
                <a:cs typeface="Times New Roman" pitchFamily="18" charset="0"/>
                <a:sym typeface="Symbol"/>
              </a:rPr>
              <a:t>)</a:t>
            </a:r>
            <a:endParaRPr lang="en-US">
              <a:solidFill>
                <a:srgbClr val="0000FF"/>
              </a:solidFill>
            </a:endParaRPr>
          </a:p>
        </p:txBody>
      </p:sp>
      <p:sp>
        <p:nvSpPr>
          <p:cNvPr id="25" name="Title 1"/>
          <p:cNvSpPr txBox="1">
            <a:spLocks/>
          </p:cNvSpPr>
          <p:nvPr/>
        </p:nvSpPr>
        <p:spPr>
          <a:xfrm>
            <a:off x="457200" y="83726"/>
            <a:ext cx="8505930" cy="790478"/>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smtClean="0">
                <a:solidFill>
                  <a:sysClr val="windowText" lastClr="000000"/>
                </a:solidFill>
              </a:rPr>
              <a:t>Dynamics: </a:t>
            </a:r>
            <a:r>
              <a:rPr lang="en-US" sz="3600" smtClean="0">
                <a:solidFill>
                  <a:sysClr val="windowText" lastClr="000000"/>
                </a:solidFill>
              </a:rPr>
              <a:t>“light cone” of interaction propagation</a:t>
            </a:r>
          </a:p>
          <a:p>
            <a:pPr algn="l" fontAlgn="auto">
              <a:spcAft>
                <a:spcPts val="0"/>
              </a:spcAft>
            </a:pPr>
            <a:r>
              <a:rPr lang="en-US" sz="3600" smtClean="0">
                <a:solidFill>
                  <a:sysClr val="windowText" lastClr="000000"/>
                </a:solidFill>
              </a:rPr>
              <a:t>			with </a:t>
            </a:r>
            <a:r>
              <a:rPr lang="en-US" sz="3600" smtClean="0">
                <a:solidFill>
                  <a:sysClr val="windowText" lastClr="000000"/>
                </a:solidFill>
              </a:rPr>
              <a:t>long range interactions</a:t>
            </a:r>
            <a:endParaRPr lang="en-US" sz="3600" dirty="0">
              <a:solidFill>
                <a:sysClr val="windowText" lastClr="000000"/>
              </a:solidFill>
            </a:endParaRPr>
          </a:p>
        </p:txBody>
      </p:sp>
      <p:sp>
        <p:nvSpPr>
          <p:cNvPr id="24" name="TextBox 23"/>
          <p:cNvSpPr txBox="1"/>
          <p:nvPr/>
        </p:nvSpPr>
        <p:spPr>
          <a:xfrm>
            <a:off x="2729608" y="6191797"/>
            <a:ext cx="4791953" cy="400110"/>
          </a:xfrm>
          <a:prstGeom prst="rect">
            <a:avLst/>
          </a:prstGeom>
          <a:noFill/>
        </p:spPr>
        <p:txBody>
          <a:bodyPr wrap="none" rtlCol="0">
            <a:spAutoFit/>
          </a:bodyPr>
          <a:lstStyle/>
          <a:p>
            <a:r>
              <a:rPr lang="en-US" b="1" smtClean="0">
                <a:solidFill>
                  <a:srgbClr val="000000"/>
                </a:solidFill>
              </a:rPr>
              <a:t>Theory: Z. Gong and A. Gorshkov (JQI)</a:t>
            </a:r>
            <a:endParaRPr lang="en-US" b="1">
              <a:solidFill>
                <a:srgbClr val="000000"/>
              </a:solidFill>
            </a:endParaRPr>
          </a:p>
        </p:txBody>
      </p:sp>
      <p:grpSp>
        <p:nvGrpSpPr>
          <p:cNvPr id="28" name="Group 27"/>
          <p:cNvGrpSpPr/>
          <p:nvPr/>
        </p:nvGrpSpPr>
        <p:grpSpPr>
          <a:xfrm>
            <a:off x="163182" y="2908949"/>
            <a:ext cx="8980818" cy="2469913"/>
            <a:chOff x="163182" y="2908949"/>
            <a:chExt cx="8980818" cy="2469913"/>
          </a:xfrm>
        </p:grpSpPr>
        <p:pic>
          <p:nvPicPr>
            <p:cNvPr id="1893395"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82" y="3054127"/>
              <a:ext cx="8980818" cy="23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574510" y="2941540"/>
              <a:ext cx="866298" cy="29974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rgbClr val="000000"/>
                  </a:solidFill>
                  <a:latin typeface="Symbol" pitchFamily="18" charset="2"/>
                  <a:cs typeface="Arial" pitchFamily="34" charset="0"/>
                </a:rPr>
                <a:t>a</a:t>
              </a:r>
              <a:r>
                <a:rPr lang="en-US" sz="1600" smtClean="0">
                  <a:solidFill>
                    <a:srgbClr val="000000"/>
                  </a:solidFill>
                  <a:latin typeface="Arial" pitchFamily="34" charset="0"/>
                  <a:cs typeface="Arial" pitchFamily="34" charset="0"/>
                </a:rPr>
                <a:t>=2.5</a:t>
              </a:r>
              <a:endParaRPr lang="en-US" sz="1600">
                <a:solidFill>
                  <a:srgbClr val="000000"/>
                </a:solidFill>
              </a:endParaRPr>
            </a:p>
          </p:txBody>
        </p:sp>
        <p:sp>
          <p:nvSpPr>
            <p:cNvPr id="20" name="TextBox 19"/>
            <p:cNvSpPr txBox="1"/>
            <p:nvPr/>
          </p:nvSpPr>
          <p:spPr>
            <a:xfrm>
              <a:off x="854516" y="2922192"/>
              <a:ext cx="679994" cy="338554"/>
            </a:xfrm>
            <a:prstGeom prst="rect">
              <a:avLst/>
            </a:prstGeom>
            <a:solidFill>
              <a:schemeClr val="bg1"/>
            </a:solidFill>
          </p:spPr>
          <p:txBody>
            <a:bodyPr wrap="none" rtlCol="0">
              <a:spAutoFit/>
            </a:bodyPr>
            <a:lstStyle/>
            <a:p>
              <a:r>
                <a:rPr lang="en-US" sz="1600" smtClean="0">
                  <a:solidFill>
                    <a:srgbClr val="000000"/>
                  </a:solidFill>
                  <a:latin typeface="Arial" pitchFamily="34" charset="0"/>
                  <a:cs typeface="Arial" pitchFamily="34" charset="0"/>
                </a:rPr>
                <a:t>N=41</a:t>
              </a:r>
              <a:endParaRPr lang="en-US" sz="1600">
                <a:solidFill>
                  <a:srgbClr val="000000"/>
                </a:solidFill>
                <a:latin typeface="Arial" pitchFamily="34" charset="0"/>
                <a:cs typeface="Arial" pitchFamily="34" charset="0"/>
              </a:endParaRPr>
            </a:p>
          </p:txBody>
        </p:sp>
        <p:sp>
          <p:nvSpPr>
            <p:cNvPr id="31" name="TextBox 30"/>
            <p:cNvSpPr txBox="1"/>
            <p:nvPr/>
          </p:nvSpPr>
          <p:spPr>
            <a:xfrm>
              <a:off x="6868220" y="2908949"/>
              <a:ext cx="853119" cy="338554"/>
            </a:xfrm>
            <a:prstGeom prst="rect">
              <a:avLst/>
            </a:prstGeom>
            <a:solidFill>
              <a:schemeClr val="bg1"/>
            </a:solidFill>
          </p:spPr>
          <p:txBody>
            <a:bodyPr wrap="none" rtlCol="0">
              <a:spAutoFit/>
            </a:bodyPr>
            <a:lstStyle/>
            <a:p>
              <a:r>
                <a:rPr lang="en-US" sz="1600" smtClean="0">
                  <a:solidFill>
                    <a:srgbClr val="000000"/>
                  </a:solidFill>
                  <a:latin typeface="Arial" pitchFamily="34" charset="0"/>
                  <a:cs typeface="Arial" pitchFamily="34" charset="0"/>
                </a:rPr>
                <a:t>N=41   </a:t>
              </a:r>
              <a:endParaRPr lang="en-US" sz="1600">
                <a:solidFill>
                  <a:srgbClr val="000000"/>
                </a:solidFill>
                <a:latin typeface="Arial" pitchFamily="34" charset="0"/>
                <a:cs typeface="Arial" pitchFamily="34" charset="0"/>
              </a:endParaRPr>
            </a:p>
          </p:txBody>
        </p:sp>
        <p:sp>
          <p:nvSpPr>
            <p:cNvPr id="33" name="TextBox 32"/>
            <p:cNvSpPr txBox="1"/>
            <p:nvPr/>
          </p:nvSpPr>
          <p:spPr>
            <a:xfrm>
              <a:off x="3783644" y="2927674"/>
              <a:ext cx="737702" cy="338554"/>
            </a:xfrm>
            <a:prstGeom prst="rect">
              <a:avLst/>
            </a:prstGeom>
            <a:solidFill>
              <a:schemeClr val="bg1"/>
            </a:solidFill>
          </p:spPr>
          <p:txBody>
            <a:bodyPr wrap="none" rtlCol="0">
              <a:spAutoFit/>
            </a:bodyPr>
            <a:lstStyle/>
            <a:p>
              <a:r>
                <a:rPr lang="en-US" sz="1600" smtClean="0">
                  <a:solidFill>
                    <a:srgbClr val="000000"/>
                  </a:solidFill>
                  <a:latin typeface="Arial" pitchFamily="34" charset="0"/>
                  <a:cs typeface="Arial" pitchFamily="34" charset="0"/>
                </a:rPr>
                <a:t>N=41 </a:t>
              </a:r>
              <a:endParaRPr lang="en-US" sz="1600">
                <a:solidFill>
                  <a:srgbClr val="000000"/>
                </a:solidFill>
                <a:latin typeface="Arial" pitchFamily="34" charset="0"/>
                <a:cs typeface="Arial" pitchFamily="34" charset="0"/>
              </a:endParaRPr>
            </a:p>
          </p:txBody>
        </p:sp>
        <p:sp>
          <p:nvSpPr>
            <p:cNvPr id="32" name="Rectangle 31"/>
            <p:cNvSpPr/>
            <p:nvPr/>
          </p:nvSpPr>
          <p:spPr>
            <a:xfrm>
              <a:off x="4512782" y="2947022"/>
              <a:ext cx="866298" cy="29974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rgbClr val="000000"/>
                  </a:solidFill>
                  <a:latin typeface="Symbol" pitchFamily="18" charset="2"/>
                  <a:cs typeface="Arial" pitchFamily="34" charset="0"/>
                </a:rPr>
                <a:t>a</a:t>
              </a:r>
              <a:r>
                <a:rPr lang="en-US" sz="1600" smtClean="0">
                  <a:solidFill>
                    <a:srgbClr val="000000"/>
                  </a:solidFill>
                  <a:latin typeface="Arial" pitchFamily="34" charset="0"/>
                  <a:cs typeface="Arial" pitchFamily="34" charset="0"/>
                </a:rPr>
                <a:t>=1.5</a:t>
              </a:r>
              <a:endParaRPr lang="en-US" sz="1600">
                <a:solidFill>
                  <a:srgbClr val="000000"/>
                </a:solidFill>
              </a:endParaRPr>
            </a:p>
          </p:txBody>
        </p:sp>
        <p:sp>
          <p:nvSpPr>
            <p:cNvPr id="30" name="Rectangle 29"/>
            <p:cNvSpPr/>
            <p:nvPr/>
          </p:nvSpPr>
          <p:spPr>
            <a:xfrm>
              <a:off x="7588214" y="2928297"/>
              <a:ext cx="866298" cy="29974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smtClean="0">
                  <a:solidFill>
                    <a:srgbClr val="000000"/>
                  </a:solidFill>
                  <a:latin typeface="Symbol" pitchFamily="18" charset="2"/>
                  <a:cs typeface="Arial" pitchFamily="34" charset="0"/>
                </a:rPr>
                <a:t>a</a:t>
              </a:r>
              <a:r>
                <a:rPr lang="en-US" sz="1600" smtClean="0">
                  <a:solidFill>
                    <a:srgbClr val="000000"/>
                  </a:solidFill>
                  <a:latin typeface="Arial" pitchFamily="34" charset="0"/>
                  <a:cs typeface="Arial" pitchFamily="34" charset="0"/>
                </a:rPr>
                <a:t>=0.5</a:t>
              </a:r>
              <a:endParaRPr lang="en-US" sz="1600">
                <a:solidFill>
                  <a:srgbClr val="000000"/>
                </a:solidFill>
              </a:endParaRPr>
            </a:p>
          </p:txBody>
        </p:sp>
      </p:grpSp>
      <p:grpSp>
        <p:nvGrpSpPr>
          <p:cNvPr id="26" name="Group 25"/>
          <p:cNvGrpSpPr/>
          <p:nvPr/>
        </p:nvGrpSpPr>
        <p:grpSpPr>
          <a:xfrm>
            <a:off x="165788" y="2551914"/>
            <a:ext cx="8961077" cy="3694239"/>
            <a:chOff x="-9225055" y="2339062"/>
            <a:chExt cx="8961077" cy="3694239"/>
          </a:xfrm>
        </p:grpSpPr>
        <p:pic>
          <p:nvPicPr>
            <p:cNvPr id="189337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4429"/>
            <a:stretch/>
          </p:blipFill>
          <p:spPr bwMode="auto">
            <a:xfrm>
              <a:off x="-9225055" y="2677616"/>
              <a:ext cx="8961077" cy="3355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H="1" flipV="1">
              <a:off x="-4195482" y="4688588"/>
              <a:ext cx="1676400" cy="62752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613008" y="2358468"/>
              <a:ext cx="866298" cy="29974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endParaRPr>
            </a:p>
          </p:txBody>
        </p:sp>
        <p:sp>
          <p:nvSpPr>
            <p:cNvPr id="13" name="TextBox 12"/>
            <p:cNvSpPr txBox="1"/>
            <p:nvPr/>
          </p:nvSpPr>
          <p:spPr>
            <a:xfrm>
              <a:off x="-8423212" y="2339062"/>
              <a:ext cx="2676502" cy="338554"/>
            </a:xfrm>
            <a:prstGeom prst="rect">
              <a:avLst/>
            </a:prstGeom>
            <a:noFill/>
          </p:spPr>
          <p:txBody>
            <a:bodyPr wrap="none" rtlCol="0">
              <a:spAutoFit/>
            </a:bodyPr>
            <a:lstStyle/>
            <a:p>
              <a:r>
                <a:rPr lang="en-US" sz="1600" smtClean="0">
                  <a:solidFill>
                    <a:srgbClr val="000000"/>
                  </a:solidFill>
                  <a:latin typeface="Arial" pitchFamily="34" charset="0"/>
                  <a:cs typeface="Arial" pitchFamily="34" charset="0"/>
                </a:rPr>
                <a:t>N=11    J</a:t>
              </a:r>
              <a:r>
                <a:rPr lang="en-US" sz="1600" baseline="-25000" smtClean="0">
                  <a:solidFill>
                    <a:srgbClr val="000000"/>
                  </a:solidFill>
                  <a:latin typeface="Arial" pitchFamily="34" charset="0"/>
                  <a:cs typeface="Arial" pitchFamily="34" charset="0"/>
                </a:rPr>
                <a:t>0</a:t>
              </a:r>
              <a:r>
                <a:rPr lang="en-US" sz="1600" smtClean="0">
                  <a:solidFill>
                    <a:srgbClr val="000000"/>
                  </a:solidFill>
                  <a:latin typeface="Arial" pitchFamily="34" charset="0"/>
                  <a:cs typeface="Arial" pitchFamily="34" charset="0"/>
                </a:rPr>
                <a:t>=0.5kHz   </a:t>
              </a:r>
              <a:r>
                <a:rPr lang="en-US" sz="1600" smtClean="0">
                  <a:solidFill>
                    <a:srgbClr val="000000"/>
                  </a:solidFill>
                  <a:latin typeface="Symbol" pitchFamily="18" charset="2"/>
                  <a:cs typeface="Arial" pitchFamily="34" charset="0"/>
                </a:rPr>
                <a:t>a</a:t>
              </a:r>
              <a:r>
                <a:rPr lang="en-US" sz="1600" smtClean="0">
                  <a:solidFill>
                    <a:srgbClr val="000000"/>
                  </a:solidFill>
                  <a:latin typeface="Arial" pitchFamily="34" charset="0"/>
                  <a:cs typeface="Arial" pitchFamily="34" charset="0"/>
                </a:rPr>
                <a:t>=0.81</a:t>
              </a:r>
              <a:endParaRPr lang="en-US" sz="1600">
                <a:solidFill>
                  <a:srgbClr val="000000"/>
                </a:solidFill>
                <a:latin typeface="Arial" pitchFamily="34" charset="0"/>
                <a:cs typeface="Arial" pitchFamily="34" charset="0"/>
              </a:endParaRPr>
            </a:p>
          </p:txBody>
        </p:sp>
        <p:sp>
          <p:nvSpPr>
            <p:cNvPr id="18" name="TextBox 17"/>
            <p:cNvSpPr txBox="1"/>
            <p:nvPr/>
          </p:nvSpPr>
          <p:spPr>
            <a:xfrm>
              <a:off x="-3543748" y="2764377"/>
              <a:ext cx="2125903" cy="461665"/>
            </a:xfrm>
            <a:prstGeom prst="rect">
              <a:avLst/>
            </a:prstGeom>
            <a:noFill/>
          </p:spPr>
          <p:txBody>
            <a:bodyPr wrap="none" rtlCol="0">
              <a:spAutoFit/>
            </a:bodyPr>
            <a:lstStyle/>
            <a:p>
              <a:r>
                <a:rPr lang="en-US" sz="2400" b="1">
                  <a:solidFill>
                    <a:srgbClr val="FFFFFF"/>
                  </a:solidFill>
                </a:rPr>
                <a:t>s</a:t>
              </a:r>
              <a:r>
                <a:rPr lang="en-US" sz="2400" b="1" smtClean="0">
                  <a:solidFill>
                    <a:srgbClr val="FFFFFF"/>
                  </a:solidFill>
                </a:rPr>
                <a:t>horter range</a:t>
              </a:r>
              <a:endParaRPr lang="en-US" sz="2400" b="1">
                <a:solidFill>
                  <a:srgbClr val="FFFFFF"/>
                </a:solidFill>
              </a:endParaRPr>
            </a:p>
          </p:txBody>
        </p:sp>
        <p:sp>
          <p:nvSpPr>
            <p:cNvPr id="23" name="TextBox 22"/>
            <p:cNvSpPr txBox="1"/>
            <p:nvPr/>
          </p:nvSpPr>
          <p:spPr>
            <a:xfrm>
              <a:off x="-8513673" y="2779617"/>
              <a:ext cx="2634054" cy="461665"/>
            </a:xfrm>
            <a:prstGeom prst="rect">
              <a:avLst/>
            </a:prstGeom>
            <a:noFill/>
          </p:spPr>
          <p:txBody>
            <a:bodyPr wrap="none" rtlCol="0">
              <a:spAutoFit/>
            </a:bodyPr>
            <a:lstStyle/>
            <a:p>
              <a:r>
                <a:rPr lang="en-US" sz="2400" b="1" smtClean="0">
                  <a:solidFill>
                    <a:srgbClr val="FFFFFF"/>
                  </a:solidFill>
                </a:rPr>
                <a:t>longer        range</a:t>
              </a:r>
              <a:endParaRPr lang="en-US" sz="2400" b="1">
                <a:solidFill>
                  <a:srgbClr val="FFFFFF"/>
                </a:solidFill>
              </a:endParaRPr>
            </a:p>
          </p:txBody>
        </p:sp>
        <p:sp>
          <p:nvSpPr>
            <p:cNvPr id="22" name="Freeform 21"/>
            <p:cNvSpPr/>
            <p:nvPr/>
          </p:nvSpPr>
          <p:spPr>
            <a:xfrm>
              <a:off x="-7162799" y="4903731"/>
              <a:ext cx="1640542" cy="475131"/>
            </a:xfrm>
            <a:custGeom>
              <a:avLst/>
              <a:gdLst>
                <a:gd name="connsiteX0" fmla="*/ 0 w 1640542"/>
                <a:gd name="connsiteY0" fmla="*/ 842682 h 842682"/>
                <a:gd name="connsiteX1" fmla="*/ 1030942 w 1640542"/>
                <a:gd name="connsiteY1" fmla="*/ 215153 h 842682"/>
                <a:gd name="connsiteX2" fmla="*/ 1640542 w 1640542"/>
                <a:gd name="connsiteY2" fmla="*/ 0 h 842682"/>
                <a:gd name="connsiteX3" fmla="*/ 1640542 w 1640542"/>
                <a:gd name="connsiteY3" fmla="*/ 0 h 842682"/>
              </a:gdLst>
              <a:ahLst/>
              <a:cxnLst>
                <a:cxn ang="0">
                  <a:pos x="connsiteX0" y="connsiteY0"/>
                </a:cxn>
                <a:cxn ang="0">
                  <a:pos x="connsiteX1" y="connsiteY1"/>
                </a:cxn>
                <a:cxn ang="0">
                  <a:pos x="connsiteX2" y="connsiteY2"/>
                </a:cxn>
                <a:cxn ang="0">
                  <a:pos x="connsiteX3" y="connsiteY3"/>
                </a:cxn>
              </a:cxnLst>
              <a:rect l="l" t="t" r="r" b="b"/>
              <a:pathLst>
                <a:path w="1640542" h="842682">
                  <a:moveTo>
                    <a:pt x="0" y="842682"/>
                  </a:moveTo>
                  <a:cubicBezTo>
                    <a:pt x="378759" y="599141"/>
                    <a:pt x="757518" y="355600"/>
                    <a:pt x="1030942" y="215153"/>
                  </a:cubicBezTo>
                  <a:cubicBezTo>
                    <a:pt x="1304366" y="74706"/>
                    <a:pt x="1640542" y="0"/>
                    <a:pt x="1640542" y="0"/>
                  </a:cubicBezTo>
                  <a:lnTo>
                    <a:pt x="1640542" y="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Freeform 26"/>
            <p:cNvSpPr/>
            <p:nvPr/>
          </p:nvSpPr>
          <p:spPr>
            <a:xfrm flipH="1">
              <a:off x="-8749551" y="4903731"/>
              <a:ext cx="1640542" cy="475131"/>
            </a:xfrm>
            <a:custGeom>
              <a:avLst/>
              <a:gdLst>
                <a:gd name="connsiteX0" fmla="*/ 0 w 1640542"/>
                <a:gd name="connsiteY0" fmla="*/ 842682 h 842682"/>
                <a:gd name="connsiteX1" fmla="*/ 1030942 w 1640542"/>
                <a:gd name="connsiteY1" fmla="*/ 215153 h 842682"/>
                <a:gd name="connsiteX2" fmla="*/ 1640542 w 1640542"/>
                <a:gd name="connsiteY2" fmla="*/ 0 h 842682"/>
                <a:gd name="connsiteX3" fmla="*/ 1640542 w 1640542"/>
                <a:gd name="connsiteY3" fmla="*/ 0 h 842682"/>
              </a:gdLst>
              <a:ahLst/>
              <a:cxnLst>
                <a:cxn ang="0">
                  <a:pos x="connsiteX0" y="connsiteY0"/>
                </a:cxn>
                <a:cxn ang="0">
                  <a:pos x="connsiteX1" y="connsiteY1"/>
                </a:cxn>
                <a:cxn ang="0">
                  <a:pos x="connsiteX2" y="connsiteY2"/>
                </a:cxn>
                <a:cxn ang="0">
                  <a:pos x="connsiteX3" y="connsiteY3"/>
                </a:cxn>
              </a:cxnLst>
              <a:rect l="l" t="t" r="r" b="b"/>
              <a:pathLst>
                <a:path w="1640542" h="842682">
                  <a:moveTo>
                    <a:pt x="0" y="842682"/>
                  </a:moveTo>
                  <a:cubicBezTo>
                    <a:pt x="378759" y="599141"/>
                    <a:pt x="757518" y="355600"/>
                    <a:pt x="1030942" y="215153"/>
                  </a:cubicBezTo>
                  <a:cubicBezTo>
                    <a:pt x="1304366" y="74706"/>
                    <a:pt x="1640542" y="0"/>
                    <a:pt x="1640542" y="0"/>
                  </a:cubicBezTo>
                  <a:lnTo>
                    <a:pt x="1640542" y="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1869282" y="2362762"/>
              <a:ext cx="866298" cy="29974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endParaRPr>
            </a:p>
          </p:txBody>
        </p:sp>
        <p:sp>
          <p:nvSpPr>
            <p:cNvPr id="35" name="TextBox 34"/>
            <p:cNvSpPr txBox="1"/>
            <p:nvPr/>
          </p:nvSpPr>
          <p:spPr>
            <a:xfrm>
              <a:off x="-3679486" y="2343356"/>
              <a:ext cx="2597955" cy="338554"/>
            </a:xfrm>
            <a:prstGeom prst="rect">
              <a:avLst/>
            </a:prstGeom>
            <a:noFill/>
          </p:spPr>
          <p:txBody>
            <a:bodyPr wrap="none" rtlCol="0">
              <a:spAutoFit/>
            </a:bodyPr>
            <a:lstStyle/>
            <a:p>
              <a:r>
                <a:rPr lang="en-US" sz="1600" smtClean="0">
                  <a:solidFill>
                    <a:srgbClr val="000000"/>
                  </a:solidFill>
                  <a:latin typeface="Arial" pitchFamily="34" charset="0"/>
                  <a:cs typeface="Arial" pitchFamily="34" charset="0"/>
                </a:rPr>
                <a:t>N=11    J</a:t>
              </a:r>
              <a:r>
                <a:rPr lang="en-US" sz="1600" baseline="-25000" smtClean="0">
                  <a:solidFill>
                    <a:srgbClr val="000000"/>
                  </a:solidFill>
                  <a:latin typeface="Arial" pitchFamily="34" charset="0"/>
                  <a:cs typeface="Arial" pitchFamily="34" charset="0"/>
                </a:rPr>
                <a:t>0</a:t>
              </a:r>
              <a:r>
                <a:rPr lang="en-US" sz="1600" smtClean="0">
                  <a:solidFill>
                    <a:srgbClr val="000000"/>
                  </a:solidFill>
                  <a:latin typeface="Arial" pitchFamily="34" charset="0"/>
                  <a:cs typeface="Arial" pitchFamily="34" charset="0"/>
                </a:rPr>
                <a:t>=0.5kHz    </a:t>
              </a:r>
              <a:r>
                <a:rPr lang="en-US" sz="1600" smtClean="0">
                  <a:solidFill>
                    <a:srgbClr val="000000"/>
                  </a:solidFill>
                  <a:latin typeface="Symbol" pitchFamily="18" charset="2"/>
                  <a:cs typeface="Arial" pitchFamily="34" charset="0"/>
                </a:rPr>
                <a:t>a</a:t>
              </a:r>
              <a:r>
                <a:rPr lang="en-US" sz="1600" smtClean="0">
                  <a:solidFill>
                    <a:srgbClr val="000000"/>
                  </a:solidFill>
                  <a:latin typeface="Arial" pitchFamily="34" charset="0"/>
                  <a:cs typeface="Arial" pitchFamily="34" charset="0"/>
                </a:rPr>
                <a:t>=1.3</a:t>
              </a:r>
              <a:endParaRPr lang="en-US" sz="1600">
                <a:solidFill>
                  <a:srgbClr val="000000"/>
                </a:solidFill>
                <a:latin typeface="Arial" pitchFamily="34" charset="0"/>
                <a:cs typeface="Arial" pitchFamily="34" charset="0"/>
              </a:endParaRPr>
            </a:p>
          </p:txBody>
        </p:sp>
        <p:cxnSp>
          <p:nvCxnSpPr>
            <p:cNvPr id="36" name="Straight Connector 35"/>
            <p:cNvCxnSpPr/>
            <p:nvPr/>
          </p:nvCxnSpPr>
          <p:spPr>
            <a:xfrm flipV="1">
              <a:off x="-2559256" y="4688587"/>
              <a:ext cx="1676400" cy="62752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2063713" y="6531470"/>
            <a:ext cx="7063152" cy="338554"/>
          </a:xfrm>
          <a:prstGeom prst="rect">
            <a:avLst/>
          </a:prstGeom>
          <a:noFill/>
        </p:spPr>
        <p:txBody>
          <a:bodyPr wrap="none" rtlCol="0">
            <a:spAutoFit/>
          </a:bodyPr>
          <a:lstStyle/>
          <a:p>
            <a:r>
              <a:rPr lang="en-US" sz="1600" smtClean="0">
                <a:solidFill>
                  <a:srgbClr val="000000"/>
                </a:solidFill>
                <a:latin typeface="Times New Roman" pitchFamily="18" charset="0"/>
                <a:cs typeface="Times New Roman" pitchFamily="18" charset="0"/>
              </a:rPr>
              <a:t>neutrals (nearest-neighbor interactions): M</a:t>
            </a:r>
            <a:r>
              <a:rPr lang="en-US" sz="1600" smtClean="0">
                <a:solidFill>
                  <a:srgbClr val="000000"/>
                </a:solidFill>
                <a:latin typeface="Times New Roman" pitchFamily="18" charset="0"/>
                <a:cs typeface="Times New Roman" pitchFamily="18" charset="0"/>
              </a:rPr>
              <a:t>. Cheneau et al., Nature 481, 484 (2012)</a:t>
            </a:r>
            <a:endParaRPr lang="en-US" sz="1600">
              <a:solidFill>
                <a:srgbClr val="000000"/>
              </a:solidFill>
              <a:latin typeface="Times New Roman" pitchFamily="18" charset="0"/>
              <a:cs typeface="Times New Roman" pitchFamily="18" charset="0"/>
            </a:endParaRPr>
          </a:p>
        </p:txBody>
      </p:sp>
      <p:sp>
        <p:nvSpPr>
          <p:cNvPr id="37" name="Rectangle 36"/>
          <p:cNvSpPr/>
          <p:nvPr/>
        </p:nvSpPr>
        <p:spPr>
          <a:xfrm>
            <a:off x="1237128" y="881988"/>
            <a:ext cx="7117977" cy="584775"/>
          </a:xfrm>
          <a:prstGeom prst="rect">
            <a:avLst/>
          </a:prstGeom>
        </p:spPr>
        <p:txBody>
          <a:bodyPr wrap="square">
            <a:spAutoFit/>
          </a:bodyPr>
          <a:lstStyle/>
          <a:p>
            <a:r>
              <a:rPr lang="en-US" sz="1600" smtClean="0">
                <a:latin typeface="Times New Roman" pitchFamily="18" charset="0"/>
                <a:cs typeface="Times New Roman" pitchFamily="18" charset="0"/>
              </a:rPr>
              <a:t>E.H. Lieb and D.W.  Robinson, “</a:t>
            </a:r>
            <a:r>
              <a:rPr lang="en-US" sz="1600" i="1" smtClean="0">
                <a:latin typeface="Times New Roman" pitchFamily="18" charset="0"/>
                <a:cs typeface="Times New Roman" pitchFamily="18" charset="0"/>
              </a:rPr>
              <a:t>The </a:t>
            </a:r>
            <a:r>
              <a:rPr lang="en-US" sz="1600" i="1">
                <a:latin typeface="Times New Roman" pitchFamily="18" charset="0"/>
                <a:cs typeface="Times New Roman" pitchFamily="18" charset="0"/>
              </a:rPr>
              <a:t>finite group velocity of </a:t>
            </a:r>
            <a:r>
              <a:rPr lang="en-US" sz="1600" i="1" smtClean="0">
                <a:latin typeface="Times New Roman" pitchFamily="18" charset="0"/>
                <a:cs typeface="Times New Roman" pitchFamily="18" charset="0"/>
              </a:rPr>
              <a:t>quantum spin systems</a:t>
            </a:r>
            <a:r>
              <a:rPr lang="en-US" sz="1600" smtClean="0">
                <a:latin typeface="Times New Roman" pitchFamily="18" charset="0"/>
                <a:cs typeface="Times New Roman" pitchFamily="18" charset="0"/>
              </a:rPr>
              <a:t>,” </a:t>
            </a:r>
            <a:r>
              <a:rPr lang="en-US" sz="1600">
                <a:latin typeface="Times New Roman" pitchFamily="18" charset="0"/>
                <a:cs typeface="Times New Roman" pitchFamily="18" charset="0"/>
              </a:rPr>
              <a:t>Commun. Math. Phys. 28, 251–257 (1972).</a:t>
            </a:r>
          </a:p>
        </p:txBody>
      </p:sp>
    </p:spTree>
    <p:extLst>
      <p:ext uri="{BB962C8B-B14F-4D97-AF65-F5344CB8AC3E}">
        <p14:creationId xmlns:p14="http://schemas.microsoft.com/office/powerpoint/2010/main" val="257637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7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690" y="1148528"/>
            <a:ext cx="5581650" cy="553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67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690" y="1135828"/>
            <a:ext cx="5594350" cy="555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Time evolution of the two-point parity correlati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7" descr="Time evolution of the two-point parity correlati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9" descr="Time evolution of the two-point parity correlation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Title 1"/>
          <p:cNvSpPr txBox="1">
            <a:spLocks/>
          </p:cNvSpPr>
          <p:nvPr/>
        </p:nvSpPr>
        <p:spPr>
          <a:xfrm>
            <a:off x="457200" y="83726"/>
            <a:ext cx="8505930" cy="79047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600" smtClean="0">
                <a:solidFill>
                  <a:sysClr val="windowText" lastClr="000000"/>
                </a:solidFill>
              </a:rPr>
              <a:t>Dynamics: L-R bounds with long range interactions</a:t>
            </a:r>
            <a:endParaRPr lang="en-US" sz="3600" dirty="0">
              <a:solidFill>
                <a:sysClr val="windowText" lastClr="000000"/>
              </a:solidFill>
            </a:endParaRPr>
          </a:p>
        </p:txBody>
      </p:sp>
      <p:sp>
        <p:nvSpPr>
          <p:cNvPr id="6" name="TextBox 5"/>
          <p:cNvSpPr txBox="1"/>
          <p:nvPr/>
        </p:nvSpPr>
        <p:spPr>
          <a:xfrm>
            <a:off x="7308401" y="1497106"/>
            <a:ext cx="1490280" cy="1323439"/>
          </a:xfrm>
          <a:prstGeom prst="rect">
            <a:avLst/>
          </a:prstGeom>
          <a:noFill/>
        </p:spPr>
        <p:txBody>
          <a:bodyPr wrap="none" rtlCol="0">
            <a:spAutoFit/>
          </a:bodyPr>
          <a:lstStyle/>
          <a:p>
            <a:r>
              <a:rPr lang="en-US" smtClean="0">
                <a:solidFill>
                  <a:srgbClr val="000000"/>
                </a:solidFill>
              </a:rPr>
              <a:t>Preliminary</a:t>
            </a:r>
          </a:p>
          <a:p>
            <a:r>
              <a:rPr lang="en-US" smtClean="0">
                <a:solidFill>
                  <a:srgbClr val="000000"/>
                </a:solidFill>
              </a:rPr>
              <a:t>Data</a:t>
            </a:r>
          </a:p>
          <a:p>
            <a:endParaRPr lang="en-US" smtClean="0">
              <a:solidFill>
                <a:srgbClr val="000000"/>
              </a:solidFill>
            </a:endParaRPr>
          </a:p>
          <a:p>
            <a:r>
              <a:rPr lang="en-US" smtClean="0">
                <a:solidFill>
                  <a:srgbClr val="000000"/>
                </a:solidFill>
              </a:rPr>
              <a:t>N=11 spins</a:t>
            </a:r>
            <a:endParaRPr lang="en-US">
              <a:solidFill>
                <a:srgbClr val="000000"/>
              </a:solidFill>
            </a:endParaRPr>
          </a:p>
        </p:txBody>
      </p:sp>
      <p:cxnSp>
        <p:nvCxnSpPr>
          <p:cNvPr id="12" name="Straight Connector 11"/>
          <p:cNvCxnSpPr/>
          <p:nvPr/>
        </p:nvCxnSpPr>
        <p:spPr>
          <a:xfrm flipV="1">
            <a:off x="4634602" y="3967746"/>
            <a:ext cx="2502738" cy="175709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2131864" y="3967746"/>
            <a:ext cx="2502738" cy="175709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75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7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0" y="1081485"/>
            <a:ext cx="7590796" cy="5940088"/>
          </a:xfrm>
          <a:prstGeom prst="rect">
            <a:avLst/>
          </a:prstGeom>
          <a:noFill/>
        </p:spPr>
        <p:txBody>
          <a:bodyPr wrap="none" rtlCol="0">
            <a:spAutoFit/>
          </a:bodyPr>
          <a:lstStyle/>
          <a:p>
            <a:pPr marL="342900" indent="-342900" eaLnBrk="1" fontAlgn="auto" hangingPunct="1">
              <a:spcBef>
                <a:spcPts val="0"/>
              </a:spcBef>
              <a:spcAft>
                <a:spcPts val="0"/>
              </a:spcAft>
              <a:buFont typeface="Arial" pitchFamily="34" charset="0"/>
              <a:buChar char="•"/>
            </a:pPr>
            <a:r>
              <a:rPr lang="en-US" sz="2400">
                <a:solidFill>
                  <a:srgbClr val="C00000"/>
                </a:solidFill>
                <a:latin typeface="Calibri"/>
              </a:rPr>
              <a:t>F</a:t>
            </a:r>
            <a:r>
              <a:rPr lang="en-US" sz="2400" smtClean="0">
                <a:solidFill>
                  <a:srgbClr val="C00000"/>
                </a:solidFill>
                <a:latin typeface="Calibri"/>
              </a:rPr>
              <a:t>ormation </a:t>
            </a:r>
            <a:r>
              <a:rPr lang="en-US" sz="2400" dirty="0" smtClean="0">
                <a:solidFill>
                  <a:srgbClr val="C00000"/>
                </a:solidFill>
                <a:latin typeface="Calibri"/>
              </a:rPr>
              <a:t>of localized defects: </a:t>
            </a:r>
            <a:r>
              <a:rPr lang="en-US" sz="2400" err="1" smtClean="0">
                <a:solidFill>
                  <a:srgbClr val="C00000"/>
                </a:solidFill>
                <a:latin typeface="Calibri"/>
              </a:rPr>
              <a:t>nonequilibrium</a:t>
            </a:r>
            <a:r>
              <a:rPr lang="en-US" sz="2400" smtClean="0">
                <a:solidFill>
                  <a:srgbClr val="C00000"/>
                </a:solidFill>
                <a:latin typeface="Calibri"/>
              </a:rPr>
              <a:t> dynamics</a:t>
            </a:r>
          </a:p>
          <a:p>
            <a:pPr eaLnBrk="1" fontAlgn="auto" hangingPunct="1">
              <a:spcBef>
                <a:spcPts val="0"/>
              </a:spcBef>
              <a:spcAft>
                <a:spcPts val="0"/>
              </a:spcAft>
            </a:pPr>
            <a:r>
              <a:rPr lang="en-US" i="1">
                <a:solidFill>
                  <a:prstClr val="black"/>
                </a:solidFill>
                <a:latin typeface="Times New Roman" pitchFamily="18" charset="0"/>
                <a:cs typeface="Times New Roman" pitchFamily="18" charset="0"/>
              </a:rPr>
              <a:t>	</a:t>
            </a:r>
            <a:r>
              <a:rPr lang="en-US" i="1" smtClean="0">
                <a:solidFill>
                  <a:prstClr val="black"/>
                </a:solidFill>
                <a:latin typeface="Times New Roman" pitchFamily="18" charset="0"/>
                <a:cs typeface="Times New Roman" pitchFamily="18" charset="0"/>
              </a:rPr>
              <a:t>M. Knap, E. Demler, I. Bloch (in preparation)</a:t>
            </a:r>
            <a:endParaRPr lang="en-US" i="1" dirty="0" smtClean="0">
              <a:solidFill>
                <a:prstClr val="black"/>
              </a:solidFill>
              <a:latin typeface="Times New Roman" pitchFamily="18" charset="0"/>
              <a:cs typeface="Times New Roman" pitchFamily="18" charset="0"/>
            </a:endParaRPr>
          </a:p>
          <a:p>
            <a:pPr eaLnBrk="1" fontAlgn="auto" hangingPunct="1">
              <a:spcBef>
                <a:spcPts val="0"/>
              </a:spcBef>
              <a:spcAft>
                <a:spcPts val="0"/>
              </a:spcAft>
              <a:buFont typeface="Arial" pitchFamily="34" charset="0"/>
              <a:buChar char="•"/>
            </a:pPr>
            <a:endParaRPr lang="en-US" sz="2400" smtClean="0">
              <a:solidFill>
                <a:srgbClr val="C00000"/>
              </a:solidFill>
              <a:latin typeface="Calibri"/>
            </a:endParaRPr>
          </a:p>
          <a:p>
            <a:pPr marL="342900" indent="-342900" eaLnBrk="1" fontAlgn="auto" hangingPunct="1">
              <a:spcBef>
                <a:spcPts val="0"/>
              </a:spcBef>
              <a:spcAft>
                <a:spcPts val="0"/>
              </a:spcAft>
              <a:buFont typeface="Arial" pitchFamily="34" charset="0"/>
              <a:buChar char="•"/>
            </a:pPr>
            <a:r>
              <a:rPr lang="en-US" sz="2400" smtClean="0">
                <a:solidFill>
                  <a:srgbClr val="C00000"/>
                </a:solidFill>
                <a:latin typeface="Calibri"/>
              </a:rPr>
              <a:t>XY </a:t>
            </a:r>
            <a:r>
              <a:rPr lang="en-US" sz="2400" dirty="0" smtClean="0">
                <a:solidFill>
                  <a:srgbClr val="C00000"/>
                </a:solidFill>
                <a:latin typeface="Calibri"/>
              </a:rPr>
              <a:t>model</a:t>
            </a:r>
          </a:p>
          <a:p>
            <a:pPr eaLnBrk="1" fontAlgn="auto" hangingPunct="1">
              <a:spcBef>
                <a:spcPts val="0"/>
              </a:spcBef>
              <a:spcAft>
                <a:spcPts val="0"/>
              </a:spcAft>
            </a:pPr>
            <a:endParaRPr lang="en-US" sz="2400" dirty="0" smtClean="0">
              <a:solidFill>
                <a:prstClr val="black"/>
              </a:solidFill>
              <a:latin typeface="Calibri"/>
            </a:endParaRPr>
          </a:p>
          <a:p>
            <a:pPr eaLnBrk="1" fontAlgn="auto" hangingPunct="1">
              <a:spcBef>
                <a:spcPts val="0"/>
              </a:spcBef>
              <a:spcAft>
                <a:spcPts val="0"/>
              </a:spcAft>
            </a:pPr>
            <a:endParaRPr lang="en-US" sz="2400" dirty="0" smtClean="0">
              <a:solidFill>
                <a:prstClr val="black"/>
              </a:solidFill>
              <a:latin typeface="Calibri"/>
            </a:endParaRPr>
          </a:p>
          <a:p>
            <a:pPr marL="342900" indent="-342900" eaLnBrk="1" fontAlgn="auto" hangingPunct="1">
              <a:spcBef>
                <a:spcPts val="0"/>
              </a:spcBef>
              <a:spcAft>
                <a:spcPts val="0"/>
              </a:spcAft>
              <a:buFont typeface="Arial" pitchFamily="34" charset="0"/>
              <a:buChar char="•"/>
            </a:pPr>
            <a:r>
              <a:rPr lang="en-US" sz="2400" smtClean="0">
                <a:solidFill>
                  <a:srgbClr val="C00000"/>
                </a:solidFill>
                <a:latin typeface="Calibri"/>
              </a:rPr>
              <a:t>Spin-1: topological excitations</a:t>
            </a:r>
          </a:p>
          <a:p>
            <a:pPr eaLnBrk="1" fontAlgn="auto" hangingPunct="1">
              <a:spcBef>
                <a:spcPts val="0"/>
              </a:spcBef>
              <a:spcAft>
                <a:spcPts val="0"/>
              </a:spcAft>
              <a:buFont typeface="Arial" pitchFamily="34" charset="0"/>
              <a:buChar char="•"/>
            </a:pPr>
            <a:endParaRPr lang="en-US" sz="2400" smtClean="0">
              <a:solidFill>
                <a:srgbClr val="C00000"/>
              </a:solidFill>
              <a:latin typeface="Calibri"/>
            </a:endParaRPr>
          </a:p>
          <a:p>
            <a:pPr eaLnBrk="1" fontAlgn="auto" hangingPunct="1">
              <a:spcBef>
                <a:spcPts val="0"/>
              </a:spcBef>
              <a:spcAft>
                <a:spcPts val="0"/>
              </a:spcAft>
              <a:buFont typeface="Arial" pitchFamily="34" charset="0"/>
              <a:buChar char="•"/>
            </a:pPr>
            <a:endParaRPr lang="en-US" sz="2400" dirty="0" smtClean="0">
              <a:solidFill>
                <a:srgbClr val="C00000"/>
              </a:solidFill>
              <a:latin typeface="Calibri"/>
            </a:endParaRPr>
          </a:p>
          <a:p>
            <a:pPr marL="342900" indent="-342900" eaLnBrk="1" fontAlgn="auto" hangingPunct="1">
              <a:spcBef>
                <a:spcPts val="0"/>
              </a:spcBef>
              <a:spcAft>
                <a:spcPts val="0"/>
              </a:spcAft>
              <a:buFont typeface="Arial" pitchFamily="34" charset="0"/>
              <a:buChar char="•"/>
            </a:pPr>
            <a:r>
              <a:rPr lang="en-US" sz="2400" smtClean="0">
                <a:solidFill>
                  <a:srgbClr val="C00000"/>
                </a:solidFill>
                <a:latin typeface="Calibri"/>
              </a:rPr>
              <a:t>Programmable </a:t>
            </a:r>
            <a:r>
              <a:rPr lang="en-US" sz="2400" dirty="0" smtClean="0">
                <a:solidFill>
                  <a:srgbClr val="C00000"/>
                </a:solidFill>
                <a:latin typeface="Calibri"/>
              </a:rPr>
              <a:t>fully connected </a:t>
            </a:r>
            <a:r>
              <a:rPr lang="en-US" sz="2400" smtClean="0">
                <a:solidFill>
                  <a:srgbClr val="C00000"/>
                </a:solidFill>
                <a:latin typeface="Calibri"/>
              </a:rPr>
              <a:t>spin network</a:t>
            </a:r>
          </a:p>
          <a:p>
            <a:pPr eaLnBrk="1" fontAlgn="auto" hangingPunct="1">
              <a:spcBef>
                <a:spcPts val="0"/>
              </a:spcBef>
              <a:spcAft>
                <a:spcPts val="0"/>
              </a:spcAft>
            </a:pPr>
            <a:endParaRPr lang="en-US" sz="2400" smtClean="0">
              <a:solidFill>
                <a:srgbClr val="C00000"/>
              </a:solidFill>
              <a:latin typeface="Calibri"/>
            </a:endParaRPr>
          </a:p>
          <a:p>
            <a:pPr eaLnBrk="1" fontAlgn="auto" hangingPunct="1">
              <a:spcBef>
                <a:spcPts val="0"/>
              </a:spcBef>
              <a:spcAft>
                <a:spcPts val="0"/>
              </a:spcAft>
            </a:pPr>
            <a:endParaRPr lang="en-US" sz="2400">
              <a:solidFill>
                <a:srgbClr val="C00000"/>
              </a:solidFill>
              <a:latin typeface="Calibri"/>
            </a:endParaRPr>
          </a:p>
          <a:p>
            <a:pPr eaLnBrk="1" fontAlgn="auto" hangingPunct="1">
              <a:spcBef>
                <a:spcPts val="0"/>
              </a:spcBef>
              <a:spcAft>
                <a:spcPts val="0"/>
              </a:spcAft>
            </a:pPr>
            <a:endParaRPr lang="en-US" sz="2400" smtClean="0">
              <a:solidFill>
                <a:srgbClr val="C00000"/>
              </a:solidFill>
              <a:latin typeface="Calibri"/>
            </a:endParaRPr>
          </a:p>
          <a:p>
            <a:pPr eaLnBrk="1" fontAlgn="auto" hangingPunct="1">
              <a:spcBef>
                <a:spcPts val="0"/>
              </a:spcBef>
              <a:spcAft>
                <a:spcPts val="0"/>
              </a:spcAft>
            </a:pPr>
            <a:endParaRPr lang="en-US" sz="2400">
              <a:solidFill>
                <a:srgbClr val="C00000"/>
              </a:solidFill>
              <a:latin typeface="Calibri"/>
            </a:endParaRPr>
          </a:p>
          <a:p>
            <a:pPr eaLnBrk="1" fontAlgn="auto" hangingPunct="1">
              <a:spcBef>
                <a:spcPts val="0"/>
              </a:spcBef>
              <a:spcAft>
                <a:spcPts val="0"/>
              </a:spcAft>
            </a:pPr>
            <a:endParaRPr lang="en-US" sz="2400" smtClean="0">
              <a:solidFill>
                <a:srgbClr val="C00000"/>
              </a:solidFill>
              <a:latin typeface="Calibri"/>
            </a:endParaRPr>
          </a:p>
          <a:p>
            <a:pPr eaLnBrk="1" fontAlgn="auto" hangingPunct="1">
              <a:spcBef>
                <a:spcPts val="0"/>
              </a:spcBef>
              <a:spcAft>
                <a:spcPts val="0"/>
              </a:spcAft>
            </a:pPr>
            <a:endParaRPr lang="en-US" sz="2400" dirty="0">
              <a:solidFill>
                <a:srgbClr val="C00000"/>
              </a:solidFill>
              <a:latin typeface="Calibri"/>
            </a:endParaRPr>
          </a:p>
        </p:txBody>
      </p:sp>
      <p:pic>
        <p:nvPicPr>
          <p:cNvPr id="1013762" name="Picture 2"/>
          <p:cNvPicPr>
            <a:picLocks noChangeAspect="1" noChangeArrowheads="1"/>
          </p:cNvPicPr>
          <p:nvPr/>
        </p:nvPicPr>
        <p:blipFill>
          <a:blip r:embed="rId4" cstate="print"/>
          <a:srcRect/>
          <a:stretch>
            <a:fillRect/>
          </a:stretch>
        </p:blipFill>
        <p:spPr bwMode="auto">
          <a:xfrm>
            <a:off x="5633523" y="4793650"/>
            <a:ext cx="3309235" cy="1517419"/>
          </a:xfrm>
          <a:prstGeom prst="rect">
            <a:avLst/>
          </a:prstGeom>
          <a:noFill/>
          <a:ln w="9525">
            <a:noFill/>
            <a:miter lim="800000"/>
            <a:headEnd/>
            <a:tailEnd/>
          </a:ln>
        </p:spPr>
      </p:pic>
      <p:sp>
        <p:nvSpPr>
          <p:cNvPr id="6" name="TextBox 5"/>
          <p:cNvSpPr txBox="1"/>
          <p:nvPr/>
        </p:nvSpPr>
        <p:spPr>
          <a:xfrm>
            <a:off x="2906782" y="297244"/>
            <a:ext cx="2222083" cy="646331"/>
          </a:xfrm>
          <a:prstGeom prst="rect">
            <a:avLst/>
          </a:prstGeom>
          <a:noFill/>
          <a:effectLst/>
        </p:spPr>
        <p:txBody>
          <a:bodyPr wrap="none" rtlCol="0">
            <a:spAutoFit/>
          </a:bodyPr>
          <a:lstStyle/>
          <a:p>
            <a:pPr algn="ctr" eaLnBrk="1" fontAlgn="auto" hangingPunct="1">
              <a:spcBef>
                <a:spcPts val="0"/>
              </a:spcBef>
              <a:spcAft>
                <a:spcPts val="0"/>
              </a:spcAft>
            </a:pPr>
            <a:r>
              <a:rPr lang="en-US" sz="3600" b="1" smtClean="0">
                <a:solidFill>
                  <a:prstClr val="black"/>
                </a:solidFill>
                <a:cs typeface="Times New Roman" pitchFamily="18" charset="0"/>
              </a:rPr>
              <a:t>Up next…</a:t>
            </a:r>
            <a:endParaRPr lang="en-US" sz="3600" b="1" dirty="0">
              <a:solidFill>
                <a:prstClr val="black"/>
              </a:solidFill>
              <a:cs typeface="Times New Roman" pitchFamily="18" charset="0"/>
            </a:endParaRPr>
          </a:p>
        </p:txBody>
      </p:sp>
      <p:sp>
        <p:nvSpPr>
          <p:cNvPr id="7" name="TextBox 6"/>
          <p:cNvSpPr txBox="1"/>
          <p:nvPr/>
        </p:nvSpPr>
        <p:spPr>
          <a:xfrm>
            <a:off x="2198445" y="5654986"/>
            <a:ext cx="2531462" cy="646331"/>
          </a:xfrm>
          <a:prstGeom prst="rect">
            <a:avLst/>
          </a:prstGeom>
          <a:noFill/>
        </p:spPr>
        <p:txBody>
          <a:bodyPr wrap="none" rtlCol="0">
            <a:spAutoFit/>
          </a:bodyPr>
          <a:lstStyle/>
          <a:p>
            <a:pPr eaLnBrk="1" fontAlgn="auto" hangingPunct="1">
              <a:spcBef>
                <a:spcPts val="0"/>
              </a:spcBef>
              <a:spcAft>
                <a:spcPts val="0"/>
              </a:spcAft>
            </a:pPr>
            <a:r>
              <a:rPr lang="en-US" sz="1800" i="1" dirty="0" smtClean="0">
                <a:solidFill>
                  <a:srgbClr val="7030A0"/>
                </a:solidFill>
                <a:latin typeface="Times New Roman" pitchFamily="18" charset="0"/>
                <a:cs typeface="Times New Roman" pitchFamily="18" charset="0"/>
              </a:rPr>
              <a:t>N</a:t>
            </a:r>
            <a:r>
              <a:rPr lang="en-US" sz="1800" dirty="0" smtClean="0">
                <a:solidFill>
                  <a:srgbClr val="7030A0"/>
                </a:solidFill>
                <a:latin typeface="Arial" pitchFamily="34" charset="0"/>
                <a:cs typeface="Arial" pitchFamily="34" charset="0"/>
              </a:rPr>
              <a:t> beams, each with </a:t>
            </a:r>
          </a:p>
          <a:p>
            <a:pPr eaLnBrk="1" fontAlgn="auto" hangingPunct="1">
              <a:spcBef>
                <a:spcPts val="0"/>
              </a:spcBef>
              <a:spcAft>
                <a:spcPts val="0"/>
              </a:spcAft>
            </a:pPr>
            <a:r>
              <a:rPr lang="en-US" sz="1800" i="1" dirty="0" smtClean="0">
                <a:solidFill>
                  <a:srgbClr val="7030A0"/>
                </a:solidFill>
                <a:latin typeface="Times New Roman" pitchFamily="18" charset="0"/>
                <a:cs typeface="Times New Roman" pitchFamily="18" charset="0"/>
              </a:rPr>
              <a:t>N</a:t>
            </a:r>
            <a:r>
              <a:rPr lang="en-US" sz="1800" dirty="0" smtClean="0">
                <a:solidFill>
                  <a:srgbClr val="7030A0"/>
                </a:solidFill>
                <a:latin typeface="Arial" pitchFamily="34" charset="0"/>
                <a:cs typeface="Arial" pitchFamily="34" charset="0"/>
              </a:rPr>
              <a:t> spectral components</a:t>
            </a:r>
          </a:p>
        </p:txBody>
      </p:sp>
      <p:graphicFrame>
        <p:nvGraphicFramePr>
          <p:cNvPr id="8" name="Object 110"/>
          <p:cNvGraphicFramePr>
            <a:graphicFrameLocks noChangeAspect="1"/>
          </p:cNvGraphicFramePr>
          <p:nvPr>
            <p:extLst>
              <p:ext uri="{D42A27DB-BD31-4B8C-83A1-F6EECF244321}">
                <p14:modId xmlns:p14="http://schemas.microsoft.com/office/powerpoint/2010/main" val="904506446"/>
              </p:ext>
            </p:extLst>
          </p:nvPr>
        </p:nvGraphicFramePr>
        <p:xfrm>
          <a:off x="1293924" y="4903747"/>
          <a:ext cx="1905934" cy="601954"/>
        </p:xfrm>
        <a:graphic>
          <a:graphicData uri="http://schemas.openxmlformats.org/presentationml/2006/ole">
            <mc:AlternateContent xmlns:mc="http://schemas.openxmlformats.org/markup-compatibility/2006">
              <mc:Choice xmlns:v="urn:schemas-microsoft-com:vml" Requires="v">
                <p:oleObj spid="_x0000_s17422" name="Equation" r:id="rId5" imgW="1231560" imgH="368280" progId="Equation.3">
                  <p:embed/>
                </p:oleObj>
              </mc:Choice>
              <mc:Fallback>
                <p:oleObj name="Equation" r:id="rId5" imgW="1231560" imgH="368280" progId="Equation.3">
                  <p:embed/>
                  <p:pic>
                    <p:nvPicPr>
                      <p:cNvPr id="0" name=""/>
                      <p:cNvPicPr>
                        <a:picLocks noChangeAspect="1" noChangeArrowheads="1"/>
                      </p:cNvPicPr>
                      <p:nvPr/>
                    </p:nvPicPr>
                    <p:blipFill>
                      <a:blip r:embed="rId6"/>
                      <a:srcRect/>
                      <a:stretch>
                        <a:fillRect/>
                      </a:stretch>
                    </p:blipFill>
                    <p:spPr bwMode="auto">
                      <a:xfrm>
                        <a:off x="1293924" y="4903747"/>
                        <a:ext cx="1905934" cy="601954"/>
                      </a:xfrm>
                      <a:prstGeom prst="rect">
                        <a:avLst/>
                      </a:prstGeom>
                      <a:noFill/>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908461599"/>
              </p:ext>
            </p:extLst>
          </p:nvPr>
        </p:nvGraphicFramePr>
        <p:xfrm>
          <a:off x="3289507" y="4900637"/>
          <a:ext cx="736600" cy="457200"/>
        </p:xfrm>
        <a:graphic>
          <a:graphicData uri="http://schemas.openxmlformats.org/presentationml/2006/ole">
            <mc:AlternateContent xmlns:mc="http://schemas.openxmlformats.org/markup-compatibility/2006">
              <mc:Choice xmlns:v="urn:schemas-microsoft-com:vml" Requires="v">
                <p:oleObj spid="_x0000_s17423" name="Equation" r:id="rId7" imgW="634680" imgH="393480" progId="Equation.3">
                  <p:embed/>
                </p:oleObj>
              </mc:Choice>
              <mc:Fallback>
                <p:oleObj name="Equation" r:id="rId7" imgW="634680" imgH="393480" progId="Equation.3">
                  <p:embed/>
                  <p:pic>
                    <p:nvPicPr>
                      <p:cNvPr id="0" name=""/>
                      <p:cNvPicPr>
                        <a:picLocks noChangeAspect="1" noChangeArrowheads="1"/>
                      </p:cNvPicPr>
                      <p:nvPr/>
                    </p:nvPicPr>
                    <p:blipFill>
                      <a:blip r:embed="rId8"/>
                      <a:srcRect/>
                      <a:stretch>
                        <a:fillRect/>
                      </a:stretch>
                    </p:blipFill>
                    <p:spPr bwMode="auto">
                      <a:xfrm>
                        <a:off x="3289507" y="4900637"/>
                        <a:ext cx="736600" cy="457200"/>
                      </a:xfrm>
                      <a:prstGeom prst="rect">
                        <a:avLst/>
                      </a:prstGeom>
                      <a:noFill/>
                      <a:extLst/>
                    </p:spPr>
                  </p:pic>
                </p:oleObj>
              </mc:Fallback>
            </mc:AlternateContent>
          </a:graphicData>
        </a:graphic>
      </p:graphicFrame>
      <p:sp>
        <p:nvSpPr>
          <p:cNvPr id="15" name="Rectangle 14"/>
          <p:cNvSpPr/>
          <p:nvPr/>
        </p:nvSpPr>
        <p:spPr>
          <a:xfrm>
            <a:off x="4932228" y="2001195"/>
            <a:ext cx="374072" cy="1108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6" name="TextBox 15"/>
          <p:cNvSpPr txBox="1"/>
          <p:nvPr/>
        </p:nvSpPr>
        <p:spPr>
          <a:xfrm>
            <a:off x="4015772" y="4936497"/>
            <a:ext cx="1617751" cy="338554"/>
          </a:xfrm>
          <a:prstGeom prst="rect">
            <a:avLst/>
          </a:prstGeom>
          <a:noFill/>
        </p:spPr>
        <p:txBody>
          <a:bodyPr wrap="square" rtlCol="0">
            <a:spAutoFit/>
          </a:bodyPr>
          <a:lstStyle/>
          <a:p>
            <a:pPr eaLnBrk="1" fontAlgn="auto" hangingPunct="1">
              <a:spcBef>
                <a:spcPts val="0"/>
              </a:spcBef>
              <a:spcAft>
                <a:spcPts val="0"/>
              </a:spcAft>
            </a:pPr>
            <a:r>
              <a:rPr lang="en-US" sz="1600" dirty="0" smtClean="0">
                <a:solidFill>
                  <a:prstClr val="black"/>
                </a:solidFill>
                <a:latin typeface="Times New Roman" pitchFamily="18" charset="0"/>
                <a:cs typeface="Times New Roman" pitchFamily="18" charset="0"/>
              </a:rPr>
              <a:t>interactions</a:t>
            </a:r>
            <a:endParaRPr lang="en-US" sz="1600" dirty="0">
              <a:solidFill>
                <a:prstClr val="black"/>
              </a:solidFill>
              <a:latin typeface="Times New Roman" pitchFamily="18" charset="0"/>
              <a:cs typeface="Times New Roman" pitchFamily="18" charset="0"/>
            </a:endParaRPr>
          </a:p>
        </p:txBody>
      </p:sp>
      <p:sp>
        <p:nvSpPr>
          <p:cNvPr id="9" name="TextBox 8"/>
          <p:cNvSpPr txBox="1"/>
          <p:nvPr/>
        </p:nvSpPr>
        <p:spPr>
          <a:xfrm>
            <a:off x="5004308" y="6311069"/>
            <a:ext cx="3938450" cy="307777"/>
          </a:xfrm>
          <a:prstGeom prst="rect">
            <a:avLst/>
          </a:prstGeom>
          <a:noFill/>
        </p:spPr>
        <p:txBody>
          <a:bodyPr wrap="none" rtlCol="0">
            <a:spAutoFit/>
          </a:bodyPr>
          <a:lstStyle/>
          <a:p>
            <a:pPr eaLnBrk="1" fontAlgn="auto" hangingPunct="1">
              <a:spcBef>
                <a:spcPts val="0"/>
              </a:spcBef>
              <a:spcAft>
                <a:spcPts val="0"/>
              </a:spcAft>
            </a:pPr>
            <a:r>
              <a:rPr lang="en-US" sz="1400" smtClean="0">
                <a:solidFill>
                  <a:prstClr val="black"/>
                </a:solidFill>
                <a:latin typeface="Times New Roman" pitchFamily="18" charset="0"/>
                <a:cs typeface="Times New Roman" pitchFamily="18" charset="0"/>
              </a:rPr>
              <a:t>S</a:t>
            </a:r>
            <a:r>
              <a:rPr lang="en-US" sz="1400" dirty="0" smtClean="0">
                <a:solidFill>
                  <a:prstClr val="black"/>
                </a:solidFill>
                <a:latin typeface="Times New Roman" pitchFamily="18" charset="0"/>
                <a:cs typeface="Times New Roman" pitchFamily="18" charset="0"/>
              </a:rPr>
              <a:t>. </a:t>
            </a:r>
            <a:r>
              <a:rPr lang="en-US" sz="1400" dirty="0" err="1" smtClean="0">
                <a:solidFill>
                  <a:prstClr val="black"/>
                </a:solidFill>
                <a:latin typeface="Times New Roman" pitchFamily="18" charset="0"/>
                <a:cs typeface="Times New Roman" pitchFamily="18" charset="0"/>
              </a:rPr>
              <a:t>Korenblit</a:t>
            </a:r>
            <a:r>
              <a:rPr lang="en-US" sz="1400" dirty="0" smtClean="0">
                <a:solidFill>
                  <a:prstClr val="black"/>
                </a:solidFill>
                <a:latin typeface="Times New Roman" pitchFamily="18" charset="0"/>
                <a:cs typeface="Times New Roman" pitchFamily="18" charset="0"/>
              </a:rPr>
              <a:t>, et al</a:t>
            </a:r>
            <a:r>
              <a:rPr lang="en-US" sz="1400" smtClean="0">
                <a:solidFill>
                  <a:prstClr val="black"/>
                </a:solidFill>
                <a:latin typeface="Times New Roman" pitchFamily="18" charset="0"/>
                <a:cs typeface="Times New Roman" pitchFamily="18" charset="0"/>
              </a:rPr>
              <a:t>., </a:t>
            </a:r>
            <a:r>
              <a:rPr lang="en-US" sz="1400">
                <a:solidFill>
                  <a:prstClr val="black"/>
                </a:solidFill>
                <a:latin typeface="Times New Roman" pitchFamily="18" charset="0"/>
                <a:cs typeface="Times New Roman" pitchFamily="18" charset="0"/>
              </a:rPr>
              <a:t>New. J. Phys. </a:t>
            </a:r>
            <a:r>
              <a:rPr lang="en-US" sz="1400" b="1" smtClean="0">
                <a:solidFill>
                  <a:prstClr val="black"/>
                </a:solidFill>
                <a:latin typeface="Times New Roman" pitchFamily="18" charset="0"/>
                <a:cs typeface="Times New Roman" pitchFamily="18" charset="0"/>
              </a:rPr>
              <a:t>14</a:t>
            </a:r>
            <a:r>
              <a:rPr lang="en-US" sz="1400" smtClean="0">
                <a:solidFill>
                  <a:prstClr val="black"/>
                </a:solidFill>
                <a:latin typeface="Times New Roman" pitchFamily="18" charset="0"/>
                <a:cs typeface="Times New Roman" pitchFamily="18" charset="0"/>
              </a:rPr>
              <a:t>, 095024 (2012)</a:t>
            </a:r>
            <a:endParaRPr lang="en-US" sz="1400" dirty="0" smtClean="0">
              <a:solidFill>
                <a:prstClr val="black"/>
              </a:solidFill>
              <a:latin typeface="Times New Roman" pitchFamily="18" charset="0"/>
              <a:cs typeface="Times New Roman" pitchFamily="18" charset="0"/>
            </a:endParaRPr>
          </a:p>
        </p:txBody>
      </p:sp>
      <p:graphicFrame>
        <p:nvGraphicFramePr>
          <p:cNvPr id="14341" name="Object 5"/>
          <p:cNvGraphicFramePr>
            <a:graphicFrameLocks noChangeAspect="1"/>
          </p:cNvGraphicFramePr>
          <p:nvPr>
            <p:extLst>
              <p:ext uri="{D42A27DB-BD31-4B8C-83A1-F6EECF244321}">
                <p14:modId xmlns:p14="http://schemas.microsoft.com/office/powerpoint/2010/main" val="3921120677"/>
              </p:ext>
            </p:extLst>
          </p:nvPr>
        </p:nvGraphicFramePr>
        <p:xfrm>
          <a:off x="2258709" y="2094018"/>
          <a:ext cx="5084762" cy="663575"/>
        </p:xfrm>
        <a:graphic>
          <a:graphicData uri="http://schemas.openxmlformats.org/presentationml/2006/ole">
            <mc:AlternateContent xmlns:mc="http://schemas.openxmlformats.org/markup-compatibility/2006">
              <mc:Choice xmlns:v="urn:schemas-microsoft-com:vml" Requires="v">
                <p:oleObj spid="_x0000_s17424" name="Equation" r:id="rId9" imgW="2984400" imgH="368280" progId="Equation.3">
                  <p:embed/>
                </p:oleObj>
              </mc:Choice>
              <mc:Fallback>
                <p:oleObj name="Equation" r:id="rId9" imgW="2984400" imgH="3682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8709" y="2094018"/>
                        <a:ext cx="5084762" cy="663575"/>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pic>
        <p:nvPicPr>
          <p:cNvPr id="1863682" name="Picture 2" descr="http://4.bp.blogspot.com/-FECj4Tsn4-U/UOO6UQRBp5I/AAAAAAAACf0/rzdswERBrBQ/s1600/Untitled.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9264" y="2870274"/>
            <a:ext cx="3211531" cy="13634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99307" y="2635631"/>
            <a:ext cx="189481" cy="252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817834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50" name="Picture 2"/>
          <p:cNvPicPr>
            <a:picLocks noChangeAspect="1" noChangeArrowheads="1"/>
          </p:cNvPicPr>
          <p:nvPr/>
        </p:nvPicPr>
        <p:blipFill>
          <a:blip r:embed="rId3" cstate="print"/>
          <a:srcRect r="40598"/>
          <a:stretch>
            <a:fillRect/>
          </a:stretch>
        </p:blipFill>
        <p:spPr bwMode="auto">
          <a:xfrm>
            <a:off x="126264" y="2645220"/>
            <a:ext cx="5101289" cy="3227070"/>
          </a:xfrm>
          <a:prstGeom prst="rect">
            <a:avLst/>
          </a:prstGeom>
          <a:noFill/>
          <a:ln w="9525">
            <a:noFill/>
            <a:miter lim="800000"/>
            <a:headEnd/>
            <a:tailEnd/>
          </a:ln>
        </p:spPr>
      </p:pic>
      <p:sp>
        <p:nvSpPr>
          <p:cNvPr id="6" name="TextBox 5"/>
          <p:cNvSpPr txBox="1"/>
          <p:nvPr/>
        </p:nvSpPr>
        <p:spPr>
          <a:xfrm>
            <a:off x="457200" y="1541191"/>
            <a:ext cx="4073237" cy="923330"/>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Arial" pitchFamily="34" charset="0"/>
                <a:cs typeface="Arial" pitchFamily="34" charset="0"/>
              </a:rPr>
              <a:t>Example: </a:t>
            </a:r>
          </a:p>
          <a:p>
            <a:pPr eaLnBrk="1" fontAlgn="auto" hangingPunct="1">
              <a:spcBef>
                <a:spcPts val="0"/>
              </a:spcBef>
              <a:spcAft>
                <a:spcPts val="0"/>
              </a:spcAft>
            </a:pPr>
            <a:r>
              <a:rPr lang="en-US" sz="1800" dirty="0" smtClean="0">
                <a:solidFill>
                  <a:prstClr val="black"/>
                </a:solidFill>
                <a:latin typeface="Arial" pitchFamily="34" charset="0"/>
                <a:cs typeface="Arial" pitchFamily="34" charset="0"/>
              </a:rPr>
              <a:t>programming a 2D </a:t>
            </a:r>
            <a:r>
              <a:rPr lang="en-US" sz="1800" dirty="0" err="1" smtClean="0">
                <a:solidFill>
                  <a:prstClr val="black"/>
                </a:solidFill>
                <a:latin typeface="Arial" pitchFamily="34" charset="0"/>
                <a:cs typeface="Arial" pitchFamily="34" charset="0"/>
              </a:rPr>
              <a:t>kagome</a:t>
            </a:r>
            <a:r>
              <a:rPr lang="en-US" sz="1800" dirty="0" smtClean="0">
                <a:solidFill>
                  <a:prstClr val="black"/>
                </a:solidFill>
                <a:latin typeface="Arial" pitchFamily="34" charset="0"/>
                <a:cs typeface="Arial" pitchFamily="34" charset="0"/>
              </a:rPr>
              <a:t> lattice with a linear chain of 36 ions</a:t>
            </a:r>
            <a:endParaRPr lang="en-US" sz="1800" dirty="0">
              <a:solidFill>
                <a:prstClr val="black"/>
              </a:solidFill>
              <a:latin typeface="Arial" pitchFamily="34" charset="0"/>
              <a:cs typeface="Arial" pitchFamily="34" charset="0"/>
            </a:endParaRPr>
          </a:p>
        </p:txBody>
      </p:sp>
      <p:pic>
        <p:nvPicPr>
          <p:cNvPr id="7" name="Picture 50" descr="ions 171purp.jpg"/>
          <p:cNvPicPr>
            <a:picLocks noChangeAspect="1"/>
          </p:cNvPicPr>
          <p:nvPr/>
        </p:nvPicPr>
        <p:blipFill>
          <a:blip r:embed="rId4" cstate="print">
            <a:clrChange>
              <a:clrFrom>
                <a:srgbClr val="CCCCFE"/>
              </a:clrFrom>
              <a:clrTo>
                <a:srgbClr val="CCCCFE">
                  <a:alpha val="0"/>
                </a:srgbClr>
              </a:clrTo>
            </a:clrChange>
          </a:blip>
          <a:srcRect l="18793" t="17574" r="30790" b="22507"/>
          <a:stretch>
            <a:fillRect/>
          </a:stretch>
        </p:blipFill>
        <p:spPr bwMode="auto">
          <a:xfrm>
            <a:off x="-76200" y="171"/>
            <a:ext cx="3229831" cy="1163611"/>
          </a:xfrm>
          <a:prstGeom prst="rect">
            <a:avLst/>
          </a:prstGeom>
          <a:noFill/>
          <a:ln w="9525">
            <a:noFill/>
            <a:miter lim="800000"/>
            <a:headEnd/>
            <a:tailEnd/>
          </a:ln>
        </p:spPr>
      </p:pic>
      <p:pic>
        <p:nvPicPr>
          <p:cNvPr id="8" name="Picture 50" descr="ions 171purp.jpg"/>
          <p:cNvPicPr>
            <a:picLocks noChangeAspect="1"/>
          </p:cNvPicPr>
          <p:nvPr/>
        </p:nvPicPr>
        <p:blipFill>
          <a:blip r:embed="rId4" cstate="print">
            <a:clrChange>
              <a:clrFrom>
                <a:srgbClr val="CCCCFE"/>
              </a:clrFrom>
              <a:clrTo>
                <a:srgbClr val="CCCCFE">
                  <a:alpha val="0"/>
                </a:srgbClr>
              </a:clrTo>
            </a:clrChange>
          </a:blip>
          <a:srcRect l="29549" t="17574" r="26533" b="22507"/>
          <a:stretch>
            <a:fillRect/>
          </a:stretch>
        </p:blipFill>
        <p:spPr bwMode="auto">
          <a:xfrm>
            <a:off x="3110567" y="170"/>
            <a:ext cx="2813542" cy="1163611"/>
          </a:xfrm>
          <a:prstGeom prst="rect">
            <a:avLst/>
          </a:prstGeom>
          <a:noFill/>
          <a:ln w="9525">
            <a:noFill/>
            <a:miter lim="800000"/>
            <a:headEnd/>
            <a:tailEnd/>
          </a:ln>
        </p:spPr>
      </p:pic>
      <p:pic>
        <p:nvPicPr>
          <p:cNvPr id="9" name="Picture 50" descr="ions 171purp.jpg"/>
          <p:cNvPicPr>
            <a:picLocks noChangeAspect="1"/>
          </p:cNvPicPr>
          <p:nvPr/>
        </p:nvPicPr>
        <p:blipFill>
          <a:blip r:embed="rId4" cstate="print">
            <a:clrChange>
              <a:clrFrom>
                <a:srgbClr val="CCCCFE"/>
              </a:clrFrom>
              <a:clrTo>
                <a:srgbClr val="CCCCFE">
                  <a:alpha val="0"/>
                </a:srgbClr>
              </a:clrTo>
            </a:clrChange>
          </a:blip>
          <a:srcRect l="38736" t="17574" r="12416" b="22507"/>
          <a:stretch>
            <a:fillRect/>
          </a:stretch>
        </p:blipFill>
        <p:spPr bwMode="auto">
          <a:xfrm>
            <a:off x="5938452" y="-13855"/>
            <a:ext cx="3129348" cy="1163611"/>
          </a:xfrm>
          <a:prstGeom prst="rect">
            <a:avLst/>
          </a:prstGeom>
          <a:noFill/>
          <a:ln w="9525">
            <a:noFill/>
            <a:miter lim="800000"/>
            <a:headEnd/>
            <a:tailEnd/>
          </a:ln>
        </p:spPr>
      </p:pic>
      <p:sp>
        <p:nvSpPr>
          <p:cNvPr id="11" name="TextBox 10"/>
          <p:cNvSpPr txBox="1"/>
          <p:nvPr/>
        </p:nvSpPr>
        <p:spPr>
          <a:xfrm rot="907619">
            <a:off x="983413" y="5512754"/>
            <a:ext cx="889987" cy="369332"/>
          </a:xfrm>
          <a:prstGeom prst="rect">
            <a:avLst/>
          </a:prstGeom>
          <a:solidFill>
            <a:srgbClr val="FFFFFF"/>
          </a:solidFill>
        </p:spPr>
        <p:txBody>
          <a:bodyPr wrap="none" rtlCol="0">
            <a:spAutoFit/>
          </a:bodyPr>
          <a:lstStyle/>
          <a:p>
            <a:pPr eaLnBrk="1" fontAlgn="auto" hangingPunct="1">
              <a:spcBef>
                <a:spcPts val="0"/>
              </a:spcBef>
              <a:spcAft>
                <a:spcPts val="0"/>
              </a:spcAft>
            </a:pPr>
            <a:r>
              <a:rPr lang="en-US" sz="1800" dirty="0" smtClean="0">
                <a:solidFill>
                  <a:prstClr val="black"/>
                </a:solidFill>
                <a:latin typeface="Arial" pitchFamily="34" charset="0"/>
                <a:cs typeface="Arial" pitchFamily="34" charset="0"/>
              </a:rPr>
              <a:t>atom #</a:t>
            </a:r>
            <a:endParaRPr lang="en-US" sz="1800" dirty="0">
              <a:solidFill>
                <a:prstClr val="black"/>
              </a:solidFill>
              <a:latin typeface="Arial" pitchFamily="34" charset="0"/>
              <a:cs typeface="Arial" pitchFamily="34" charset="0"/>
            </a:endParaRPr>
          </a:p>
        </p:txBody>
      </p:sp>
      <p:sp>
        <p:nvSpPr>
          <p:cNvPr id="12" name="TextBox 11"/>
          <p:cNvSpPr txBox="1"/>
          <p:nvPr/>
        </p:nvSpPr>
        <p:spPr>
          <a:xfrm rot="20842492">
            <a:off x="3853868" y="5401914"/>
            <a:ext cx="2198038" cy="369332"/>
          </a:xfrm>
          <a:prstGeom prst="rect">
            <a:avLst/>
          </a:prstGeom>
          <a:solidFill>
            <a:srgbClr val="FFFFFF"/>
          </a:solidFill>
        </p:spPr>
        <p:txBody>
          <a:bodyPr wrap="none" rtlCol="0">
            <a:spAutoFit/>
          </a:bodyPr>
          <a:lstStyle/>
          <a:p>
            <a:pPr eaLnBrk="1" fontAlgn="auto" hangingPunct="1">
              <a:spcBef>
                <a:spcPts val="0"/>
              </a:spcBef>
              <a:spcAft>
                <a:spcPts val="0"/>
              </a:spcAft>
            </a:pPr>
            <a:r>
              <a:rPr lang="en-US" sz="1800" dirty="0" smtClean="0">
                <a:solidFill>
                  <a:prstClr val="black"/>
                </a:solidFill>
                <a:latin typeface="Arial" pitchFamily="34" charset="0"/>
                <a:cs typeface="Arial" pitchFamily="34" charset="0"/>
              </a:rPr>
              <a:t>spectral component</a:t>
            </a:r>
            <a:endParaRPr lang="en-US" sz="1800" dirty="0">
              <a:solidFill>
                <a:prstClr val="black"/>
              </a:solidFill>
              <a:latin typeface="Arial" pitchFamily="34" charset="0"/>
              <a:cs typeface="Arial" pitchFamily="34" charset="0"/>
            </a:endParaRPr>
          </a:p>
        </p:txBody>
      </p:sp>
      <p:sp>
        <p:nvSpPr>
          <p:cNvPr id="13" name="TextBox 12"/>
          <p:cNvSpPr txBox="1"/>
          <p:nvPr/>
        </p:nvSpPr>
        <p:spPr>
          <a:xfrm rot="20953067">
            <a:off x="1411139" y="2553686"/>
            <a:ext cx="90281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srgbClr val="FF0000"/>
                </a:solidFill>
                <a:latin typeface="Arial" pitchFamily="34" charset="0"/>
                <a:cs typeface="Arial" pitchFamily="34" charset="0"/>
              </a:rPr>
              <a:t>Theory</a:t>
            </a:r>
            <a:endParaRPr lang="en-US" sz="1800" dirty="0">
              <a:solidFill>
                <a:srgbClr val="FF0000"/>
              </a:solidFill>
              <a:latin typeface="Arial" pitchFamily="34" charset="0"/>
              <a:cs typeface="Arial" pitchFamily="34" charset="0"/>
            </a:endParaRPr>
          </a:p>
        </p:txBody>
      </p:sp>
      <p:pic>
        <p:nvPicPr>
          <p:cNvPr id="14" name="Picture 13" descr="kagome1.png"/>
          <p:cNvPicPr>
            <a:picLocks noChangeAspect="1"/>
          </p:cNvPicPr>
          <p:nvPr/>
        </p:nvPicPr>
        <p:blipFill>
          <a:blip r:embed="rId5" cstate="print">
            <a:clrChange>
              <a:clrFrom>
                <a:srgbClr val="FFFFFF"/>
              </a:clrFrom>
              <a:clrTo>
                <a:srgbClr val="FFFFFF">
                  <a:alpha val="0"/>
                </a:srgbClr>
              </a:clrTo>
            </a:clrChange>
          </a:blip>
          <a:stretch>
            <a:fillRect/>
          </a:stretch>
        </p:blipFill>
        <p:spPr>
          <a:xfrm>
            <a:off x="5257800" y="1588172"/>
            <a:ext cx="2733830" cy="1993228"/>
          </a:xfrm>
          <a:prstGeom prst="rect">
            <a:avLst/>
          </a:prstGeom>
        </p:spPr>
      </p:pic>
      <p:sp>
        <p:nvSpPr>
          <p:cNvPr id="16" name="Rectangle 15"/>
          <p:cNvSpPr/>
          <p:nvPr/>
        </p:nvSpPr>
        <p:spPr>
          <a:xfrm>
            <a:off x="7620000" y="152400"/>
            <a:ext cx="2057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pic>
        <p:nvPicPr>
          <p:cNvPr id="15" name="Picture 50" descr="ions 171purp.jpg"/>
          <p:cNvPicPr>
            <a:picLocks noChangeAspect="1"/>
          </p:cNvPicPr>
          <p:nvPr/>
        </p:nvPicPr>
        <p:blipFill>
          <a:blip r:embed="rId4" cstate="print">
            <a:clrChange>
              <a:clrFrom>
                <a:srgbClr val="CCCCFE"/>
              </a:clrFrom>
              <a:clrTo>
                <a:srgbClr val="CCCCFE">
                  <a:alpha val="0"/>
                </a:srgbClr>
              </a:clrTo>
            </a:clrChange>
          </a:blip>
          <a:srcRect l="29549" t="17574" r="26533" b="22507"/>
          <a:stretch>
            <a:fillRect/>
          </a:stretch>
        </p:blipFill>
        <p:spPr bwMode="auto">
          <a:xfrm>
            <a:off x="7543800" y="0"/>
            <a:ext cx="2813542" cy="1163611"/>
          </a:xfrm>
          <a:prstGeom prst="rect">
            <a:avLst/>
          </a:prstGeom>
          <a:noFill/>
          <a:ln w="9525">
            <a:noFill/>
            <a:miter lim="800000"/>
            <a:headEnd/>
            <a:tailEnd/>
          </a:ln>
        </p:spPr>
      </p:pic>
      <p:pic>
        <p:nvPicPr>
          <p:cNvPr id="17" name="Picture 19" descr="1ion_trans.gif"/>
          <p:cNvPicPr>
            <a:picLocks noChangeAspect="1"/>
          </p:cNvPicPr>
          <p:nvPr/>
        </p:nvPicPr>
        <p:blipFill>
          <a:blip r:embed="rId6" cstate="print"/>
          <a:srcRect/>
          <a:stretch>
            <a:fillRect/>
          </a:stretch>
        </p:blipFill>
        <p:spPr bwMode="auto">
          <a:xfrm>
            <a:off x="-76200" y="415666"/>
            <a:ext cx="510219" cy="422534"/>
          </a:xfrm>
          <a:prstGeom prst="rect">
            <a:avLst/>
          </a:prstGeom>
          <a:noFill/>
          <a:ln w="9525">
            <a:noFill/>
            <a:miter lim="800000"/>
            <a:headEnd/>
            <a:tailEnd/>
          </a:ln>
        </p:spPr>
      </p:pic>
      <p:pic>
        <p:nvPicPr>
          <p:cNvPr id="18" name="Picture 19" descr="1ion_trans.gif"/>
          <p:cNvPicPr>
            <a:picLocks noChangeAspect="1"/>
          </p:cNvPicPr>
          <p:nvPr/>
        </p:nvPicPr>
        <p:blipFill>
          <a:blip r:embed="rId6" cstate="print"/>
          <a:srcRect/>
          <a:stretch>
            <a:fillRect/>
          </a:stretch>
        </p:blipFill>
        <p:spPr bwMode="auto">
          <a:xfrm>
            <a:off x="251781" y="415666"/>
            <a:ext cx="510219" cy="422534"/>
          </a:xfrm>
          <a:prstGeom prst="rect">
            <a:avLst/>
          </a:prstGeom>
          <a:noFill/>
          <a:ln w="9525">
            <a:noFill/>
            <a:miter lim="800000"/>
            <a:headEnd/>
            <a:tailEnd/>
          </a:ln>
        </p:spPr>
      </p:pic>
      <p:pic>
        <p:nvPicPr>
          <p:cNvPr id="19" name="Picture 19" descr="1ion_trans.gif"/>
          <p:cNvPicPr>
            <a:picLocks noChangeAspect="1"/>
          </p:cNvPicPr>
          <p:nvPr/>
        </p:nvPicPr>
        <p:blipFill>
          <a:blip r:embed="rId6" cstate="print"/>
          <a:srcRect/>
          <a:stretch>
            <a:fillRect/>
          </a:stretch>
        </p:blipFill>
        <p:spPr bwMode="auto">
          <a:xfrm>
            <a:off x="533400" y="415666"/>
            <a:ext cx="510219" cy="422534"/>
          </a:xfrm>
          <a:prstGeom prst="rect">
            <a:avLst/>
          </a:prstGeom>
          <a:noFill/>
          <a:ln w="9525">
            <a:noFill/>
            <a:miter lim="800000"/>
            <a:headEnd/>
            <a:tailEnd/>
          </a:ln>
        </p:spPr>
      </p:pic>
      <p:pic>
        <p:nvPicPr>
          <p:cNvPr id="20" name="Picture 19" descr="1ion_trans.gif"/>
          <p:cNvPicPr>
            <a:picLocks noChangeAspect="1"/>
          </p:cNvPicPr>
          <p:nvPr/>
        </p:nvPicPr>
        <p:blipFill>
          <a:blip r:embed="rId6" cstate="print"/>
          <a:srcRect/>
          <a:stretch>
            <a:fillRect/>
          </a:stretch>
        </p:blipFill>
        <p:spPr bwMode="auto">
          <a:xfrm>
            <a:off x="838200" y="415666"/>
            <a:ext cx="510219" cy="422534"/>
          </a:xfrm>
          <a:prstGeom prst="rect">
            <a:avLst/>
          </a:prstGeom>
          <a:noFill/>
          <a:ln w="9525">
            <a:noFill/>
            <a:miter lim="800000"/>
            <a:headEnd/>
            <a:tailEnd/>
          </a:ln>
        </p:spPr>
      </p:pic>
      <p:pic>
        <p:nvPicPr>
          <p:cNvPr id="21" name="Picture 19" descr="1ion_trans.gif"/>
          <p:cNvPicPr>
            <a:picLocks noChangeAspect="1"/>
          </p:cNvPicPr>
          <p:nvPr/>
        </p:nvPicPr>
        <p:blipFill>
          <a:blip r:embed="rId6" cstate="print"/>
          <a:srcRect/>
          <a:stretch>
            <a:fillRect/>
          </a:stretch>
        </p:blipFill>
        <p:spPr bwMode="auto">
          <a:xfrm>
            <a:off x="1066800" y="415666"/>
            <a:ext cx="510219" cy="422534"/>
          </a:xfrm>
          <a:prstGeom prst="rect">
            <a:avLst/>
          </a:prstGeom>
          <a:noFill/>
          <a:ln w="9525">
            <a:noFill/>
            <a:miter lim="800000"/>
            <a:headEnd/>
            <a:tailEnd/>
          </a:ln>
        </p:spPr>
      </p:pic>
      <p:pic>
        <p:nvPicPr>
          <p:cNvPr id="22" name="Picture 19" descr="1ion_trans.gif"/>
          <p:cNvPicPr>
            <a:picLocks noChangeAspect="1"/>
          </p:cNvPicPr>
          <p:nvPr/>
        </p:nvPicPr>
        <p:blipFill>
          <a:blip r:embed="rId6" cstate="print"/>
          <a:srcRect/>
          <a:stretch>
            <a:fillRect/>
          </a:stretch>
        </p:blipFill>
        <p:spPr bwMode="auto">
          <a:xfrm>
            <a:off x="1318581" y="415666"/>
            <a:ext cx="510219" cy="422534"/>
          </a:xfrm>
          <a:prstGeom prst="rect">
            <a:avLst/>
          </a:prstGeom>
          <a:noFill/>
          <a:ln w="9525">
            <a:noFill/>
            <a:miter lim="800000"/>
            <a:headEnd/>
            <a:tailEnd/>
          </a:ln>
        </p:spPr>
      </p:pic>
      <p:pic>
        <p:nvPicPr>
          <p:cNvPr id="23" name="Picture 19" descr="1ion_trans.gif"/>
          <p:cNvPicPr>
            <a:picLocks noChangeAspect="1"/>
          </p:cNvPicPr>
          <p:nvPr/>
        </p:nvPicPr>
        <p:blipFill>
          <a:blip r:embed="rId6" cstate="print"/>
          <a:srcRect/>
          <a:stretch>
            <a:fillRect/>
          </a:stretch>
        </p:blipFill>
        <p:spPr bwMode="auto">
          <a:xfrm>
            <a:off x="1600200" y="381000"/>
            <a:ext cx="510219" cy="422534"/>
          </a:xfrm>
          <a:prstGeom prst="rect">
            <a:avLst/>
          </a:prstGeom>
          <a:noFill/>
          <a:ln w="9525">
            <a:noFill/>
            <a:miter lim="800000"/>
            <a:headEnd/>
            <a:tailEnd/>
          </a:ln>
        </p:spPr>
      </p:pic>
      <p:pic>
        <p:nvPicPr>
          <p:cNvPr id="24" name="Picture 23" descr="1ion_trans.gif"/>
          <p:cNvPicPr>
            <a:picLocks noChangeAspect="1"/>
          </p:cNvPicPr>
          <p:nvPr/>
        </p:nvPicPr>
        <p:blipFill>
          <a:blip r:embed="rId6" cstate="print"/>
          <a:srcRect/>
          <a:stretch>
            <a:fillRect/>
          </a:stretch>
        </p:blipFill>
        <p:spPr bwMode="auto">
          <a:xfrm>
            <a:off x="1828800" y="381000"/>
            <a:ext cx="510219" cy="422534"/>
          </a:xfrm>
          <a:prstGeom prst="rect">
            <a:avLst/>
          </a:prstGeom>
          <a:noFill/>
          <a:ln w="9525">
            <a:noFill/>
            <a:miter lim="800000"/>
            <a:headEnd/>
            <a:tailEnd/>
          </a:ln>
        </p:spPr>
      </p:pic>
      <p:pic>
        <p:nvPicPr>
          <p:cNvPr id="25" name="Picture 19" descr="1ion_trans.gif"/>
          <p:cNvPicPr>
            <a:picLocks noChangeAspect="1"/>
          </p:cNvPicPr>
          <p:nvPr/>
        </p:nvPicPr>
        <p:blipFill>
          <a:blip r:embed="rId6" cstate="print"/>
          <a:srcRect/>
          <a:stretch>
            <a:fillRect/>
          </a:stretch>
        </p:blipFill>
        <p:spPr bwMode="auto">
          <a:xfrm>
            <a:off x="2057400" y="381000"/>
            <a:ext cx="510219" cy="422534"/>
          </a:xfrm>
          <a:prstGeom prst="rect">
            <a:avLst/>
          </a:prstGeom>
          <a:noFill/>
          <a:ln w="9525">
            <a:noFill/>
            <a:miter lim="800000"/>
            <a:headEnd/>
            <a:tailEnd/>
          </a:ln>
        </p:spPr>
      </p:pic>
      <p:pic>
        <p:nvPicPr>
          <p:cNvPr id="26" name="Picture 19" descr="1ion_trans.gif"/>
          <p:cNvPicPr>
            <a:picLocks noChangeAspect="1"/>
          </p:cNvPicPr>
          <p:nvPr/>
        </p:nvPicPr>
        <p:blipFill>
          <a:blip r:embed="rId6" cstate="print"/>
          <a:srcRect/>
          <a:stretch>
            <a:fillRect/>
          </a:stretch>
        </p:blipFill>
        <p:spPr bwMode="auto">
          <a:xfrm>
            <a:off x="2286000" y="381000"/>
            <a:ext cx="510219" cy="422534"/>
          </a:xfrm>
          <a:prstGeom prst="rect">
            <a:avLst/>
          </a:prstGeom>
          <a:noFill/>
          <a:ln w="9525">
            <a:noFill/>
            <a:miter lim="800000"/>
            <a:headEnd/>
            <a:tailEnd/>
          </a:ln>
        </p:spPr>
      </p:pic>
      <p:pic>
        <p:nvPicPr>
          <p:cNvPr id="27" name="Picture 19" descr="1ion_trans.gif"/>
          <p:cNvPicPr>
            <a:picLocks noChangeAspect="1"/>
          </p:cNvPicPr>
          <p:nvPr/>
        </p:nvPicPr>
        <p:blipFill>
          <a:blip r:embed="rId6" cstate="print"/>
          <a:srcRect/>
          <a:stretch>
            <a:fillRect/>
          </a:stretch>
        </p:blipFill>
        <p:spPr bwMode="auto">
          <a:xfrm>
            <a:off x="2514600" y="381000"/>
            <a:ext cx="510219" cy="422534"/>
          </a:xfrm>
          <a:prstGeom prst="rect">
            <a:avLst/>
          </a:prstGeom>
          <a:noFill/>
          <a:ln w="9525">
            <a:noFill/>
            <a:miter lim="800000"/>
            <a:headEnd/>
            <a:tailEnd/>
          </a:ln>
        </p:spPr>
      </p:pic>
      <p:pic>
        <p:nvPicPr>
          <p:cNvPr id="28" name="Picture 27" descr="1ion_trans.gif"/>
          <p:cNvPicPr>
            <a:picLocks noChangeAspect="1"/>
          </p:cNvPicPr>
          <p:nvPr/>
        </p:nvPicPr>
        <p:blipFill>
          <a:blip r:embed="rId6" cstate="print"/>
          <a:srcRect/>
          <a:stretch>
            <a:fillRect/>
          </a:stretch>
        </p:blipFill>
        <p:spPr bwMode="auto">
          <a:xfrm>
            <a:off x="2743200" y="381000"/>
            <a:ext cx="510219" cy="422534"/>
          </a:xfrm>
          <a:prstGeom prst="rect">
            <a:avLst/>
          </a:prstGeom>
          <a:noFill/>
          <a:ln w="9525">
            <a:noFill/>
            <a:miter lim="800000"/>
            <a:headEnd/>
            <a:tailEnd/>
          </a:ln>
        </p:spPr>
      </p:pic>
      <p:pic>
        <p:nvPicPr>
          <p:cNvPr id="29" name="Picture 19" descr="1ion_trans.gif"/>
          <p:cNvPicPr>
            <a:picLocks noChangeAspect="1"/>
          </p:cNvPicPr>
          <p:nvPr/>
        </p:nvPicPr>
        <p:blipFill>
          <a:blip r:embed="rId6" cstate="print"/>
          <a:srcRect/>
          <a:stretch>
            <a:fillRect/>
          </a:stretch>
        </p:blipFill>
        <p:spPr bwMode="auto">
          <a:xfrm>
            <a:off x="3048000" y="381000"/>
            <a:ext cx="510219" cy="422534"/>
          </a:xfrm>
          <a:prstGeom prst="rect">
            <a:avLst/>
          </a:prstGeom>
          <a:noFill/>
          <a:ln w="9525">
            <a:noFill/>
            <a:miter lim="800000"/>
            <a:headEnd/>
            <a:tailEnd/>
          </a:ln>
        </p:spPr>
      </p:pic>
      <p:pic>
        <p:nvPicPr>
          <p:cNvPr id="30" name="Picture 19" descr="1ion_trans.gif"/>
          <p:cNvPicPr>
            <a:picLocks noChangeAspect="1"/>
          </p:cNvPicPr>
          <p:nvPr/>
        </p:nvPicPr>
        <p:blipFill>
          <a:blip r:embed="rId6" cstate="print"/>
          <a:srcRect/>
          <a:stretch>
            <a:fillRect/>
          </a:stretch>
        </p:blipFill>
        <p:spPr bwMode="auto">
          <a:xfrm>
            <a:off x="3276600" y="381000"/>
            <a:ext cx="510219" cy="422534"/>
          </a:xfrm>
          <a:prstGeom prst="rect">
            <a:avLst/>
          </a:prstGeom>
          <a:noFill/>
          <a:ln w="9525">
            <a:noFill/>
            <a:miter lim="800000"/>
            <a:headEnd/>
            <a:tailEnd/>
          </a:ln>
        </p:spPr>
      </p:pic>
      <p:pic>
        <p:nvPicPr>
          <p:cNvPr id="31" name="Picture 19" descr="1ion_trans.gif"/>
          <p:cNvPicPr>
            <a:picLocks noChangeAspect="1"/>
          </p:cNvPicPr>
          <p:nvPr/>
        </p:nvPicPr>
        <p:blipFill>
          <a:blip r:embed="rId6" cstate="print"/>
          <a:srcRect/>
          <a:stretch>
            <a:fillRect/>
          </a:stretch>
        </p:blipFill>
        <p:spPr bwMode="auto">
          <a:xfrm>
            <a:off x="3581400" y="381000"/>
            <a:ext cx="510219" cy="422534"/>
          </a:xfrm>
          <a:prstGeom prst="rect">
            <a:avLst/>
          </a:prstGeom>
          <a:noFill/>
          <a:ln w="9525">
            <a:noFill/>
            <a:miter lim="800000"/>
            <a:headEnd/>
            <a:tailEnd/>
          </a:ln>
        </p:spPr>
      </p:pic>
      <p:pic>
        <p:nvPicPr>
          <p:cNvPr id="32" name="Picture 31" descr="1ion_trans.gif"/>
          <p:cNvPicPr>
            <a:picLocks noChangeAspect="1"/>
          </p:cNvPicPr>
          <p:nvPr/>
        </p:nvPicPr>
        <p:blipFill>
          <a:blip r:embed="rId6" cstate="print"/>
          <a:srcRect/>
          <a:stretch>
            <a:fillRect/>
          </a:stretch>
        </p:blipFill>
        <p:spPr bwMode="auto">
          <a:xfrm>
            <a:off x="3810000" y="381000"/>
            <a:ext cx="510219" cy="422534"/>
          </a:xfrm>
          <a:prstGeom prst="rect">
            <a:avLst/>
          </a:prstGeom>
          <a:noFill/>
          <a:ln w="9525">
            <a:noFill/>
            <a:miter lim="800000"/>
            <a:headEnd/>
            <a:tailEnd/>
          </a:ln>
        </p:spPr>
      </p:pic>
      <p:pic>
        <p:nvPicPr>
          <p:cNvPr id="33" name="Picture 19" descr="1ion_trans.gif"/>
          <p:cNvPicPr>
            <a:picLocks noChangeAspect="1"/>
          </p:cNvPicPr>
          <p:nvPr/>
        </p:nvPicPr>
        <p:blipFill>
          <a:blip r:embed="rId6" cstate="print"/>
          <a:srcRect/>
          <a:stretch>
            <a:fillRect/>
          </a:stretch>
        </p:blipFill>
        <p:spPr bwMode="auto">
          <a:xfrm>
            <a:off x="4114800" y="381000"/>
            <a:ext cx="510219" cy="422534"/>
          </a:xfrm>
          <a:prstGeom prst="rect">
            <a:avLst/>
          </a:prstGeom>
          <a:noFill/>
          <a:ln w="9525">
            <a:noFill/>
            <a:miter lim="800000"/>
            <a:headEnd/>
            <a:tailEnd/>
          </a:ln>
        </p:spPr>
      </p:pic>
      <p:pic>
        <p:nvPicPr>
          <p:cNvPr id="34" name="Picture 19" descr="1ion_trans.gif"/>
          <p:cNvPicPr>
            <a:picLocks noChangeAspect="1"/>
          </p:cNvPicPr>
          <p:nvPr/>
        </p:nvPicPr>
        <p:blipFill>
          <a:blip r:embed="rId6" cstate="print"/>
          <a:srcRect/>
          <a:stretch>
            <a:fillRect/>
          </a:stretch>
        </p:blipFill>
        <p:spPr bwMode="auto">
          <a:xfrm>
            <a:off x="4267200" y="381000"/>
            <a:ext cx="510219" cy="422534"/>
          </a:xfrm>
          <a:prstGeom prst="rect">
            <a:avLst/>
          </a:prstGeom>
          <a:noFill/>
          <a:ln w="9525">
            <a:noFill/>
            <a:miter lim="800000"/>
            <a:headEnd/>
            <a:tailEnd/>
          </a:ln>
        </p:spPr>
      </p:pic>
      <p:pic>
        <p:nvPicPr>
          <p:cNvPr id="35" name="Picture 19" descr="1ion_trans.gif"/>
          <p:cNvPicPr>
            <a:picLocks noChangeAspect="1"/>
          </p:cNvPicPr>
          <p:nvPr/>
        </p:nvPicPr>
        <p:blipFill>
          <a:blip r:embed="rId6" cstate="print"/>
          <a:srcRect/>
          <a:stretch>
            <a:fillRect/>
          </a:stretch>
        </p:blipFill>
        <p:spPr bwMode="auto">
          <a:xfrm>
            <a:off x="4572000" y="381000"/>
            <a:ext cx="510219" cy="422534"/>
          </a:xfrm>
          <a:prstGeom prst="rect">
            <a:avLst/>
          </a:prstGeom>
          <a:noFill/>
          <a:ln w="9525">
            <a:noFill/>
            <a:miter lim="800000"/>
            <a:headEnd/>
            <a:tailEnd/>
          </a:ln>
        </p:spPr>
      </p:pic>
      <p:pic>
        <p:nvPicPr>
          <p:cNvPr id="36" name="Picture 35" descr="1ion_trans.gif"/>
          <p:cNvPicPr>
            <a:picLocks noChangeAspect="1"/>
          </p:cNvPicPr>
          <p:nvPr/>
        </p:nvPicPr>
        <p:blipFill>
          <a:blip r:embed="rId6" cstate="print"/>
          <a:srcRect/>
          <a:stretch>
            <a:fillRect/>
          </a:stretch>
        </p:blipFill>
        <p:spPr bwMode="auto">
          <a:xfrm>
            <a:off x="4800600" y="381000"/>
            <a:ext cx="510219" cy="422534"/>
          </a:xfrm>
          <a:prstGeom prst="rect">
            <a:avLst/>
          </a:prstGeom>
          <a:noFill/>
          <a:ln w="9525">
            <a:noFill/>
            <a:miter lim="800000"/>
            <a:headEnd/>
            <a:tailEnd/>
          </a:ln>
        </p:spPr>
      </p:pic>
      <p:pic>
        <p:nvPicPr>
          <p:cNvPr id="37" name="Picture 19" descr="1ion_trans.gif"/>
          <p:cNvPicPr>
            <a:picLocks noChangeAspect="1"/>
          </p:cNvPicPr>
          <p:nvPr/>
        </p:nvPicPr>
        <p:blipFill>
          <a:blip r:embed="rId6" cstate="print"/>
          <a:srcRect/>
          <a:stretch>
            <a:fillRect/>
          </a:stretch>
        </p:blipFill>
        <p:spPr bwMode="auto">
          <a:xfrm>
            <a:off x="5029200" y="381000"/>
            <a:ext cx="510219" cy="422534"/>
          </a:xfrm>
          <a:prstGeom prst="rect">
            <a:avLst/>
          </a:prstGeom>
          <a:noFill/>
          <a:ln w="9525">
            <a:noFill/>
            <a:miter lim="800000"/>
            <a:headEnd/>
            <a:tailEnd/>
          </a:ln>
        </p:spPr>
      </p:pic>
      <p:pic>
        <p:nvPicPr>
          <p:cNvPr id="38" name="Picture 19" descr="1ion_trans.gif"/>
          <p:cNvPicPr>
            <a:picLocks noChangeAspect="1"/>
          </p:cNvPicPr>
          <p:nvPr/>
        </p:nvPicPr>
        <p:blipFill>
          <a:blip r:embed="rId6" cstate="print"/>
          <a:srcRect/>
          <a:stretch>
            <a:fillRect/>
          </a:stretch>
        </p:blipFill>
        <p:spPr bwMode="auto">
          <a:xfrm>
            <a:off x="5257800" y="381000"/>
            <a:ext cx="510219" cy="422534"/>
          </a:xfrm>
          <a:prstGeom prst="rect">
            <a:avLst/>
          </a:prstGeom>
          <a:noFill/>
          <a:ln w="9525">
            <a:noFill/>
            <a:miter lim="800000"/>
            <a:headEnd/>
            <a:tailEnd/>
          </a:ln>
        </p:spPr>
      </p:pic>
      <p:pic>
        <p:nvPicPr>
          <p:cNvPr id="39" name="Picture 19" descr="1ion_trans.gif"/>
          <p:cNvPicPr>
            <a:picLocks noChangeAspect="1"/>
          </p:cNvPicPr>
          <p:nvPr/>
        </p:nvPicPr>
        <p:blipFill>
          <a:blip r:embed="rId6" cstate="print"/>
          <a:srcRect/>
          <a:stretch>
            <a:fillRect/>
          </a:stretch>
        </p:blipFill>
        <p:spPr bwMode="auto">
          <a:xfrm>
            <a:off x="5562600" y="381000"/>
            <a:ext cx="510219" cy="422534"/>
          </a:xfrm>
          <a:prstGeom prst="rect">
            <a:avLst/>
          </a:prstGeom>
          <a:noFill/>
          <a:ln w="9525">
            <a:noFill/>
            <a:miter lim="800000"/>
            <a:headEnd/>
            <a:tailEnd/>
          </a:ln>
        </p:spPr>
      </p:pic>
      <p:pic>
        <p:nvPicPr>
          <p:cNvPr id="40" name="Picture 39" descr="1ion_trans.gif"/>
          <p:cNvPicPr>
            <a:picLocks noChangeAspect="1"/>
          </p:cNvPicPr>
          <p:nvPr/>
        </p:nvPicPr>
        <p:blipFill>
          <a:blip r:embed="rId6" cstate="print"/>
          <a:srcRect/>
          <a:stretch>
            <a:fillRect/>
          </a:stretch>
        </p:blipFill>
        <p:spPr bwMode="auto">
          <a:xfrm>
            <a:off x="5791200" y="381000"/>
            <a:ext cx="510219" cy="422534"/>
          </a:xfrm>
          <a:prstGeom prst="rect">
            <a:avLst/>
          </a:prstGeom>
          <a:noFill/>
          <a:ln w="9525">
            <a:noFill/>
            <a:miter lim="800000"/>
            <a:headEnd/>
            <a:tailEnd/>
          </a:ln>
        </p:spPr>
      </p:pic>
      <p:pic>
        <p:nvPicPr>
          <p:cNvPr id="41" name="Picture 19" descr="1ion_trans.gif"/>
          <p:cNvPicPr>
            <a:picLocks noChangeAspect="1"/>
          </p:cNvPicPr>
          <p:nvPr/>
        </p:nvPicPr>
        <p:blipFill>
          <a:blip r:embed="rId6" cstate="print"/>
          <a:srcRect/>
          <a:stretch>
            <a:fillRect/>
          </a:stretch>
        </p:blipFill>
        <p:spPr bwMode="auto">
          <a:xfrm>
            <a:off x="6096000" y="381000"/>
            <a:ext cx="510219" cy="422534"/>
          </a:xfrm>
          <a:prstGeom prst="rect">
            <a:avLst/>
          </a:prstGeom>
          <a:noFill/>
          <a:ln w="9525">
            <a:noFill/>
            <a:miter lim="800000"/>
            <a:headEnd/>
            <a:tailEnd/>
          </a:ln>
        </p:spPr>
      </p:pic>
      <p:pic>
        <p:nvPicPr>
          <p:cNvPr id="42" name="Picture 19" descr="1ion_trans.gif"/>
          <p:cNvPicPr>
            <a:picLocks noChangeAspect="1"/>
          </p:cNvPicPr>
          <p:nvPr/>
        </p:nvPicPr>
        <p:blipFill>
          <a:blip r:embed="rId6" cstate="print"/>
          <a:srcRect/>
          <a:stretch>
            <a:fillRect/>
          </a:stretch>
        </p:blipFill>
        <p:spPr bwMode="auto">
          <a:xfrm>
            <a:off x="6324600" y="381000"/>
            <a:ext cx="510219" cy="422534"/>
          </a:xfrm>
          <a:prstGeom prst="rect">
            <a:avLst/>
          </a:prstGeom>
          <a:noFill/>
          <a:ln w="9525">
            <a:noFill/>
            <a:miter lim="800000"/>
            <a:headEnd/>
            <a:tailEnd/>
          </a:ln>
        </p:spPr>
      </p:pic>
      <p:pic>
        <p:nvPicPr>
          <p:cNvPr id="43" name="Picture 19" descr="1ion_trans.gif"/>
          <p:cNvPicPr>
            <a:picLocks noChangeAspect="1"/>
          </p:cNvPicPr>
          <p:nvPr/>
        </p:nvPicPr>
        <p:blipFill>
          <a:blip r:embed="rId6" cstate="print"/>
          <a:srcRect/>
          <a:stretch>
            <a:fillRect/>
          </a:stretch>
        </p:blipFill>
        <p:spPr bwMode="auto">
          <a:xfrm>
            <a:off x="6553200" y="381000"/>
            <a:ext cx="510219" cy="422534"/>
          </a:xfrm>
          <a:prstGeom prst="rect">
            <a:avLst/>
          </a:prstGeom>
          <a:noFill/>
          <a:ln w="9525">
            <a:noFill/>
            <a:miter lim="800000"/>
            <a:headEnd/>
            <a:tailEnd/>
          </a:ln>
        </p:spPr>
      </p:pic>
      <p:pic>
        <p:nvPicPr>
          <p:cNvPr id="44" name="Picture 43" descr="1ion_trans.gif"/>
          <p:cNvPicPr>
            <a:picLocks noChangeAspect="1"/>
          </p:cNvPicPr>
          <p:nvPr/>
        </p:nvPicPr>
        <p:blipFill>
          <a:blip r:embed="rId6" cstate="print"/>
          <a:srcRect/>
          <a:stretch>
            <a:fillRect/>
          </a:stretch>
        </p:blipFill>
        <p:spPr bwMode="auto">
          <a:xfrm>
            <a:off x="6781800" y="381000"/>
            <a:ext cx="510219" cy="422534"/>
          </a:xfrm>
          <a:prstGeom prst="rect">
            <a:avLst/>
          </a:prstGeom>
          <a:noFill/>
          <a:ln w="9525">
            <a:noFill/>
            <a:miter lim="800000"/>
            <a:headEnd/>
            <a:tailEnd/>
          </a:ln>
        </p:spPr>
      </p:pic>
      <p:pic>
        <p:nvPicPr>
          <p:cNvPr id="45" name="Picture 19" descr="1ion_trans.gif"/>
          <p:cNvPicPr>
            <a:picLocks noChangeAspect="1"/>
          </p:cNvPicPr>
          <p:nvPr/>
        </p:nvPicPr>
        <p:blipFill>
          <a:blip r:embed="rId6" cstate="print"/>
          <a:srcRect/>
          <a:stretch>
            <a:fillRect/>
          </a:stretch>
        </p:blipFill>
        <p:spPr bwMode="auto">
          <a:xfrm>
            <a:off x="7010400" y="381000"/>
            <a:ext cx="510219" cy="422534"/>
          </a:xfrm>
          <a:prstGeom prst="rect">
            <a:avLst/>
          </a:prstGeom>
          <a:noFill/>
          <a:ln w="9525">
            <a:noFill/>
            <a:miter lim="800000"/>
            <a:headEnd/>
            <a:tailEnd/>
          </a:ln>
        </p:spPr>
      </p:pic>
      <p:pic>
        <p:nvPicPr>
          <p:cNvPr id="46" name="Picture 19" descr="1ion_trans.gif"/>
          <p:cNvPicPr>
            <a:picLocks noChangeAspect="1"/>
          </p:cNvPicPr>
          <p:nvPr/>
        </p:nvPicPr>
        <p:blipFill>
          <a:blip r:embed="rId6" cstate="print"/>
          <a:srcRect/>
          <a:stretch>
            <a:fillRect/>
          </a:stretch>
        </p:blipFill>
        <p:spPr bwMode="auto">
          <a:xfrm>
            <a:off x="7239000" y="381000"/>
            <a:ext cx="510219" cy="422534"/>
          </a:xfrm>
          <a:prstGeom prst="rect">
            <a:avLst/>
          </a:prstGeom>
          <a:noFill/>
          <a:ln w="9525">
            <a:noFill/>
            <a:miter lim="800000"/>
            <a:headEnd/>
            <a:tailEnd/>
          </a:ln>
        </p:spPr>
      </p:pic>
      <p:pic>
        <p:nvPicPr>
          <p:cNvPr id="47" name="Picture 19" descr="1ion_trans.gif"/>
          <p:cNvPicPr>
            <a:picLocks noChangeAspect="1"/>
          </p:cNvPicPr>
          <p:nvPr/>
        </p:nvPicPr>
        <p:blipFill>
          <a:blip r:embed="rId6" cstate="print"/>
          <a:srcRect/>
          <a:stretch>
            <a:fillRect/>
          </a:stretch>
        </p:blipFill>
        <p:spPr bwMode="auto">
          <a:xfrm>
            <a:off x="7467600" y="381000"/>
            <a:ext cx="510219" cy="422534"/>
          </a:xfrm>
          <a:prstGeom prst="rect">
            <a:avLst/>
          </a:prstGeom>
          <a:noFill/>
          <a:ln w="9525">
            <a:noFill/>
            <a:miter lim="800000"/>
            <a:headEnd/>
            <a:tailEnd/>
          </a:ln>
        </p:spPr>
      </p:pic>
      <p:pic>
        <p:nvPicPr>
          <p:cNvPr id="48" name="Picture 47" descr="1ion_trans.gif"/>
          <p:cNvPicPr>
            <a:picLocks noChangeAspect="1"/>
          </p:cNvPicPr>
          <p:nvPr/>
        </p:nvPicPr>
        <p:blipFill>
          <a:blip r:embed="rId6" cstate="print"/>
          <a:srcRect/>
          <a:stretch>
            <a:fillRect/>
          </a:stretch>
        </p:blipFill>
        <p:spPr bwMode="auto">
          <a:xfrm>
            <a:off x="7696200" y="381000"/>
            <a:ext cx="510219" cy="422534"/>
          </a:xfrm>
          <a:prstGeom prst="rect">
            <a:avLst/>
          </a:prstGeom>
          <a:noFill/>
          <a:ln w="9525">
            <a:noFill/>
            <a:miter lim="800000"/>
            <a:headEnd/>
            <a:tailEnd/>
          </a:ln>
        </p:spPr>
      </p:pic>
      <p:pic>
        <p:nvPicPr>
          <p:cNvPr id="49" name="Picture 19" descr="1ion_trans.gif"/>
          <p:cNvPicPr>
            <a:picLocks noChangeAspect="1"/>
          </p:cNvPicPr>
          <p:nvPr/>
        </p:nvPicPr>
        <p:blipFill>
          <a:blip r:embed="rId6" cstate="print"/>
          <a:srcRect/>
          <a:stretch>
            <a:fillRect/>
          </a:stretch>
        </p:blipFill>
        <p:spPr bwMode="auto">
          <a:xfrm>
            <a:off x="8001000" y="381000"/>
            <a:ext cx="510219" cy="422534"/>
          </a:xfrm>
          <a:prstGeom prst="rect">
            <a:avLst/>
          </a:prstGeom>
          <a:noFill/>
          <a:ln w="9525">
            <a:noFill/>
            <a:miter lim="800000"/>
            <a:headEnd/>
            <a:tailEnd/>
          </a:ln>
        </p:spPr>
      </p:pic>
      <p:pic>
        <p:nvPicPr>
          <p:cNvPr id="50" name="Picture 19" descr="1ion_trans.gif"/>
          <p:cNvPicPr>
            <a:picLocks noChangeAspect="1"/>
          </p:cNvPicPr>
          <p:nvPr/>
        </p:nvPicPr>
        <p:blipFill>
          <a:blip r:embed="rId6" cstate="print"/>
          <a:srcRect/>
          <a:stretch>
            <a:fillRect/>
          </a:stretch>
        </p:blipFill>
        <p:spPr bwMode="auto">
          <a:xfrm>
            <a:off x="8229600" y="381000"/>
            <a:ext cx="510219" cy="422534"/>
          </a:xfrm>
          <a:prstGeom prst="rect">
            <a:avLst/>
          </a:prstGeom>
          <a:noFill/>
          <a:ln w="9525">
            <a:noFill/>
            <a:miter lim="800000"/>
            <a:headEnd/>
            <a:tailEnd/>
          </a:ln>
        </p:spPr>
      </p:pic>
      <p:pic>
        <p:nvPicPr>
          <p:cNvPr id="51" name="Picture 19" descr="1ion_trans.gif"/>
          <p:cNvPicPr>
            <a:picLocks noChangeAspect="1"/>
          </p:cNvPicPr>
          <p:nvPr/>
        </p:nvPicPr>
        <p:blipFill>
          <a:blip r:embed="rId6" cstate="print"/>
          <a:srcRect/>
          <a:stretch>
            <a:fillRect/>
          </a:stretch>
        </p:blipFill>
        <p:spPr bwMode="auto">
          <a:xfrm>
            <a:off x="8534400" y="381000"/>
            <a:ext cx="510219" cy="422534"/>
          </a:xfrm>
          <a:prstGeom prst="rect">
            <a:avLst/>
          </a:prstGeom>
          <a:noFill/>
          <a:ln w="9525">
            <a:noFill/>
            <a:miter lim="800000"/>
            <a:headEnd/>
            <a:tailEnd/>
          </a:ln>
        </p:spPr>
      </p:pic>
      <p:pic>
        <p:nvPicPr>
          <p:cNvPr id="52" name="Picture 51" descr="1ion_trans.gif"/>
          <p:cNvPicPr>
            <a:picLocks noChangeAspect="1"/>
          </p:cNvPicPr>
          <p:nvPr/>
        </p:nvPicPr>
        <p:blipFill>
          <a:blip r:embed="rId6" cstate="print"/>
          <a:srcRect/>
          <a:stretch>
            <a:fillRect/>
          </a:stretch>
        </p:blipFill>
        <p:spPr bwMode="auto">
          <a:xfrm>
            <a:off x="8763000" y="381000"/>
            <a:ext cx="510219" cy="422534"/>
          </a:xfrm>
          <a:prstGeom prst="rect">
            <a:avLst/>
          </a:prstGeom>
          <a:noFill/>
          <a:ln w="9525">
            <a:noFill/>
            <a:miter lim="800000"/>
            <a:headEnd/>
            <a:tailEnd/>
          </a:ln>
        </p:spPr>
      </p:pic>
      <p:sp>
        <p:nvSpPr>
          <p:cNvPr id="54" name="TextBox 53"/>
          <p:cNvSpPr txBox="1"/>
          <p:nvPr/>
        </p:nvSpPr>
        <p:spPr>
          <a:xfrm>
            <a:off x="0" y="6150114"/>
            <a:ext cx="5783827" cy="707886"/>
          </a:xfrm>
          <a:prstGeom prst="rect">
            <a:avLst/>
          </a:prstGeom>
          <a:noFill/>
        </p:spPr>
        <p:txBody>
          <a:bodyPr wrap="none" rtlCol="0">
            <a:spAutoFit/>
          </a:bodyPr>
          <a:lstStyle/>
          <a:p>
            <a:r>
              <a:rPr lang="en-US" dirty="0" smtClean="0">
                <a:solidFill>
                  <a:prstClr val="black"/>
                </a:solidFill>
                <a:latin typeface="Times New Roman" pitchFamily="18" charset="0"/>
                <a:cs typeface="Times New Roman" pitchFamily="18" charset="0"/>
              </a:rPr>
              <a:t>J. Garcia-Ripoll et al., Phys. Rev. A 71, 062309 (2005)</a:t>
            </a:r>
          </a:p>
          <a:p>
            <a:r>
              <a:rPr lang="en-US" dirty="0" smtClean="0">
                <a:solidFill>
                  <a:prstClr val="black"/>
                </a:solidFill>
                <a:latin typeface="Times New Roman" pitchFamily="18" charset="0"/>
                <a:cs typeface="Times New Roman" pitchFamily="18" charset="0"/>
              </a:rPr>
              <a:t>S. </a:t>
            </a:r>
            <a:r>
              <a:rPr lang="en-US" dirty="0" err="1" smtClean="0">
                <a:solidFill>
                  <a:prstClr val="black"/>
                </a:solidFill>
                <a:latin typeface="Times New Roman" pitchFamily="18" charset="0"/>
                <a:cs typeface="Times New Roman" pitchFamily="18" charset="0"/>
              </a:rPr>
              <a:t>Korenblit</a:t>
            </a:r>
            <a:r>
              <a:rPr lang="en-US" dirty="0" smtClean="0">
                <a:solidFill>
                  <a:prstClr val="black"/>
                </a:solidFill>
                <a:latin typeface="Times New Roman" pitchFamily="18" charset="0"/>
                <a:cs typeface="Times New Roman" pitchFamily="18" charset="0"/>
              </a:rPr>
              <a:t> et al., </a:t>
            </a:r>
            <a:r>
              <a:rPr lang="en-US" dirty="0" err="1" smtClean="0">
                <a:solidFill>
                  <a:prstClr val="black"/>
                </a:solidFill>
                <a:latin typeface="Times New Roman" pitchFamily="18" charset="0"/>
                <a:cs typeface="Times New Roman" pitchFamily="18" charset="0"/>
              </a:rPr>
              <a:t>ArXiv</a:t>
            </a:r>
            <a:r>
              <a:rPr lang="en-US" dirty="0" smtClean="0">
                <a:solidFill>
                  <a:prstClr val="black"/>
                </a:solidFill>
                <a:latin typeface="Times New Roman" pitchFamily="18" charset="0"/>
                <a:cs typeface="Times New Roman" pitchFamily="18" charset="0"/>
              </a:rPr>
              <a:t> 12010776 (2012)</a:t>
            </a:r>
            <a:endParaRPr lang="en-US"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3597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0" presetClass="path" presetSubtype="0" accel="50000" decel="50000" fill="hold" nodeType="clickEffect">
                                  <p:stCondLst>
                                    <p:cond delay="0"/>
                                  </p:stCondLst>
                                  <p:childTnLst>
                                    <p:animMotion origin="layout" path="M 7.77778E-6 -3.7037E-6 L 0.60001 0.42222 " pathEditMode="relative" ptsTypes="AA">
                                      <p:cBhvr>
                                        <p:cTn id="84" dur="2000" fill="hold"/>
                                        <p:tgtEl>
                                          <p:spTgt spid="17"/>
                                        </p:tgtEl>
                                        <p:attrNameLst>
                                          <p:attrName>ppt_x</p:attrName>
                                          <p:attrName>ppt_y</p:attrName>
                                        </p:attrNameLst>
                                      </p:cBhvr>
                                    </p:animMotion>
                                  </p:childTnLst>
                                </p:cTn>
                              </p:par>
                              <p:par>
                                <p:cTn id="85" presetID="0" presetClass="path" presetSubtype="0" accel="50000" decel="50000" fill="hold" nodeType="withEffect">
                                  <p:stCondLst>
                                    <p:cond delay="0"/>
                                  </p:stCondLst>
                                  <p:childTnLst>
                                    <p:animMotion origin="layout" path="M -1.94444E-6 4.81481E-6 L 0.63629 0.43078 " pathEditMode="relative" rAng="0" ptsTypes="AA">
                                      <p:cBhvr>
                                        <p:cTn id="86" dur="2000" fill="hold"/>
                                        <p:tgtEl>
                                          <p:spTgt spid="18"/>
                                        </p:tgtEl>
                                        <p:attrNameLst>
                                          <p:attrName>ppt_x</p:attrName>
                                          <p:attrName>ppt_y</p:attrName>
                                        </p:attrNameLst>
                                      </p:cBhvr>
                                      <p:rCtr x="31800" y="21500"/>
                                    </p:animMotion>
                                  </p:childTnLst>
                                </p:cTn>
                              </p:par>
                              <p:par>
                                <p:cTn id="87" presetID="0" presetClass="path" presetSubtype="0" accel="50000" decel="50000" fill="hold" nodeType="withEffect">
                                  <p:stCondLst>
                                    <p:cond delay="0"/>
                                  </p:stCondLst>
                                  <p:childTnLst>
                                    <p:animMotion origin="layout" path="M -2.22222E-6 -3.7037E-6 L 0.56667 0.4 " pathEditMode="relative" ptsTypes="AA">
                                      <p:cBhvr>
                                        <p:cTn id="88" dur="2000" fill="hold"/>
                                        <p:tgtEl>
                                          <p:spTgt spid="19"/>
                                        </p:tgtEl>
                                        <p:attrNameLst>
                                          <p:attrName>ppt_x</p:attrName>
                                          <p:attrName>ppt_y</p:attrName>
                                        </p:attrNameLst>
                                      </p:cBhvr>
                                    </p:animMotion>
                                  </p:childTnLst>
                                </p:cTn>
                              </p:par>
                              <p:par>
                                <p:cTn id="89" presetID="0" presetClass="path" presetSubtype="0" accel="50000" decel="50000" fill="hold" nodeType="withEffect">
                                  <p:stCondLst>
                                    <p:cond delay="0"/>
                                  </p:stCondLst>
                                  <p:childTnLst>
                                    <p:animMotion origin="layout" path="M 7.77778E-6 -3.7037E-6 L 0.50001 0.36667 " pathEditMode="relative" ptsTypes="AA">
                                      <p:cBhvr>
                                        <p:cTn id="90" dur="2000" fill="hold"/>
                                        <p:tgtEl>
                                          <p:spTgt spid="20"/>
                                        </p:tgtEl>
                                        <p:attrNameLst>
                                          <p:attrName>ppt_x</p:attrName>
                                          <p:attrName>ppt_y</p:attrName>
                                        </p:attrNameLst>
                                      </p:cBhvr>
                                    </p:animMotion>
                                  </p:childTnLst>
                                </p:cTn>
                              </p:par>
                              <p:par>
                                <p:cTn id="91" presetID="0" presetClass="path" presetSubtype="0" accel="50000" decel="50000" fill="hold" nodeType="withEffect">
                                  <p:stCondLst>
                                    <p:cond delay="0"/>
                                  </p:stCondLst>
                                  <p:childTnLst>
                                    <p:animMotion origin="layout" path="M -4.44444E-6 4.81481E-6 L 0.43889 0.34189 " pathEditMode="relative" rAng="0" ptsTypes="AA">
                                      <p:cBhvr>
                                        <p:cTn id="92" dur="2000" fill="hold"/>
                                        <p:tgtEl>
                                          <p:spTgt spid="21"/>
                                        </p:tgtEl>
                                        <p:attrNameLst>
                                          <p:attrName>ppt_x</p:attrName>
                                          <p:attrName>ppt_y</p:attrName>
                                        </p:attrNameLst>
                                      </p:cBhvr>
                                      <p:rCtr x="21900" y="17100"/>
                                    </p:animMotion>
                                  </p:childTnLst>
                                </p:cTn>
                              </p:par>
                              <p:par>
                                <p:cTn id="93" presetID="0" presetClass="path" presetSubtype="0" accel="50000" decel="50000" fill="hold" nodeType="withEffect">
                                  <p:stCondLst>
                                    <p:cond delay="0"/>
                                  </p:stCondLst>
                                  <p:childTnLst>
                                    <p:animMotion origin="layout" path="M 1.38889E-6 4.81481E-6 L 0.51962 0.36412 " pathEditMode="relative" rAng="0" ptsTypes="AA">
                                      <p:cBhvr>
                                        <p:cTn id="94" dur="2000" fill="hold"/>
                                        <p:tgtEl>
                                          <p:spTgt spid="22"/>
                                        </p:tgtEl>
                                        <p:attrNameLst>
                                          <p:attrName>ppt_x</p:attrName>
                                          <p:attrName>ppt_y</p:attrName>
                                        </p:attrNameLst>
                                      </p:cBhvr>
                                      <p:rCtr x="26000" y="18200"/>
                                    </p:animMotion>
                                  </p:childTnLst>
                                </p:cTn>
                              </p:par>
                              <p:par>
                                <p:cTn id="95" presetID="0" presetClass="path" presetSubtype="0" accel="50000" decel="50000" fill="hold" nodeType="withEffect">
                                  <p:stCondLst>
                                    <p:cond delay="0"/>
                                  </p:stCondLst>
                                  <p:childTnLst>
                                    <p:animMotion origin="layout" path="M 2.22222E-6 -2.59259E-6 L 0.41389 0.31366 " pathEditMode="relative" rAng="0" ptsTypes="AA">
                                      <p:cBhvr>
                                        <p:cTn id="96" dur="2000" fill="hold"/>
                                        <p:tgtEl>
                                          <p:spTgt spid="23"/>
                                        </p:tgtEl>
                                        <p:attrNameLst>
                                          <p:attrName>ppt_x</p:attrName>
                                          <p:attrName>ppt_y</p:attrName>
                                        </p:attrNameLst>
                                      </p:cBhvr>
                                      <p:rCtr x="20700" y="15700"/>
                                    </p:animMotion>
                                  </p:childTnLst>
                                </p:cTn>
                              </p:par>
                              <p:par>
                                <p:cTn id="97" presetID="0" presetClass="path" presetSubtype="0" accel="50000" decel="50000" fill="hold" nodeType="withEffect">
                                  <p:stCondLst>
                                    <p:cond delay="0"/>
                                  </p:stCondLst>
                                  <p:childTnLst>
                                    <p:animMotion origin="layout" path="M 2.22222E-6 -2.59259E-6 L 0.49722 0.34699 " pathEditMode="relative" rAng="0" ptsTypes="AA">
                                      <p:cBhvr>
                                        <p:cTn id="98" dur="2000" fill="hold"/>
                                        <p:tgtEl>
                                          <p:spTgt spid="24"/>
                                        </p:tgtEl>
                                        <p:attrNameLst>
                                          <p:attrName>ppt_x</p:attrName>
                                          <p:attrName>ppt_y</p:attrName>
                                        </p:attrNameLst>
                                      </p:cBhvr>
                                      <p:rCtr x="24900" y="17300"/>
                                    </p:animMotion>
                                  </p:childTnLst>
                                </p:cTn>
                              </p:par>
                              <p:par>
                                <p:cTn id="99" presetID="0" presetClass="path" presetSubtype="0" accel="50000" decel="50000" fill="hold" nodeType="withEffect">
                                  <p:stCondLst>
                                    <p:cond delay="0"/>
                                  </p:stCondLst>
                                  <p:childTnLst>
                                    <p:animMotion origin="layout" path="M 2.22222E-6 -2.59259E-6 L 0.43055 0.31366 " pathEditMode="relative" rAng="0" ptsTypes="AA">
                                      <p:cBhvr>
                                        <p:cTn id="100" dur="2000" fill="hold"/>
                                        <p:tgtEl>
                                          <p:spTgt spid="25"/>
                                        </p:tgtEl>
                                        <p:attrNameLst>
                                          <p:attrName>ppt_x</p:attrName>
                                          <p:attrName>ppt_y</p:attrName>
                                        </p:attrNameLst>
                                      </p:cBhvr>
                                      <p:rCtr x="21500" y="15700"/>
                                    </p:animMotion>
                                  </p:childTnLst>
                                </p:cTn>
                              </p:par>
                              <p:par>
                                <p:cTn id="101" presetID="0" presetClass="path" presetSubtype="0" accel="50000" decel="50000" fill="hold" nodeType="withEffect">
                                  <p:stCondLst>
                                    <p:cond delay="0"/>
                                  </p:stCondLst>
                                  <p:childTnLst>
                                    <p:animMotion origin="layout" path="M 2.22222E-6 -2.59259E-6 L 0.37222 0.29144 " pathEditMode="relative" rAng="0" ptsTypes="AA">
                                      <p:cBhvr>
                                        <p:cTn id="102" dur="2000" fill="hold"/>
                                        <p:tgtEl>
                                          <p:spTgt spid="26"/>
                                        </p:tgtEl>
                                        <p:attrNameLst>
                                          <p:attrName>ppt_x</p:attrName>
                                          <p:attrName>ppt_y</p:attrName>
                                        </p:attrNameLst>
                                      </p:cBhvr>
                                      <p:rCtr x="18600" y="14600"/>
                                    </p:animMotion>
                                  </p:childTnLst>
                                </p:cTn>
                              </p:par>
                              <p:par>
                                <p:cTn id="103" presetID="0" presetClass="path" presetSubtype="0" accel="50000" decel="50000" fill="hold" nodeType="withEffect">
                                  <p:stCondLst>
                                    <p:cond delay="0"/>
                                  </p:stCondLst>
                                  <p:childTnLst>
                                    <p:animMotion origin="layout" path="M 2.22222E-6 -2.59259E-6 L 0.31389 0.2581 " pathEditMode="relative" rAng="0" ptsTypes="AA">
                                      <p:cBhvr>
                                        <p:cTn id="104" dur="2000" fill="hold"/>
                                        <p:tgtEl>
                                          <p:spTgt spid="27"/>
                                        </p:tgtEl>
                                        <p:attrNameLst>
                                          <p:attrName>ppt_x</p:attrName>
                                          <p:attrName>ppt_y</p:attrName>
                                        </p:attrNameLst>
                                      </p:cBhvr>
                                      <p:rCtr x="15700" y="12900"/>
                                    </p:animMotion>
                                  </p:childTnLst>
                                </p:cTn>
                              </p:par>
                              <p:par>
                                <p:cTn id="105" presetID="0" presetClass="path" presetSubtype="0" accel="50000" decel="50000" fill="hold" nodeType="withEffect">
                                  <p:stCondLst>
                                    <p:cond delay="0"/>
                                  </p:stCondLst>
                                  <p:childTnLst>
                                    <p:animMotion origin="layout" path="M 2.22222E-6 -2.59259E-6 L 0.25555 0.23588 " pathEditMode="relative" rAng="0" ptsTypes="AA">
                                      <p:cBhvr>
                                        <p:cTn id="106" dur="2000" fill="hold"/>
                                        <p:tgtEl>
                                          <p:spTgt spid="28"/>
                                        </p:tgtEl>
                                        <p:attrNameLst>
                                          <p:attrName>ppt_x</p:attrName>
                                          <p:attrName>ppt_y</p:attrName>
                                        </p:attrNameLst>
                                      </p:cBhvr>
                                      <p:rCtr x="12800" y="11800"/>
                                    </p:animMotion>
                                  </p:childTnLst>
                                </p:cTn>
                              </p:par>
                              <p:par>
                                <p:cTn id="107" presetID="0" presetClass="path" presetSubtype="0" accel="50000" decel="50000" fill="hold" nodeType="withEffect">
                                  <p:stCondLst>
                                    <p:cond delay="0"/>
                                  </p:stCondLst>
                                  <p:childTnLst>
                                    <p:animMotion origin="layout" path="M -1.11111E-6 -2.59259E-6 L 0.36389 0.23588 " pathEditMode="relative" rAng="0" ptsTypes="AA">
                                      <p:cBhvr>
                                        <p:cTn id="108" dur="2000" fill="hold"/>
                                        <p:tgtEl>
                                          <p:spTgt spid="29"/>
                                        </p:tgtEl>
                                        <p:attrNameLst>
                                          <p:attrName>ppt_x</p:attrName>
                                          <p:attrName>ppt_y</p:attrName>
                                        </p:attrNameLst>
                                      </p:cBhvr>
                                      <p:rCtr x="18200" y="11800"/>
                                    </p:animMotion>
                                  </p:childTnLst>
                                </p:cTn>
                              </p:par>
                              <p:par>
                                <p:cTn id="109" presetID="0" presetClass="path" presetSubtype="0" accel="50000" decel="50000" fill="hold" nodeType="withEffect">
                                  <p:stCondLst>
                                    <p:cond delay="0"/>
                                  </p:stCondLst>
                                  <p:childTnLst>
                                    <p:animMotion origin="layout" path="M -1.11111E-6 -2.59259E-6 L 0.30556 0.26922 " pathEditMode="relative" rAng="0" ptsTypes="AA">
                                      <p:cBhvr>
                                        <p:cTn id="110" dur="2000" fill="hold"/>
                                        <p:tgtEl>
                                          <p:spTgt spid="30"/>
                                        </p:tgtEl>
                                        <p:attrNameLst>
                                          <p:attrName>ppt_x</p:attrName>
                                          <p:attrName>ppt_y</p:attrName>
                                        </p:attrNameLst>
                                      </p:cBhvr>
                                      <p:rCtr x="15300" y="13400"/>
                                    </p:animMotion>
                                  </p:childTnLst>
                                </p:cTn>
                              </p:par>
                              <p:par>
                                <p:cTn id="111" presetID="0" presetClass="path" presetSubtype="0" accel="50000" decel="50000" fill="hold" nodeType="withEffect">
                                  <p:stCondLst>
                                    <p:cond delay="0"/>
                                  </p:stCondLst>
                                  <p:childTnLst>
                                    <p:animMotion origin="layout" path="M -4.44444E-6 -2.59259E-6 L 0.19723 0.20255 " pathEditMode="relative" rAng="0" ptsTypes="AA">
                                      <p:cBhvr>
                                        <p:cTn id="112" dur="2000" fill="hold"/>
                                        <p:tgtEl>
                                          <p:spTgt spid="31"/>
                                        </p:tgtEl>
                                        <p:attrNameLst>
                                          <p:attrName>ppt_x</p:attrName>
                                          <p:attrName>ppt_y</p:attrName>
                                        </p:attrNameLst>
                                      </p:cBhvr>
                                      <p:rCtr x="9900" y="10100"/>
                                    </p:animMotion>
                                  </p:childTnLst>
                                </p:cTn>
                              </p:par>
                              <p:par>
                                <p:cTn id="113" presetID="0" presetClass="path" presetSubtype="0" accel="50000" decel="50000" fill="hold" nodeType="withEffect">
                                  <p:stCondLst>
                                    <p:cond delay="0"/>
                                  </p:stCondLst>
                                  <p:childTnLst>
                                    <p:animMotion origin="layout" path="M -4.44444E-6 -2.59259E-6 L 0.24723 0.21366 " pathEditMode="relative" rAng="0" ptsTypes="AA">
                                      <p:cBhvr>
                                        <p:cTn id="114" dur="2000" fill="hold"/>
                                        <p:tgtEl>
                                          <p:spTgt spid="32"/>
                                        </p:tgtEl>
                                        <p:attrNameLst>
                                          <p:attrName>ppt_x</p:attrName>
                                          <p:attrName>ppt_y</p:attrName>
                                        </p:attrNameLst>
                                      </p:cBhvr>
                                      <p:rCtr x="12400" y="10700"/>
                                    </p:animMotion>
                                  </p:childTnLst>
                                </p:cTn>
                              </p:par>
                              <p:par>
                                <p:cTn id="115" presetID="0" presetClass="path" presetSubtype="0" accel="50000" decel="50000" fill="hold" nodeType="withEffect">
                                  <p:stCondLst>
                                    <p:cond delay="0"/>
                                  </p:stCondLst>
                                  <p:childTnLst>
                                    <p:animMotion origin="layout" path="M 2.22222E-6 -2.59259E-6 L 0.13889 0.14699 " pathEditMode="relative" rAng="0" ptsTypes="AA">
                                      <p:cBhvr>
                                        <p:cTn id="116" dur="2000" fill="hold"/>
                                        <p:tgtEl>
                                          <p:spTgt spid="33"/>
                                        </p:tgtEl>
                                        <p:attrNameLst>
                                          <p:attrName>ppt_x</p:attrName>
                                          <p:attrName>ppt_y</p:attrName>
                                        </p:attrNameLst>
                                      </p:cBhvr>
                                      <p:rCtr x="6900" y="7300"/>
                                    </p:animMotion>
                                  </p:childTnLst>
                                </p:cTn>
                              </p:par>
                              <p:par>
                                <p:cTn id="117" presetID="0" presetClass="path" presetSubtype="0" accel="50000" decel="50000" fill="hold" nodeType="withEffect">
                                  <p:stCondLst>
                                    <p:cond delay="0"/>
                                  </p:stCondLst>
                                  <p:childTnLst>
                                    <p:animMotion origin="layout" path="M -4.44444E-6 -2.59259E-6 L 0.16389 0.19144 " pathEditMode="relative" rAng="0" ptsTypes="AA">
                                      <p:cBhvr>
                                        <p:cTn id="118" dur="2000" fill="hold"/>
                                        <p:tgtEl>
                                          <p:spTgt spid="34"/>
                                        </p:tgtEl>
                                        <p:attrNameLst>
                                          <p:attrName>ppt_x</p:attrName>
                                          <p:attrName>ppt_y</p:attrName>
                                        </p:attrNameLst>
                                      </p:cBhvr>
                                      <p:rCtr x="8200" y="9600"/>
                                    </p:animMotion>
                                  </p:childTnLst>
                                </p:cTn>
                              </p:par>
                              <p:par>
                                <p:cTn id="119" presetID="0" presetClass="path" presetSubtype="0" accel="50000" decel="50000" fill="hold" nodeType="withEffect">
                                  <p:stCondLst>
                                    <p:cond delay="0"/>
                                  </p:stCondLst>
                                  <p:childTnLst>
                                    <p:animMotion origin="layout" path="M 2.22222E-6 -2.59259E-6 L 0.15555 0.14699 " pathEditMode="relative" rAng="0" ptsTypes="AA">
                                      <p:cBhvr>
                                        <p:cTn id="120" dur="2000" fill="hold"/>
                                        <p:tgtEl>
                                          <p:spTgt spid="35"/>
                                        </p:tgtEl>
                                        <p:attrNameLst>
                                          <p:attrName>ppt_x</p:attrName>
                                          <p:attrName>ppt_y</p:attrName>
                                        </p:attrNameLst>
                                      </p:cBhvr>
                                      <p:rCtr x="7800" y="7300"/>
                                    </p:animMotion>
                                  </p:childTnLst>
                                </p:cTn>
                              </p:par>
                              <p:par>
                                <p:cTn id="121" presetID="0" presetClass="path" presetSubtype="0" accel="50000" decel="50000" fill="hold" nodeType="withEffect">
                                  <p:stCondLst>
                                    <p:cond delay="0"/>
                                  </p:stCondLst>
                                  <p:childTnLst>
                                    <p:animMotion origin="layout" path="M 2.22222E-6 -2.59259E-6 L 0.20555 0.31366 " pathEditMode="relative" rAng="0" ptsTypes="AA">
                                      <p:cBhvr>
                                        <p:cTn id="122" dur="2000" fill="hold"/>
                                        <p:tgtEl>
                                          <p:spTgt spid="36"/>
                                        </p:tgtEl>
                                        <p:attrNameLst>
                                          <p:attrName>ppt_x</p:attrName>
                                          <p:attrName>ppt_y</p:attrName>
                                        </p:attrNameLst>
                                      </p:cBhvr>
                                      <p:rCtr x="10300" y="15700"/>
                                    </p:animMotion>
                                  </p:childTnLst>
                                </p:cTn>
                              </p:par>
                              <p:par>
                                <p:cTn id="123" presetID="0" presetClass="path" presetSubtype="0" accel="50000" decel="50000" fill="hold" nodeType="withEffect">
                                  <p:stCondLst>
                                    <p:cond delay="0"/>
                                  </p:stCondLst>
                                  <p:childTnLst>
                                    <p:animMotion origin="layout" path="M 2.22222E-6 -2.59259E-6 L 0.18055 0.2581 " pathEditMode="relative" rAng="0" ptsTypes="AA">
                                      <p:cBhvr>
                                        <p:cTn id="124" dur="2000" fill="hold"/>
                                        <p:tgtEl>
                                          <p:spTgt spid="37"/>
                                        </p:tgtEl>
                                        <p:attrNameLst>
                                          <p:attrName>ppt_x</p:attrName>
                                          <p:attrName>ppt_y</p:attrName>
                                        </p:attrNameLst>
                                      </p:cBhvr>
                                      <p:rCtr x="9000" y="12900"/>
                                    </p:animMotion>
                                  </p:childTnLst>
                                </p:cTn>
                              </p:par>
                              <p:par>
                                <p:cTn id="125" presetID="0" presetClass="path" presetSubtype="0" accel="50000" decel="50000" fill="hold" nodeType="withEffect">
                                  <p:stCondLst>
                                    <p:cond delay="0"/>
                                  </p:stCondLst>
                                  <p:childTnLst>
                                    <p:animMotion origin="layout" path="M 2.22222E-6 -2.59259E-6 L 0.15555 0.20255 " pathEditMode="relative" rAng="0" ptsTypes="AA">
                                      <p:cBhvr>
                                        <p:cTn id="126" dur="2000" fill="hold"/>
                                        <p:tgtEl>
                                          <p:spTgt spid="38"/>
                                        </p:tgtEl>
                                        <p:attrNameLst>
                                          <p:attrName>ppt_x</p:attrName>
                                          <p:attrName>ppt_y</p:attrName>
                                        </p:attrNameLst>
                                      </p:cBhvr>
                                      <p:rCtr x="7800" y="10100"/>
                                    </p:animMotion>
                                  </p:childTnLst>
                                </p:cTn>
                              </p:par>
                              <p:par>
                                <p:cTn id="127" presetID="0" presetClass="path" presetSubtype="0" accel="50000" decel="50000" fill="hold" nodeType="withEffect">
                                  <p:stCondLst>
                                    <p:cond delay="0"/>
                                  </p:stCondLst>
                                  <p:childTnLst>
                                    <p:animMotion origin="layout" path="M -1.11111E-6 -2.59259E-6 L 0.15556 0.29144 " pathEditMode="relative" rAng="0" ptsTypes="AA">
                                      <p:cBhvr>
                                        <p:cTn id="128" dur="2000" fill="hold"/>
                                        <p:tgtEl>
                                          <p:spTgt spid="39"/>
                                        </p:tgtEl>
                                        <p:attrNameLst>
                                          <p:attrName>ppt_x</p:attrName>
                                          <p:attrName>ppt_y</p:attrName>
                                        </p:attrNameLst>
                                      </p:cBhvr>
                                      <p:rCtr x="7800" y="14600"/>
                                    </p:animMotion>
                                  </p:childTnLst>
                                </p:cTn>
                              </p:par>
                              <p:par>
                                <p:cTn id="129" presetID="0" presetClass="path" presetSubtype="0" accel="50000" decel="50000" fill="hold" nodeType="withEffect">
                                  <p:stCondLst>
                                    <p:cond delay="0"/>
                                  </p:stCondLst>
                                  <p:childTnLst>
                                    <p:animMotion origin="layout" path="M -1.11111E-6 -2.59259E-6 L 0.09722 0.14699 " pathEditMode="relative" rAng="0" ptsTypes="AA">
                                      <p:cBhvr>
                                        <p:cTn id="130" dur="2000" fill="hold"/>
                                        <p:tgtEl>
                                          <p:spTgt spid="40"/>
                                        </p:tgtEl>
                                        <p:attrNameLst>
                                          <p:attrName>ppt_x</p:attrName>
                                          <p:attrName>ppt_y</p:attrName>
                                        </p:attrNameLst>
                                      </p:cBhvr>
                                      <p:rCtr x="4900" y="7300"/>
                                    </p:animMotion>
                                  </p:childTnLst>
                                </p:cTn>
                              </p:par>
                              <p:par>
                                <p:cTn id="131" presetID="0" presetClass="path" presetSubtype="0" accel="50000" decel="50000" fill="hold" nodeType="withEffect">
                                  <p:stCondLst>
                                    <p:cond delay="0"/>
                                  </p:stCondLst>
                                  <p:childTnLst>
                                    <p:animMotion origin="layout" path="M -4.44444E-6 -2.59259E-6 L 0.10556 0.18033 " pathEditMode="relative" rAng="0" ptsTypes="AA">
                                      <p:cBhvr>
                                        <p:cTn id="132" dur="2000" fill="hold"/>
                                        <p:tgtEl>
                                          <p:spTgt spid="41"/>
                                        </p:tgtEl>
                                        <p:attrNameLst>
                                          <p:attrName>ppt_x</p:attrName>
                                          <p:attrName>ppt_y</p:attrName>
                                        </p:attrNameLst>
                                      </p:cBhvr>
                                      <p:rCtr x="5300" y="9000"/>
                                    </p:animMotion>
                                  </p:childTnLst>
                                </p:cTn>
                              </p:par>
                              <p:par>
                                <p:cTn id="133" presetID="0" presetClass="path" presetSubtype="0" accel="50000" decel="50000" fill="hold" nodeType="withEffect">
                                  <p:stCondLst>
                                    <p:cond delay="0"/>
                                  </p:stCondLst>
                                  <p:childTnLst>
                                    <p:animMotion origin="layout" path="M -4.44444E-6 -2.59259E-6 L 0.11389 0.26922 " pathEditMode="relative" rAng="0" ptsTypes="AA">
                                      <p:cBhvr>
                                        <p:cTn id="134" dur="2000" fill="hold"/>
                                        <p:tgtEl>
                                          <p:spTgt spid="42"/>
                                        </p:tgtEl>
                                        <p:attrNameLst>
                                          <p:attrName>ppt_x</p:attrName>
                                          <p:attrName>ppt_y</p:attrName>
                                        </p:attrNameLst>
                                      </p:cBhvr>
                                      <p:rCtr x="5700" y="13400"/>
                                    </p:animMotion>
                                  </p:childTnLst>
                                </p:cTn>
                              </p:par>
                              <p:par>
                                <p:cTn id="135" presetID="0" presetClass="path" presetSubtype="0" accel="50000" decel="50000" fill="hold" nodeType="withEffect">
                                  <p:stCondLst>
                                    <p:cond delay="0"/>
                                  </p:stCondLst>
                                  <p:childTnLst>
                                    <p:animMotion origin="layout" path="M -4.44444E-6 -2.59259E-6 L 0.08889 0.20255 " pathEditMode="relative" rAng="0" ptsTypes="AA">
                                      <p:cBhvr>
                                        <p:cTn id="136" dur="2000" fill="hold"/>
                                        <p:tgtEl>
                                          <p:spTgt spid="43"/>
                                        </p:tgtEl>
                                        <p:attrNameLst>
                                          <p:attrName>ppt_x</p:attrName>
                                          <p:attrName>ppt_y</p:attrName>
                                        </p:attrNameLst>
                                      </p:cBhvr>
                                      <p:rCtr x="4400" y="10100"/>
                                    </p:animMotion>
                                  </p:childTnLst>
                                </p:cTn>
                              </p:par>
                              <p:par>
                                <p:cTn id="137" presetID="0" presetClass="path" presetSubtype="0" accel="50000" decel="50000" fill="hold" nodeType="withEffect">
                                  <p:stCondLst>
                                    <p:cond delay="0"/>
                                  </p:stCondLst>
                                  <p:childTnLst>
                                    <p:animMotion origin="layout" path="M -4.44444E-6 -2.59259E-6 L 0.06389 0.14699 " pathEditMode="relative" rAng="0" ptsTypes="AA">
                                      <p:cBhvr>
                                        <p:cTn id="138" dur="2000" fill="hold"/>
                                        <p:tgtEl>
                                          <p:spTgt spid="44"/>
                                        </p:tgtEl>
                                        <p:attrNameLst>
                                          <p:attrName>ppt_x</p:attrName>
                                          <p:attrName>ppt_y</p:attrName>
                                        </p:attrNameLst>
                                      </p:cBhvr>
                                      <p:rCtr x="3200" y="7300"/>
                                    </p:animMotion>
                                  </p:childTnLst>
                                </p:cTn>
                              </p:par>
                              <p:par>
                                <p:cTn id="139" presetID="0" presetClass="path" presetSubtype="0" accel="50000" decel="50000" fill="hold" nodeType="withEffect">
                                  <p:stCondLst>
                                    <p:cond delay="0"/>
                                  </p:stCondLst>
                                  <p:childTnLst>
                                    <p:animMotion origin="layout" path="M -4.44444E-6 -2.59259E-6 L 0.07223 0.23588 " pathEditMode="relative" rAng="0" ptsTypes="AA">
                                      <p:cBhvr>
                                        <p:cTn id="140" dur="2000" fill="hold"/>
                                        <p:tgtEl>
                                          <p:spTgt spid="45"/>
                                        </p:tgtEl>
                                        <p:attrNameLst>
                                          <p:attrName>ppt_x</p:attrName>
                                          <p:attrName>ppt_y</p:attrName>
                                        </p:attrNameLst>
                                      </p:cBhvr>
                                      <p:rCtr x="3600" y="11800"/>
                                    </p:animMotion>
                                  </p:childTnLst>
                                </p:cTn>
                              </p:par>
                              <p:par>
                                <p:cTn id="141" presetID="0" presetClass="path" presetSubtype="0" accel="50000" decel="50000" fill="hold" nodeType="withEffect">
                                  <p:stCondLst>
                                    <p:cond delay="0"/>
                                  </p:stCondLst>
                                  <p:childTnLst>
                                    <p:animMotion origin="layout" path="M -4.44444E-6 -2.59259E-6 L -0.06111 0.38033 " pathEditMode="relative" rAng="0" ptsTypes="AA">
                                      <p:cBhvr>
                                        <p:cTn id="142" dur="2000" fill="hold"/>
                                        <p:tgtEl>
                                          <p:spTgt spid="46"/>
                                        </p:tgtEl>
                                        <p:attrNameLst>
                                          <p:attrName>ppt_x</p:attrName>
                                          <p:attrName>ppt_y</p:attrName>
                                        </p:attrNameLst>
                                      </p:cBhvr>
                                      <p:rCtr x="-3100" y="19000"/>
                                    </p:animMotion>
                                  </p:childTnLst>
                                </p:cTn>
                              </p:par>
                              <p:par>
                                <p:cTn id="143" presetID="0" presetClass="path" presetSubtype="0" accel="50000" decel="50000" fill="hold" nodeType="withEffect">
                                  <p:stCondLst>
                                    <p:cond delay="0"/>
                                  </p:stCondLst>
                                  <p:childTnLst>
                                    <p:animMotion origin="layout" path="M -4.44444E-6 -2.59259E-6 L -0.08611 0.42477 " pathEditMode="relative" rAng="0" ptsTypes="AA">
                                      <p:cBhvr>
                                        <p:cTn id="144" dur="2000" fill="hold"/>
                                        <p:tgtEl>
                                          <p:spTgt spid="47"/>
                                        </p:tgtEl>
                                        <p:attrNameLst>
                                          <p:attrName>ppt_x</p:attrName>
                                          <p:attrName>ppt_y</p:attrName>
                                        </p:attrNameLst>
                                      </p:cBhvr>
                                      <p:rCtr x="-4300" y="21200"/>
                                    </p:animMotion>
                                  </p:childTnLst>
                                </p:cTn>
                              </p:par>
                              <p:par>
                                <p:cTn id="145" presetID="0" presetClass="path" presetSubtype="0" accel="50000" decel="50000" fill="hold" nodeType="withEffect">
                                  <p:stCondLst>
                                    <p:cond delay="0"/>
                                  </p:stCondLst>
                                  <p:childTnLst>
                                    <p:animMotion origin="layout" path="M -4.44444E-6 -2.59259E-6 L -0.06944 0.40255 " pathEditMode="relative" rAng="0" ptsTypes="AA">
                                      <p:cBhvr>
                                        <p:cTn id="146" dur="2000" fill="hold"/>
                                        <p:tgtEl>
                                          <p:spTgt spid="48"/>
                                        </p:tgtEl>
                                        <p:attrNameLst>
                                          <p:attrName>ppt_x</p:attrName>
                                          <p:attrName>ppt_y</p:attrName>
                                        </p:attrNameLst>
                                      </p:cBhvr>
                                      <p:rCtr x="-3500" y="20100"/>
                                    </p:animMotion>
                                  </p:childTnLst>
                                </p:cTn>
                              </p:par>
                              <p:par>
                                <p:cTn id="147" presetID="0" presetClass="path" presetSubtype="0" accel="50000" decel="50000" fill="hold" nodeType="withEffect">
                                  <p:stCondLst>
                                    <p:cond delay="0"/>
                                  </p:stCondLst>
                                  <p:childTnLst>
                                    <p:animMotion origin="layout" path="M 2.22222E-6 -2.59259E-6 L -0.06945 0.31366 " pathEditMode="relative" rAng="0" ptsTypes="AA">
                                      <p:cBhvr>
                                        <p:cTn id="148" dur="2000" fill="hold"/>
                                        <p:tgtEl>
                                          <p:spTgt spid="49"/>
                                        </p:tgtEl>
                                        <p:attrNameLst>
                                          <p:attrName>ppt_x</p:attrName>
                                          <p:attrName>ppt_y</p:attrName>
                                        </p:attrNameLst>
                                      </p:cBhvr>
                                      <p:rCtr x="-3500" y="15700"/>
                                    </p:animMotion>
                                  </p:childTnLst>
                                </p:cTn>
                              </p:par>
                              <p:par>
                                <p:cTn id="149" presetID="0" presetClass="path" presetSubtype="0" accel="50000" decel="50000" fill="hold" nodeType="withEffect">
                                  <p:stCondLst>
                                    <p:cond delay="0"/>
                                  </p:stCondLst>
                                  <p:childTnLst>
                                    <p:animMotion origin="layout" path="M 2.22222E-6 -2.59259E-6 L -0.09445 0.36922 " pathEditMode="relative" rAng="0" ptsTypes="AA">
                                      <p:cBhvr>
                                        <p:cTn id="150" dur="2000" fill="hold"/>
                                        <p:tgtEl>
                                          <p:spTgt spid="50"/>
                                        </p:tgtEl>
                                        <p:attrNameLst>
                                          <p:attrName>ppt_x</p:attrName>
                                          <p:attrName>ppt_y</p:attrName>
                                        </p:attrNameLst>
                                      </p:cBhvr>
                                      <p:rCtr x="-4700" y="18400"/>
                                    </p:animMotion>
                                  </p:childTnLst>
                                </p:cTn>
                              </p:par>
                              <p:par>
                                <p:cTn id="151" presetID="0" presetClass="path" presetSubtype="0" accel="50000" decel="50000" fill="hold" nodeType="withEffect">
                                  <p:stCondLst>
                                    <p:cond delay="0"/>
                                  </p:stCondLst>
                                  <p:childTnLst>
                                    <p:animMotion origin="layout" path="M -1.11111E-6 -2.59259E-6 L -0.12778 0.42477 " pathEditMode="relative" rAng="0" ptsTypes="AA">
                                      <p:cBhvr>
                                        <p:cTn id="152" dur="2000" fill="hold"/>
                                        <p:tgtEl>
                                          <p:spTgt spid="51"/>
                                        </p:tgtEl>
                                        <p:attrNameLst>
                                          <p:attrName>ppt_x</p:attrName>
                                          <p:attrName>ppt_y</p:attrName>
                                        </p:attrNameLst>
                                      </p:cBhvr>
                                      <p:rCtr x="-6400" y="21200"/>
                                    </p:animMotion>
                                  </p:childTnLst>
                                </p:cTn>
                              </p:par>
                              <p:par>
                                <p:cTn id="153" presetID="0" presetClass="path" presetSubtype="0" accel="50000" decel="50000" fill="hold" nodeType="withEffect">
                                  <p:stCondLst>
                                    <p:cond delay="0"/>
                                  </p:stCondLst>
                                  <p:childTnLst>
                                    <p:animMotion origin="layout" path="M -1.11111E-6 -2.59259E-6 L -0.11944 0.34699 " pathEditMode="relative" rAng="0" ptsTypes="AA">
                                      <p:cBhvr>
                                        <p:cTn id="154" dur="2000" fill="hold"/>
                                        <p:tgtEl>
                                          <p:spTgt spid="52"/>
                                        </p:tgtEl>
                                        <p:attrNameLst>
                                          <p:attrName>ppt_x</p:attrName>
                                          <p:attrName>ppt_y</p:attrName>
                                        </p:attrNameLst>
                                      </p:cBhvr>
                                      <p:rCtr x="-6000" y="17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423719" y="770965"/>
            <a:ext cx="8229600" cy="563562"/>
          </a:xfrm>
        </p:spPr>
        <p:txBody>
          <a:bodyPr>
            <a:noAutofit/>
          </a:bodyPr>
          <a:lstStyle/>
          <a:p>
            <a:pPr marL="571500" lvl="0" indent="-571500" algn="l">
              <a:spcBef>
                <a:spcPts val="0"/>
              </a:spcBef>
              <a:buFont typeface="Arial" pitchFamily="34" charset="0"/>
              <a:buChar char="•"/>
            </a:pPr>
            <a:r>
              <a:rPr lang="en-US" sz="4000" b="1" smtClean="0">
                <a:solidFill>
                  <a:srgbClr val="C00000"/>
                </a:solidFill>
                <a:ea typeface="+mn-ea"/>
                <a:cs typeface="+mn-cs"/>
              </a:rPr>
              <a:t>GET MORE SPINS!!</a:t>
            </a:r>
            <a:endParaRPr lang="en-US" sz="4000" b="1" dirty="0"/>
          </a:p>
        </p:txBody>
      </p:sp>
      <p:grpSp>
        <p:nvGrpSpPr>
          <p:cNvPr id="3" name="Group 2"/>
          <p:cNvGrpSpPr/>
          <p:nvPr/>
        </p:nvGrpSpPr>
        <p:grpSpPr>
          <a:xfrm>
            <a:off x="125345" y="2707338"/>
            <a:ext cx="3783261" cy="2895602"/>
            <a:chOff x="286715" y="3101798"/>
            <a:chExt cx="3783261" cy="2895602"/>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9630" r="55765"/>
            <a:stretch/>
          </p:blipFill>
          <p:spPr>
            <a:xfrm>
              <a:off x="286715" y="3101798"/>
              <a:ext cx="3783261" cy="2895602"/>
            </a:xfrm>
            <a:prstGeom prst="rect">
              <a:avLst/>
            </a:prstGeom>
          </p:spPr>
        </p:pic>
        <p:sp>
          <p:nvSpPr>
            <p:cNvPr id="15" name="TextBox 14"/>
            <p:cNvSpPr txBox="1"/>
            <p:nvPr/>
          </p:nvSpPr>
          <p:spPr>
            <a:xfrm>
              <a:off x="2339787" y="3337296"/>
              <a:ext cx="996876" cy="584775"/>
            </a:xfrm>
            <a:prstGeom prst="rect">
              <a:avLst/>
            </a:prstGeom>
            <a:solidFill>
              <a:srgbClr val="FFFFFF"/>
            </a:solidFill>
          </p:spPr>
          <p:txBody>
            <a:bodyPr wrap="none" rtlCol="0">
              <a:spAutoFit/>
            </a:bodyPr>
            <a:lstStyle/>
            <a:p>
              <a:pPr fontAlgn="auto">
                <a:spcBef>
                  <a:spcPts val="0"/>
                </a:spcBef>
                <a:spcAft>
                  <a:spcPts val="0"/>
                </a:spcAft>
              </a:pPr>
              <a:r>
                <a:rPr lang="en-US" sz="1600" dirty="0" smtClean="0">
                  <a:solidFill>
                    <a:prstClr val="black"/>
                  </a:solidFill>
                  <a:latin typeface="Calibri" pitchFamily="34" charset="0"/>
                  <a:cs typeface="Calibri" pitchFamily="34" charset="0"/>
                </a:rPr>
                <a:t>B/J = 0.01</a:t>
              </a:r>
            </a:p>
            <a:p>
              <a:pPr fontAlgn="auto">
                <a:spcBef>
                  <a:spcPts val="0"/>
                </a:spcBef>
                <a:spcAft>
                  <a:spcPts val="0"/>
                </a:spcAft>
              </a:pPr>
              <a:r>
                <a:rPr lang="en-US" sz="1600" dirty="0" smtClean="0">
                  <a:solidFill>
                    <a:prstClr val="black"/>
                  </a:solidFill>
                  <a:latin typeface="Calibri" pitchFamily="34" charset="0"/>
                  <a:cs typeface="Calibri" pitchFamily="34" charset="0"/>
                </a:rPr>
                <a:t>B/J = 5</a:t>
              </a:r>
              <a:endParaRPr lang="en-US" sz="1600" dirty="0">
                <a:solidFill>
                  <a:prstClr val="black"/>
                </a:solidFill>
                <a:latin typeface="Calibri" pitchFamily="34" charset="0"/>
                <a:cs typeface="Calibri" pitchFamily="34" charset="0"/>
              </a:endParaRPr>
            </a:p>
          </p:txBody>
        </p:sp>
      </p:grpSp>
      <p:sp>
        <p:nvSpPr>
          <p:cNvPr id="16" name="TextBox 15"/>
          <p:cNvSpPr txBox="1"/>
          <p:nvPr/>
        </p:nvSpPr>
        <p:spPr>
          <a:xfrm>
            <a:off x="659327" y="1869140"/>
            <a:ext cx="3179397" cy="461665"/>
          </a:xfrm>
          <a:prstGeom prst="rect">
            <a:avLst/>
          </a:prstGeom>
          <a:noFill/>
        </p:spPr>
        <p:txBody>
          <a:bodyPr wrap="none" rtlCol="0">
            <a:spAutoFit/>
          </a:bodyPr>
          <a:lstStyle/>
          <a:p>
            <a:r>
              <a:rPr lang="en-US" sz="2400" b="1" smtClean="0">
                <a:solidFill>
                  <a:prstClr val="black"/>
                </a:solidFill>
                <a:latin typeface="Calibri" pitchFamily="34" charset="0"/>
                <a:cs typeface="Calibri" pitchFamily="34" charset="0"/>
              </a:rPr>
              <a:t>16 spin AFM </a:t>
            </a:r>
            <a:r>
              <a:rPr lang="en-US" sz="2400" b="1" dirty="0" smtClean="0">
                <a:solidFill>
                  <a:prstClr val="black"/>
                </a:solidFill>
                <a:latin typeface="Calibri" pitchFamily="34" charset="0"/>
                <a:cs typeface="Calibri" pitchFamily="34" charset="0"/>
              </a:rPr>
              <a:t>simulation</a:t>
            </a:r>
            <a:endParaRPr lang="en-US" sz="2400" b="1" dirty="0">
              <a:solidFill>
                <a:prstClr val="black"/>
              </a:solidFill>
              <a:latin typeface="Calibri" pitchFamily="34" charset="0"/>
              <a:cs typeface="Calibri" pitchFamily="34"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510" y="2752163"/>
            <a:ext cx="4813682" cy="2689415"/>
          </a:xfrm>
          <a:prstGeom prst="rect">
            <a:avLst/>
          </a:prstGeom>
        </p:spPr>
      </p:pic>
      <p:sp>
        <p:nvSpPr>
          <p:cNvPr id="18" name="TextBox 17"/>
          <p:cNvSpPr txBox="1"/>
          <p:nvPr/>
        </p:nvSpPr>
        <p:spPr>
          <a:xfrm>
            <a:off x="5069858" y="1869140"/>
            <a:ext cx="2993448" cy="461665"/>
          </a:xfrm>
          <a:prstGeom prst="rect">
            <a:avLst/>
          </a:prstGeom>
          <a:noFill/>
        </p:spPr>
        <p:txBody>
          <a:bodyPr wrap="none" rtlCol="0">
            <a:spAutoFit/>
          </a:bodyPr>
          <a:lstStyle/>
          <a:p>
            <a:r>
              <a:rPr lang="en-US" sz="2400" b="1" smtClean="0">
                <a:solidFill>
                  <a:prstClr val="black"/>
                </a:solidFill>
                <a:latin typeface="Calibri" pitchFamily="34" charset="0"/>
                <a:cs typeface="Calibri" pitchFamily="34" charset="0"/>
              </a:rPr>
              <a:t>18 spin FM </a:t>
            </a:r>
            <a:r>
              <a:rPr lang="en-US" sz="2400" b="1" dirty="0" smtClean="0">
                <a:solidFill>
                  <a:prstClr val="black"/>
                </a:solidFill>
                <a:latin typeface="Calibri" pitchFamily="34" charset="0"/>
                <a:cs typeface="Calibri" pitchFamily="34" charset="0"/>
              </a:rPr>
              <a:t>simulation</a:t>
            </a:r>
            <a:endParaRPr lang="en-US" sz="2400" b="1" dirty="0">
              <a:solidFill>
                <a:prstClr val="black"/>
              </a:solidFill>
              <a:latin typeface="Calibri" pitchFamily="34" charset="0"/>
              <a:cs typeface="Calibri" pitchFamily="34" charset="0"/>
            </a:endParaRPr>
          </a:p>
        </p:txBody>
      </p:sp>
      <p:sp>
        <p:nvSpPr>
          <p:cNvPr id="4" name="TextBox 3"/>
          <p:cNvSpPr txBox="1"/>
          <p:nvPr/>
        </p:nvSpPr>
        <p:spPr>
          <a:xfrm>
            <a:off x="5889815" y="5272301"/>
            <a:ext cx="2250937" cy="338554"/>
          </a:xfrm>
          <a:prstGeom prst="rect">
            <a:avLst/>
          </a:prstGeom>
          <a:solidFill>
            <a:srgbClr val="FFFFFF"/>
          </a:solidFill>
        </p:spPr>
        <p:txBody>
          <a:bodyPr wrap="none" rtlCol="0">
            <a:spAutoFit/>
          </a:bodyPr>
          <a:lstStyle/>
          <a:p>
            <a:r>
              <a:rPr lang="en-US" sz="1600" smtClean="0">
                <a:solidFill>
                  <a:prstClr val="black"/>
                </a:solidFill>
              </a:rPr>
              <a:t>m</a:t>
            </a:r>
            <a:r>
              <a:rPr lang="en-US" sz="1600" baseline="-25000" smtClean="0">
                <a:solidFill>
                  <a:prstClr val="black"/>
                </a:solidFill>
              </a:rPr>
              <a:t>x</a:t>
            </a:r>
            <a:r>
              <a:rPr lang="en-US" sz="1600" smtClean="0">
                <a:solidFill>
                  <a:prstClr val="black"/>
                </a:solidFill>
              </a:rPr>
              <a:t> = total spin along x</a:t>
            </a:r>
            <a:endParaRPr lang="en-US" sz="1600">
              <a:solidFill>
                <a:prstClr val="black"/>
              </a:solidFill>
            </a:endParaRPr>
          </a:p>
        </p:txBody>
      </p:sp>
      <p:sp>
        <p:nvSpPr>
          <p:cNvPr id="20" name="TextBox 19"/>
          <p:cNvSpPr txBox="1"/>
          <p:nvPr/>
        </p:nvSpPr>
        <p:spPr>
          <a:xfrm rot="16200000">
            <a:off x="3780779" y="3717163"/>
            <a:ext cx="1176925" cy="338554"/>
          </a:xfrm>
          <a:prstGeom prst="rect">
            <a:avLst/>
          </a:prstGeom>
          <a:solidFill>
            <a:srgbClr val="FFFFFF"/>
          </a:solidFill>
        </p:spPr>
        <p:txBody>
          <a:bodyPr wrap="none" rtlCol="0">
            <a:spAutoFit/>
          </a:bodyPr>
          <a:lstStyle/>
          <a:p>
            <a:r>
              <a:rPr lang="en-US" sz="1600" smtClean="0">
                <a:solidFill>
                  <a:prstClr val="black"/>
                </a:solidFill>
              </a:rPr>
              <a:t>Probability</a:t>
            </a:r>
            <a:endParaRPr lang="en-US" sz="1600">
              <a:solidFill>
                <a:prstClr val="black"/>
              </a:solidFill>
            </a:endParaRPr>
          </a:p>
        </p:txBody>
      </p:sp>
    </p:spTree>
    <p:extLst>
      <p:ext uri="{BB962C8B-B14F-4D97-AF65-F5344CB8AC3E}">
        <p14:creationId xmlns:p14="http://schemas.microsoft.com/office/powerpoint/2010/main" val="3231304037"/>
      </p:ext>
    </p:extLst>
  </p:cSld>
  <p:clrMapOvr>
    <a:masterClrMapping/>
  </p:clrMapOvr>
  <p:transition advTm="14461"/>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16 bright histograms_Mean brightness 11.3.jpg"/>
          <p:cNvPicPr>
            <a:picLocks noChangeAspect="1"/>
          </p:cNvPicPr>
          <p:nvPr/>
        </p:nvPicPr>
        <p:blipFill>
          <a:blip r:embed="rId3" cstate="print"/>
          <a:stretch>
            <a:fillRect/>
          </a:stretch>
        </p:blipFill>
        <p:spPr>
          <a:xfrm>
            <a:off x="301335" y="1828756"/>
            <a:ext cx="7761745" cy="4918424"/>
          </a:xfrm>
          <a:prstGeom prst="rect">
            <a:avLst/>
          </a:prstGeom>
          <a:solidFill>
            <a:schemeClr val="tx1">
              <a:alpha val="71000"/>
            </a:schemeClr>
          </a:solidFill>
          <a:ln w="15875">
            <a:noFill/>
          </a:ln>
          <a:effectLst/>
        </p:spPr>
      </p:pic>
      <p:sp>
        <p:nvSpPr>
          <p:cNvPr id="29" name="TextBox 28"/>
          <p:cNvSpPr txBox="1"/>
          <p:nvPr/>
        </p:nvSpPr>
        <p:spPr>
          <a:xfrm>
            <a:off x="5283881" y="4686590"/>
            <a:ext cx="3818554" cy="400110"/>
          </a:xfrm>
          <a:prstGeom prst="rect">
            <a:avLst/>
          </a:prstGeom>
          <a:noFill/>
          <a:ln>
            <a:noFill/>
          </a:ln>
        </p:spPr>
        <p:txBody>
          <a:bodyPr wrap="square" rtlCol="0">
            <a:spAutoFit/>
          </a:bodyPr>
          <a:lstStyle/>
          <a:p>
            <a:r>
              <a:rPr lang="en-US" dirty="0" smtClean="0">
                <a:solidFill>
                  <a:prstClr val="black"/>
                </a:solidFill>
                <a:latin typeface="Verdana" pitchFamily="34" charset="0"/>
              </a:rPr>
              <a:t>N=16 (</a:t>
            </a:r>
            <a:r>
              <a:rPr lang="en-US" dirty="0" smtClean="0">
                <a:solidFill>
                  <a:prstClr val="black"/>
                </a:solidFill>
                <a:latin typeface="Verdana" pitchFamily="34" charset="0"/>
                <a:sym typeface="Symbol"/>
              </a:rPr>
              <a:t></a:t>
            </a:r>
            <a:r>
              <a:rPr lang="en-US" dirty="0" smtClean="0">
                <a:solidFill>
                  <a:prstClr val="black"/>
                </a:solidFill>
                <a:latin typeface="Verdana" pitchFamily="34" charset="0"/>
              </a:rPr>
              <a:t>)</a:t>
            </a:r>
          </a:p>
        </p:txBody>
      </p:sp>
      <p:sp>
        <p:nvSpPr>
          <p:cNvPr id="30" name="TextBox 29"/>
          <p:cNvSpPr txBox="1"/>
          <p:nvPr/>
        </p:nvSpPr>
        <p:spPr>
          <a:xfrm>
            <a:off x="1069193" y="2613728"/>
            <a:ext cx="1087799" cy="461171"/>
          </a:xfrm>
          <a:prstGeom prst="rect">
            <a:avLst/>
          </a:prstGeom>
          <a:noFill/>
          <a:ln>
            <a:noFill/>
          </a:ln>
        </p:spPr>
        <p:txBody>
          <a:bodyPr wrap="square" rtlCol="0">
            <a:spAutoFit/>
          </a:bodyPr>
          <a:lstStyle/>
          <a:p>
            <a:r>
              <a:rPr lang="en-US" dirty="0" smtClean="0">
                <a:solidFill>
                  <a:prstClr val="black"/>
                </a:solidFill>
                <a:latin typeface="Verdana" pitchFamily="34" charset="0"/>
              </a:rPr>
              <a:t>N=1</a:t>
            </a:r>
            <a:endParaRPr lang="en-US" dirty="0">
              <a:solidFill>
                <a:prstClr val="black"/>
              </a:solidFill>
              <a:latin typeface="Verdana" pitchFamily="34" charset="0"/>
            </a:endParaRPr>
          </a:p>
        </p:txBody>
      </p:sp>
      <p:sp>
        <p:nvSpPr>
          <p:cNvPr id="34" name="TextBox 33"/>
          <p:cNvSpPr txBox="1"/>
          <p:nvPr/>
        </p:nvSpPr>
        <p:spPr>
          <a:xfrm>
            <a:off x="812527" y="1131327"/>
            <a:ext cx="4840125" cy="400110"/>
          </a:xfrm>
          <a:prstGeom prst="rect">
            <a:avLst/>
          </a:prstGeom>
          <a:noFill/>
          <a:ln>
            <a:noFill/>
          </a:ln>
        </p:spPr>
        <p:txBody>
          <a:bodyPr wrap="square" rtlCol="0">
            <a:spAutoFit/>
          </a:bodyPr>
          <a:lstStyle/>
          <a:p>
            <a:r>
              <a:rPr lang="en-US" dirty="0" smtClean="0">
                <a:solidFill>
                  <a:srgbClr val="C00000"/>
                </a:solidFill>
                <a:latin typeface="Verdana" pitchFamily="34" charset="0"/>
              </a:rPr>
              <a:t>N=0 (</a:t>
            </a:r>
            <a:r>
              <a:rPr lang="en-US" dirty="0" smtClean="0">
                <a:solidFill>
                  <a:srgbClr val="C00000"/>
                </a:solidFill>
                <a:latin typeface="Verdana" pitchFamily="34" charset="0"/>
                <a:sym typeface="Symbol"/>
              </a:rPr>
              <a:t></a:t>
            </a:r>
            <a:r>
              <a:rPr lang="en-US" dirty="0" smtClean="0">
                <a:solidFill>
                  <a:srgbClr val="C00000"/>
                </a:solidFill>
                <a:latin typeface="Verdana" pitchFamily="34" charset="0"/>
              </a:rPr>
              <a:t>)</a:t>
            </a:r>
            <a:endParaRPr lang="en-US" dirty="0">
              <a:solidFill>
                <a:srgbClr val="C00000"/>
              </a:solidFill>
              <a:latin typeface="Verdana" pitchFamily="34" charset="0"/>
            </a:endParaRPr>
          </a:p>
        </p:txBody>
      </p:sp>
      <p:cxnSp>
        <p:nvCxnSpPr>
          <p:cNvPr id="36" name="Straight Arrow Connector 35"/>
          <p:cNvCxnSpPr/>
          <p:nvPr/>
        </p:nvCxnSpPr>
        <p:spPr>
          <a:xfrm rot="10800000">
            <a:off x="727923" y="1916585"/>
            <a:ext cx="597223" cy="1830"/>
          </a:xfrm>
          <a:prstGeom prst="straightConnector1">
            <a:avLst/>
          </a:prstGeom>
          <a:ln w="22225">
            <a:noFill/>
            <a:tailEnd type="arrow"/>
          </a:ln>
        </p:spPr>
        <p:style>
          <a:lnRef idx="1">
            <a:schemeClr val="accent2"/>
          </a:lnRef>
          <a:fillRef idx="0">
            <a:schemeClr val="accent2"/>
          </a:fillRef>
          <a:effectRef idx="0">
            <a:schemeClr val="accent2"/>
          </a:effectRef>
          <a:fontRef idx="minor">
            <a:schemeClr val="tx1"/>
          </a:fontRef>
        </p:style>
      </p:cxnSp>
      <p:sp>
        <p:nvSpPr>
          <p:cNvPr id="37" name="TextBox 36"/>
          <p:cNvSpPr txBox="1"/>
          <p:nvPr/>
        </p:nvSpPr>
        <p:spPr>
          <a:xfrm>
            <a:off x="2270975" y="1870822"/>
            <a:ext cx="6000188" cy="400110"/>
          </a:xfrm>
          <a:prstGeom prst="rect">
            <a:avLst/>
          </a:prstGeom>
          <a:noFill/>
          <a:ln>
            <a:noFill/>
          </a:ln>
        </p:spPr>
        <p:txBody>
          <a:bodyPr wrap="square" rtlCol="0">
            <a:spAutoFit/>
          </a:bodyPr>
          <a:lstStyle/>
          <a:p>
            <a:pPr algn="ctr"/>
            <a:r>
              <a:rPr lang="en-US" dirty="0" smtClean="0">
                <a:solidFill>
                  <a:prstClr val="black"/>
                </a:solidFill>
                <a:latin typeface="Arial" pitchFamily="34" charset="0"/>
                <a:cs typeface="Arial" pitchFamily="34" charset="0"/>
              </a:rPr>
              <a:t>Photon count histograms for N=16 ions</a:t>
            </a:r>
            <a:endParaRPr lang="en-US" dirty="0">
              <a:solidFill>
                <a:prstClr val="black"/>
              </a:solidFill>
              <a:latin typeface="Arial" pitchFamily="34" charset="0"/>
              <a:cs typeface="Arial" pitchFamily="34" charset="0"/>
            </a:endParaRPr>
          </a:p>
        </p:txBody>
      </p:sp>
      <p:cxnSp>
        <p:nvCxnSpPr>
          <p:cNvPr id="33" name="Straight Connector 32"/>
          <p:cNvCxnSpPr/>
          <p:nvPr/>
        </p:nvCxnSpPr>
        <p:spPr>
          <a:xfrm rot="5400000" flipH="1" flipV="1">
            <a:off x="-1544077" y="4112336"/>
            <a:ext cx="4567108" cy="1778"/>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870790" y="6057997"/>
            <a:ext cx="1303390" cy="390221"/>
          </a:xfrm>
          <a:prstGeom prst="rect">
            <a:avLst/>
          </a:prstGeom>
          <a:noFill/>
          <a:ln>
            <a:noFill/>
          </a:ln>
        </p:spPr>
        <p:txBody>
          <a:bodyPr wrap="none" rtlCol="0">
            <a:spAutoFit/>
          </a:bodyPr>
          <a:lstStyle/>
          <a:p>
            <a:r>
              <a:rPr lang="en-US" sz="1600" b="1" dirty="0" smtClean="0">
                <a:solidFill>
                  <a:prstClr val="black"/>
                </a:solidFill>
                <a:latin typeface="Arial" pitchFamily="34" charset="0"/>
                <a:cs typeface="Arial" pitchFamily="34" charset="0"/>
              </a:rPr>
              <a:t># photons</a:t>
            </a:r>
            <a:endParaRPr lang="en-US" sz="1600" b="1" dirty="0">
              <a:solidFill>
                <a:prstClr val="black"/>
              </a:solidFill>
              <a:latin typeface="Arial" pitchFamily="34" charset="0"/>
              <a:cs typeface="Arial" pitchFamily="34" charset="0"/>
            </a:endParaRPr>
          </a:p>
        </p:txBody>
      </p:sp>
      <p:cxnSp>
        <p:nvCxnSpPr>
          <p:cNvPr id="32" name="Straight Connector 31"/>
          <p:cNvCxnSpPr/>
          <p:nvPr/>
        </p:nvCxnSpPr>
        <p:spPr>
          <a:xfrm rot="16200000" flipV="1">
            <a:off x="-1936570" y="3723823"/>
            <a:ext cx="5369431" cy="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72470" y="166254"/>
            <a:ext cx="8874545" cy="707886"/>
          </a:xfrm>
          <a:prstGeom prst="rect">
            <a:avLst/>
          </a:prstGeom>
          <a:noFill/>
        </p:spPr>
        <p:txBody>
          <a:bodyPr wrap="none" rtlCol="0">
            <a:spAutoFit/>
          </a:bodyPr>
          <a:lstStyle/>
          <a:p>
            <a:r>
              <a:rPr lang="en-US" sz="4000" b="1" dirty="0" smtClean="0">
                <a:solidFill>
                  <a:prstClr val="black"/>
                </a:solidFill>
                <a:latin typeface="Verdana" pitchFamily="34" charset="0"/>
              </a:rPr>
              <a:t>Global Spin Detection: 16 ions</a:t>
            </a:r>
            <a:endParaRPr lang="en-US" sz="4000" b="1" dirty="0">
              <a:solidFill>
                <a:prstClr val="black"/>
              </a:solidFill>
              <a:latin typeface="Verdana" pitchFamily="34" charset="0"/>
            </a:endParaRPr>
          </a:p>
        </p:txBody>
      </p:sp>
      <p:sp>
        <p:nvSpPr>
          <p:cNvPr id="39" name="TextBox 38"/>
          <p:cNvSpPr txBox="1"/>
          <p:nvPr/>
        </p:nvSpPr>
        <p:spPr>
          <a:xfrm>
            <a:off x="2898009" y="4594955"/>
            <a:ext cx="1087799" cy="400110"/>
          </a:xfrm>
          <a:prstGeom prst="rect">
            <a:avLst/>
          </a:prstGeom>
          <a:noFill/>
          <a:ln>
            <a:noFill/>
          </a:ln>
        </p:spPr>
        <p:txBody>
          <a:bodyPr wrap="square" rtlCol="0">
            <a:spAutoFit/>
          </a:bodyPr>
          <a:lstStyle/>
          <a:p>
            <a:r>
              <a:rPr lang="en-US" dirty="0" smtClean="0">
                <a:solidFill>
                  <a:prstClr val="black"/>
                </a:solidFill>
                <a:latin typeface="Verdana" pitchFamily="34" charset="0"/>
              </a:rPr>
              <a:t>N=8</a:t>
            </a:r>
            <a:endParaRPr lang="en-US" dirty="0">
              <a:solidFill>
                <a:prstClr val="black"/>
              </a:solidFill>
              <a:latin typeface="Verdana" pitchFamily="34" charset="0"/>
            </a:endParaRPr>
          </a:p>
        </p:txBody>
      </p:sp>
    </p:spTree>
    <p:extLst>
      <p:ext uri="{BB962C8B-B14F-4D97-AF65-F5344CB8AC3E}">
        <p14:creationId xmlns:p14="http://schemas.microsoft.com/office/powerpoint/2010/main" val="2371879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fm mag histogram, para.png"/>
          <p:cNvPicPr>
            <a:picLocks noChangeAspect="1"/>
          </p:cNvPicPr>
          <p:nvPr/>
        </p:nvPicPr>
        <p:blipFill>
          <a:blip r:embed="rId3" cstate="print"/>
          <a:stretch>
            <a:fillRect/>
          </a:stretch>
        </p:blipFill>
        <p:spPr>
          <a:xfrm>
            <a:off x="5562600" y="2057400"/>
            <a:ext cx="2971800" cy="1969441"/>
          </a:xfrm>
          <a:prstGeom prst="rect">
            <a:avLst/>
          </a:prstGeom>
        </p:spPr>
      </p:pic>
      <p:sp>
        <p:nvSpPr>
          <p:cNvPr id="2" name="TextBox 1"/>
          <p:cNvSpPr txBox="1"/>
          <p:nvPr/>
        </p:nvSpPr>
        <p:spPr>
          <a:xfrm>
            <a:off x="586952" y="6404"/>
            <a:ext cx="8331127" cy="707886"/>
          </a:xfrm>
          <a:prstGeom prst="rect">
            <a:avLst/>
          </a:prstGeom>
          <a:noFill/>
          <a:effectLst/>
        </p:spPr>
        <p:txBody>
          <a:bodyPr wrap="none" rtlCol="0">
            <a:spAutoFit/>
          </a:bodyPr>
          <a:lstStyle/>
          <a:p>
            <a:pPr eaLnBrk="1" fontAlgn="auto" hangingPunct="1">
              <a:spcBef>
                <a:spcPts val="0"/>
              </a:spcBef>
              <a:spcAft>
                <a:spcPts val="0"/>
              </a:spcAft>
            </a:pPr>
            <a:r>
              <a:rPr lang="en-US" sz="4000" dirty="0" smtClean="0">
                <a:solidFill>
                  <a:prstClr val="black"/>
                </a:solidFill>
              </a:rPr>
              <a:t>Quantum simulation with N=16 ions</a:t>
            </a:r>
          </a:p>
        </p:txBody>
      </p:sp>
      <p:sp>
        <p:nvSpPr>
          <p:cNvPr id="4" name="TextBox 3"/>
          <p:cNvSpPr txBox="1"/>
          <p:nvPr/>
        </p:nvSpPr>
        <p:spPr>
          <a:xfrm>
            <a:off x="4591697" y="2971800"/>
            <a:ext cx="894703" cy="391533"/>
          </a:xfrm>
          <a:prstGeom prst="rect">
            <a:avLst/>
          </a:prstGeom>
          <a:noFill/>
        </p:spPr>
        <p:txBody>
          <a:bodyPr wrap="square" lIns="82945" tIns="41473" rIns="82945" bIns="41473" rtlCol="0">
            <a:spAutoFit/>
          </a:bodyPr>
          <a:lstStyle/>
          <a:p>
            <a:pPr eaLnBrk="1" fontAlgn="auto" hangingPunct="1">
              <a:spcBef>
                <a:spcPts val="0"/>
              </a:spcBef>
              <a:spcAft>
                <a:spcPts val="0"/>
              </a:spcAft>
            </a:pPr>
            <a:r>
              <a:rPr lang="en-US" b="1" dirty="0" smtClean="0">
                <a:solidFill>
                  <a:prstClr val="black"/>
                </a:solidFill>
                <a:latin typeface="Arial" pitchFamily="34" charset="0"/>
                <a:cs typeface="Arial" pitchFamily="34" charset="0"/>
              </a:rPr>
              <a:t>B&gt;&gt;J</a:t>
            </a:r>
            <a:endParaRPr lang="en-US" b="1" dirty="0">
              <a:solidFill>
                <a:prstClr val="black"/>
              </a:solidFill>
              <a:latin typeface="Arial" pitchFamily="34" charset="0"/>
              <a:cs typeface="Arial" pitchFamily="34" charset="0"/>
            </a:endParaRPr>
          </a:p>
        </p:txBody>
      </p:sp>
      <p:sp>
        <p:nvSpPr>
          <p:cNvPr id="7" name="TextBox 6"/>
          <p:cNvSpPr txBox="1"/>
          <p:nvPr/>
        </p:nvSpPr>
        <p:spPr>
          <a:xfrm>
            <a:off x="4572000" y="4343400"/>
            <a:ext cx="894703" cy="391533"/>
          </a:xfrm>
          <a:prstGeom prst="rect">
            <a:avLst/>
          </a:prstGeom>
          <a:noFill/>
        </p:spPr>
        <p:txBody>
          <a:bodyPr wrap="square" lIns="82945" tIns="41473" rIns="82945" bIns="41473" rtlCol="0">
            <a:spAutoFit/>
          </a:bodyPr>
          <a:lstStyle/>
          <a:p>
            <a:pPr eaLnBrk="1" fontAlgn="auto" hangingPunct="1">
              <a:spcBef>
                <a:spcPts val="0"/>
              </a:spcBef>
              <a:spcAft>
                <a:spcPts val="0"/>
              </a:spcAft>
            </a:pPr>
            <a:r>
              <a:rPr lang="en-US" b="1" dirty="0" smtClean="0">
                <a:solidFill>
                  <a:prstClr val="black"/>
                </a:solidFill>
                <a:latin typeface="Arial" pitchFamily="34" charset="0"/>
                <a:cs typeface="Arial" pitchFamily="34" charset="0"/>
              </a:rPr>
              <a:t>B ~ J</a:t>
            </a:r>
            <a:endParaRPr lang="en-US" b="1" dirty="0">
              <a:solidFill>
                <a:prstClr val="black"/>
              </a:solidFill>
              <a:latin typeface="Arial" pitchFamily="34" charset="0"/>
              <a:cs typeface="Arial" pitchFamily="34" charset="0"/>
            </a:endParaRPr>
          </a:p>
        </p:txBody>
      </p:sp>
      <p:sp>
        <p:nvSpPr>
          <p:cNvPr id="11" name="TextBox 10"/>
          <p:cNvSpPr txBox="1"/>
          <p:nvPr/>
        </p:nvSpPr>
        <p:spPr>
          <a:xfrm>
            <a:off x="4502725" y="5495948"/>
            <a:ext cx="1055065" cy="391533"/>
          </a:xfrm>
          <a:prstGeom prst="rect">
            <a:avLst/>
          </a:prstGeom>
          <a:noFill/>
        </p:spPr>
        <p:txBody>
          <a:bodyPr wrap="square" lIns="82945" tIns="41473" rIns="82945" bIns="41473" rtlCol="0">
            <a:spAutoFit/>
          </a:bodyPr>
          <a:lstStyle/>
          <a:p>
            <a:pPr eaLnBrk="1" fontAlgn="auto" hangingPunct="1">
              <a:spcBef>
                <a:spcPts val="0"/>
              </a:spcBef>
              <a:spcAft>
                <a:spcPts val="0"/>
              </a:spcAft>
            </a:pPr>
            <a:r>
              <a:rPr lang="en-US" b="1" dirty="0" smtClean="0">
                <a:solidFill>
                  <a:prstClr val="black"/>
                </a:solidFill>
                <a:latin typeface="Arial" pitchFamily="34" charset="0"/>
                <a:cs typeface="Arial" pitchFamily="34" charset="0"/>
              </a:rPr>
              <a:t>B &lt;&lt; J</a:t>
            </a:r>
            <a:endParaRPr lang="en-US" b="1" dirty="0">
              <a:solidFill>
                <a:prstClr val="black"/>
              </a:solidFill>
              <a:latin typeface="Arial" pitchFamily="34" charset="0"/>
              <a:cs typeface="Arial" pitchFamily="34" charset="0"/>
            </a:endParaRPr>
          </a:p>
        </p:txBody>
      </p:sp>
      <p:sp>
        <p:nvSpPr>
          <p:cNvPr id="14" name="TextBox 13"/>
          <p:cNvSpPr txBox="1"/>
          <p:nvPr/>
        </p:nvSpPr>
        <p:spPr>
          <a:xfrm>
            <a:off x="685800" y="1600200"/>
            <a:ext cx="2096279"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rPr>
              <a:t>Ferro couplings</a:t>
            </a:r>
            <a:endParaRPr lang="en-US" sz="2400" dirty="0">
              <a:solidFill>
                <a:prstClr val="black"/>
              </a:solidFill>
              <a:latin typeface="Calibri"/>
            </a:endParaRPr>
          </a:p>
        </p:txBody>
      </p:sp>
      <p:grpSp>
        <p:nvGrpSpPr>
          <p:cNvPr id="5" name="Group 51"/>
          <p:cNvGrpSpPr/>
          <p:nvPr/>
        </p:nvGrpSpPr>
        <p:grpSpPr>
          <a:xfrm>
            <a:off x="2895600" y="2590800"/>
            <a:ext cx="1608805" cy="3916951"/>
            <a:chOff x="3763370" y="2647434"/>
            <a:chExt cx="1608805" cy="3916951"/>
          </a:xfrm>
        </p:grpSpPr>
        <p:grpSp>
          <p:nvGrpSpPr>
            <p:cNvPr id="8" name="Group 31"/>
            <p:cNvGrpSpPr/>
            <p:nvPr/>
          </p:nvGrpSpPr>
          <p:grpSpPr>
            <a:xfrm>
              <a:off x="4186108" y="2647434"/>
              <a:ext cx="1186067" cy="3662818"/>
              <a:chOff x="7381003" y="1987800"/>
              <a:chExt cx="1610599" cy="4495800"/>
            </a:xfrm>
          </p:grpSpPr>
          <p:sp>
            <p:nvSpPr>
              <p:cNvPr id="19" name="Right Arrow 18"/>
              <p:cNvSpPr/>
              <p:nvPr/>
            </p:nvSpPr>
            <p:spPr>
              <a:xfrm rot="5400000">
                <a:off x="6580691" y="4093909"/>
                <a:ext cx="4495800" cy="283582"/>
              </a:xfrm>
              <a:prstGeom prst="rightArrow">
                <a:avLst/>
              </a:prstGeom>
              <a:gradFill flip="none" rotWithShape="1">
                <a:gsLst>
                  <a:gs pos="30000">
                    <a:srgbClr val="66008F"/>
                  </a:gs>
                  <a:gs pos="64999">
                    <a:srgbClr val="BA0066"/>
                  </a:gs>
                  <a:gs pos="89999">
                    <a:srgbClr val="FF0000"/>
                  </a:gs>
                  <a:gs pos="100000">
                    <a:srgbClr val="FF82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nvGrpSpPr>
              <p:cNvPr id="12" name="Group 29"/>
              <p:cNvGrpSpPr/>
              <p:nvPr/>
            </p:nvGrpSpPr>
            <p:grpSpPr>
              <a:xfrm rot="5400000">
                <a:off x="7816506" y="3423944"/>
                <a:ext cx="793317" cy="1556875"/>
                <a:chOff x="4671065" y="3611013"/>
                <a:chExt cx="874577" cy="1716162"/>
              </a:xfrm>
            </p:grpSpPr>
            <p:sp>
              <p:nvSpPr>
                <p:cNvPr id="22" name="Oval 21"/>
                <p:cNvSpPr/>
                <p:nvPr/>
              </p:nvSpPr>
              <p:spPr>
                <a:xfrm>
                  <a:off x="4882818" y="3611013"/>
                  <a:ext cx="381000" cy="38099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3" name="TextBox 22"/>
                <p:cNvSpPr txBox="1"/>
                <p:nvPr/>
              </p:nvSpPr>
              <p:spPr>
                <a:xfrm rot="16200000">
                  <a:off x="4384533" y="4166065"/>
                  <a:ext cx="1447642" cy="874577"/>
                </a:xfrm>
                <a:prstGeom prst="rect">
                  <a:avLst/>
                </a:prstGeom>
                <a:noFill/>
              </p:spPr>
              <p:txBody>
                <a:bodyPr wrap="square" rtlCol="0" anchor="ctr">
                  <a:spAutoFit/>
                </a:bodyPr>
                <a:lstStyle/>
                <a:p>
                  <a:pPr algn="ctr" eaLnBrk="1" fontAlgn="auto" hangingPunct="1">
                    <a:spcBef>
                      <a:spcPts val="0"/>
                    </a:spcBef>
                    <a:spcAft>
                      <a:spcPts val="0"/>
                    </a:spcAft>
                  </a:pPr>
                  <a:r>
                    <a:rPr lang="en-US" sz="1200" b="1" dirty="0" smtClean="0">
                      <a:solidFill>
                        <a:prstClr val="black">
                          <a:lumMod val="95000"/>
                          <a:lumOff val="5000"/>
                        </a:prstClr>
                      </a:solidFill>
                      <a:latin typeface="Arial" pitchFamily="34" charset="0"/>
                      <a:cs typeface="Arial" pitchFamily="34" charset="0"/>
                    </a:rPr>
                    <a:t>Quantum</a:t>
                  </a:r>
                </a:p>
                <a:p>
                  <a:pPr algn="ctr" eaLnBrk="1" fontAlgn="auto" hangingPunct="1">
                    <a:spcBef>
                      <a:spcPts val="0"/>
                    </a:spcBef>
                    <a:spcAft>
                      <a:spcPts val="0"/>
                    </a:spcAft>
                  </a:pPr>
                  <a:r>
                    <a:rPr lang="en-US" sz="1200" b="1" dirty="0" smtClean="0">
                      <a:solidFill>
                        <a:prstClr val="black">
                          <a:lumMod val="95000"/>
                          <a:lumOff val="5000"/>
                        </a:prstClr>
                      </a:solidFill>
                      <a:latin typeface="Arial" pitchFamily="34" charset="0"/>
                      <a:cs typeface="Arial" pitchFamily="34" charset="0"/>
                    </a:rPr>
                    <a:t> Phase</a:t>
                  </a:r>
                </a:p>
                <a:p>
                  <a:pPr algn="ctr" eaLnBrk="1" fontAlgn="auto" hangingPunct="1">
                    <a:spcBef>
                      <a:spcPts val="0"/>
                    </a:spcBef>
                    <a:spcAft>
                      <a:spcPts val="0"/>
                    </a:spcAft>
                  </a:pPr>
                  <a:r>
                    <a:rPr lang="en-US" sz="1200" b="1" dirty="0" smtClean="0">
                      <a:solidFill>
                        <a:prstClr val="black">
                          <a:lumMod val="95000"/>
                          <a:lumOff val="5000"/>
                        </a:prstClr>
                      </a:solidFill>
                      <a:latin typeface="Arial" pitchFamily="34" charset="0"/>
                      <a:cs typeface="Arial" pitchFamily="34" charset="0"/>
                    </a:rPr>
                    <a:t> Transition</a:t>
                  </a:r>
                  <a:endParaRPr lang="en-US" sz="1200" b="1" dirty="0">
                    <a:solidFill>
                      <a:prstClr val="black">
                        <a:lumMod val="95000"/>
                        <a:lumOff val="5000"/>
                      </a:prstClr>
                    </a:solidFill>
                    <a:latin typeface="Arial" pitchFamily="34" charset="0"/>
                    <a:cs typeface="Arial" pitchFamily="34" charset="0"/>
                  </a:endParaRPr>
                </a:p>
              </p:txBody>
            </p:sp>
          </p:grpSp>
          <p:sp>
            <p:nvSpPr>
              <p:cNvPr id="21" name="TextBox 20"/>
              <p:cNvSpPr txBox="1"/>
              <p:nvPr/>
            </p:nvSpPr>
            <p:spPr>
              <a:xfrm>
                <a:off x="7381003" y="4827160"/>
                <a:ext cx="1451519" cy="566655"/>
              </a:xfrm>
              <a:prstGeom prst="rect">
                <a:avLst/>
              </a:prstGeom>
              <a:noFill/>
            </p:spPr>
            <p:txBody>
              <a:bodyPr wrap="square" rtlCol="0">
                <a:spAutoFit/>
              </a:bodyPr>
              <a:lstStyle/>
              <a:p>
                <a:pPr algn="ctr" eaLnBrk="1" fontAlgn="auto" hangingPunct="1">
                  <a:spcBef>
                    <a:spcPts val="0"/>
                  </a:spcBef>
                  <a:spcAft>
                    <a:spcPts val="0"/>
                  </a:spcAft>
                </a:pPr>
                <a:r>
                  <a:rPr lang="en-US" sz="1200" dirty="0" smtClean="0">
                    <a:solidFill>
                      <a:prstClr val="black"/>
                    </a:solidFill>
                    <a:latin typeface="Arial" pitchFamily="34" charset="0"/>
                    <a:cs typeface="Arial" pitchFamily="34" charset="0"/>
                  </a:rPr>
                  <a:t>Decreasing </a:t>
                </a:r>
              </a:p>
              <a:p>
                <a:pPr algn="ctr" eaLnBrk="1" fontAlgn="auto" hangingPunct="1">
                  <a:spcBef>
                    <a:spcPts val="0"/>
                  </a:spcBef>
                  <a:spcAft>
                    <a:spcPts val="0"/>
                  </a:spcAft>
                </a:pPr>
                <a:r>
                  <a:rPr lang="en-US" sz="1200" dirty="0" smtClean="0">
                    <a:solidFill>
                      <a:prstClr val="black"/>
                    </a:solidFill>
                    <a:latin typeface="Arial" pitchFamily="34" charset="0"/>
                    <a:cs typeface="Arial" pitchFamily="34" charset="0"/>
                  </a:rPr>
                  <a:t>B/J</a:t>
                </a:r>
                <a:endParaRPr lang="en-US" sz="1200" dirty="0">
                  <a:solidFill>
                    <a:prstClr val="black"/>
                  </a:solidFill>
                  <a:latin typeface="Arial" pitchFamily="34" charset="0"/>
                  <a:cs typeface="Arial" pitchFamily="34" charset="0"/>
                </a:endParaRPr>
              </a:p>
            </p:txBody>
          </p:sp>
        </p:grpSp>
        <p:sp>
          <p:nvSpPr>
            <p:cNvPr id="17" name="TextBox 16"/>
            <p:cNvSpPr txBox="1"/>
            <p:nvPr/>
          </p:nvSpPr>
          <p:spPr>
            <a:xfrm>
              <a:off x="3763370" y="6049742"/>
              <a:ext cx="1600200" cy="514643"/>
            </a:xfrm>
            <a:prstGeom prst="rect">
              <a:avLst/>
            </a:prstGeom>
            <a:noFill/>
          </p:spPr>
          <p:txBody>
            <a:bodyPr wrap="square" lIns="82945" tIns="41473" rIns="82945" bIns="41473" rtlCol="0">
              <a:spAutoFit/>
            </a:bodyPr>
            <a:lstStyle/>
            <a:p>
              <a:pPr algn="ctr" eaLnBrk="1" fontAlgn="auto" hangingPunct="1">
                <a:spcBef>
                  <a:spcPts val="0"/>
                </a:spcBef>
                <a:spcAft>
                  <a:spcPts val="0"/>
                </a:spcAft>
              </a:pPr>
              <a:r>
                <a:rPr lang="en-US" sz="1400" dirty="0" smtClean="0">
                  <a:solidFill>
                    <a:srgbClr val="FF0000"/>
                  </a:solidFill>
                  <a:latin typeface="Arial" pitchFamily="34" charset="0"/>
                  <a:cs typeface="Arial" pitchFamily="34" charset="0"/>
                </a:rPr>
                <a:t>FM/AFM </a:t>
              </a:r>
            </a:p>
            <a:p>
              <a:pPr algn="ctr" eaLnBrk="1" fontAlgn="auto" hangingPunct="1">
                <a:spcBef>
                  <a:spcPts val="0"/>
                </a:spcBef>
                <a:spcAft>
                  <a:spcPts val="0"/>
                </a:spcAft>
              </a:pPr>
              <a:r>
                <a:rPr lang="en-US" sz="1400" dirty="0" smtClean="0">
                  <a:solidFill>
                    <a:srgbClr val="FF0000"/>
                  </a:solidFill>
                  <a:latin typeface="Arial" pitchFamily="34" charset="0"/>
                  <a:cs typeface="Arial" pitchFamily="34" charset="0"/>
                </a:rPr>
                <a:t>order</a:t>
              </a:r>
              <a:endParaRPr lang="en-US" sz="1400" dirty="0">
                <a:solidFill>
                  <a:srgbClr val="FF0000"/>
                </a:solidFill>
                <a:latin typeface="Arial" pitchFamily="34" charset="0"/>
                <a:cs typeface="Arial" pitchFamily="34" charset="0"/>
              </a:endParaRPr>
            </a:p>
          </p:txBody>
        </p:sp>
        <p:sp>
          <p:nvSpPr>
            <p:cNvPr id="18" name="TextBox 17"/>
            <p:cNvSpPr txBox="1"/>
            <p:nvPr/>
          </p:nvSpPr>
          <p:spPr>
            <a:xfrm>
              <a:off x="3954065" y="2758560"/>
              <a:ext cx="1235073" cy="453088"/>
            </a:xfrm>
            <a:prstGeom prst="rect">
              <a:avLst/>
            </a:prstGeom>
            <a:noFill/>
          </p:spPr>
          <p:txBody>
            <a:bodyPr wrap="square" lIns="82945" tIns="41473" rIns="82945" bIns="41473" rtlCol="0">
              <a:spAutoFit/>
            </a:bodyPr>
            <a:lstStyle/>
            <a:p>
              <a:pPr algn="ctr" eaLnBrk="1" fontAlgn="auto" hangingPunct="1">
                <a:spcBef>
                  <a:spcPts val="0"/>
                </a:spcBef>
                <a:spcAft>
                  <a:spcPts val="0"/>
                </a:spcAft>
              </a:pPr>
              <a:r>
                <a:rPr lang="en-US" sz="1200" dirty="0" smtClean="0">
                  <a:solidFill>
                    <a:srgbClr val="6600CC"/>
                  </a:solidFill>
                  <a:latin typeface="Arial" pitchFamily="34" charset="0"/>
                  <a:cs typeface="Arial" pitchFamily="34" charset="0"/>
                </a:rPr>
                <a:t>paramagnetic </a:t>
              </a:r>
            </a:p>
            <a:p>
              <a:pPr algn="ctr" eaLnBrk="1" fontAlgn="auto" hangingPunct="1">
                <a:spcBef>
                  <a:spcPts val="0"/>
                </a:spcBef>
                <a:spcAft>
                  <a:spcPts val="0"/>
                </a:spcAft>
              </a:pPr>
              <a:r>
                <a:rPr lang="en-US" sz="1200" dirty="0" smtClean="0">
                  <a:solidFill>
                    <a:srgbClr val="6600CC"/>
                  </a:solidFill>
                  <a:latin typeface="Arial" pitchFamily="34" charset="0"/>
                  <a:cs typeface="Arial" pitchFamily="34" charset="0"/>
                </a:rPr>
                <a:t>polarization</a:t>
              </a:r>
              <a:endParaRPr lang="en-US" sz="1200" dirty="0">
                <a:solidFill>
                  <a:srgbClr val="6600CC"/>
                </a:solidFill>
                <a:latin typeface="Arial" pitchFamily="34" charset="0"/>
                <a:cs typeface="Arial" pitchFamily="34" charset="0"/>
              </a:endParaRPr>
            </a:p>
          </p:txBody>
        </p:sp>
      </p:grpSp>
      <p:sp>
        <p:nvSpPr>
          <p:cNvPr id="24" name="TextBox 23"/>
          <p:cNvSpPr txBox="1"/>
          <p:nvPr/>
        </p:nvSpPr>
        <p:spPr>
          <a:xfrm>
            <a:off x="6096000" y="1600200"/>
            <a:ext cx="2651239" cy="461665"/>
          </a:xfrm>
          <a:prstGeom prst="rect">
            <a:avLst/>
          </a:prstGeom>
          <a:noFill/>
        </p:spPr>
        <p:txBody>
          <a:bodyPr wrap="none" rtlCol="0">
            <a:spAutoFit/>
          </a:bodyPr>
          <a:lstStyle/>
          <a:p>
            <a:pPr eaLnBrk="1" fontAlgn="auto" hangingPunct="1">
              <a:spcBef>
                <a:spcPts val="0"/>
              </a:spcBef>
              <a:spcAft>
                <a:spcPts val="0"/>
              </a:spcAft>
            </a:pPr>
            <a:r>
              <a:rPr lang="en-US" sz="2400" dirty="0" smtClean="0">
                <a:solidFill>
                  <a:prstClr val="black"/>
                </a:solidFill>
                <a:latin typeface="Calibri"/>
              </a:rPr>
              <a:t>Anti-</a:t>
            </a:r>
            <a:r>
              <a:rPr lang="en-US" sz="2400" dirty="0" err="1" smtClean="0">
                <a:solidFill>
                  <a:prstClr val="black"/>
                </a:solidFill>
                <a:latin typeface="Calibri"/>
              </a:rPr>
              <a:t>ferro</a:t>
            </a:r>
            <a:r>
              <a:rPr lang="en-US" sz="2400" dirty="0" smtClean="0">
                <a:solidFill>
                  <a:prstClr val="black"/>
                </a:solidFill>
                <a:latin typeface="Calibri"/>
              </a:rPr>
              <a:t> couplings</a:t>
            </a:r>
            <a:endParaRPr lang="en-US" sz="2400" dirty="0">
              <a:solidFill>
                <a:prstClr val="black"/>
              </a:solidFill>
              <a:latin typeface="Calibri"/>
            </a:endParaRPr>
          </a:p>
        </p:txBody>
      </p:sp>
      <p:pic>
        <p:nvPicPr>
          <p:cNvPr id="32" name="Picture 31" descr="fm mag histogram, afm.png"/>
          <p:cNvPicPr>
            <a:picLocks noChangeAspect="1"/>
          </p:cNvPicPr>
          <p:nvPr/>
        </p:nvPicPr>
        <p:blipFill>
          <a:blip r:embed="rId4" cstate="print"/>
          <a:stretch>
            <a:fillRect/>
          </a:stretch>
        </p:blipFill>
        <p:spPr>
          <a:xfrm>
            <a:off x="5562600" y="4495800"/>
            <a:ext cx="2971800" cy="1986043"/>
          </a:xfrm>
          <a:prstGeom prst="rect">
            <a:avLst/>
          </a:prstGeom>
        </p:spPr>
      </p:pic>
      <p:pic>
        <p:nvPicPr>
          <p:cNvPr id="33" name="Picture 32" descr="16 ion para.png"/>
          <p:cNvPicPr>
            <a:picLocks noChangeAspect="1"/>
          </p:cNvPicPr>
          <p:nvPr/>
        </p:nvPicPr>
        <p:blipFill>
          <a:blip r:embed="rId5" cstate="print"/>
          <a:stretch>
            <a:fillRect/>
          </a:stretch>
        </p:blipFill>
        <p:spPr>
          <a:xfrm>
            <a:off x="5867400" y="2057400"/>
            <a:ext cx="3054101" cy="1969733"/>
          </a:xfrm>
          <a:prstGeom prst="rect">
            <a:avLst/>
          </a:prstGeom>
        </p:spPr>
      </p:pic>
      <p:pic>
        <p:nvPicPr>
          <p:cNvPr id="34" name="Picture 33" descr="16 ion afm.png"/>
          <p:cNvPicPr>
            <a:picLocks noChangeAspect="1"/>
          </p:cNvPicPr>
          <p:nvPr/>
        </p:nvPicPr>
        <p:blipFill>
          <a:blip r:embed="rId6" cstate="print"/>
          <a:stretch>
            <a:fillRect/>
          </a:stretch>
        </p:blipFill>
        <p:spPr>
          <a:xfrm>
            <a:off x="5867400" y="4419600"/>
            <a:ext cx="3048260" cy="1965966"/>
          </a:xfrm>
          <a:prstGeom prst="rect">
            <a:avLst/>
          </a:prstGeom>
        </p:spPr>
      </p:pic>
      <p:sp>
        <p:nvSpPr>
          <p:cNvPr id="35" name="TextBox 34"/>
          <p:cNvSpPr txBox="1"/>
          <p:nvPr/>
        </p:nvSpPr>
        <p:spPr>
          <a:xfrm rot="16200000">
            <a:off x="5362351" y="5203710"/>
            <a:ext cx="700833"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G(1,j)</a:t>
            </a:r>
            <a:endParaRPr lang="en-US" sz="1800" dirty="0">
              <a:solidFill>
                <a:prstClr val="black"/>
              </a:solidFill>
              <a:latin typeface="Calibri"/>
            </a:endParaRPr>
          </a:p>
        </p:txBody>
      </p:sp>
      <p:sp>
        <p:nvSpPr>
          <p:cNvPr id="36" name="TextBox 35"/>
          <p:cNvSpPr txBox="1"/>
          <p:nvPr/>
        </p:nvSpPr>
        <p:spPr>
          <a:xfrm rot="16200000">
            <a:off x="5366816" y="3070110"/>
            <a:ext cx="700833"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G(1,j)</a:t>
            </a:r>
            <a:endParaRPr lang="en-US" sz="1800" dirty="0">
              <a:solidFill>
                <a:prstClr val="black"/>
              </a:solidFill>
              <a:latin typeface="Calibri"/>
            </a:endParaRPr>
          </a:p>
        </p:txBody>
      </p:sp>
      <p:sp>
        <p:nvSpPr>
          <p:cNvPr id="37" name="TextBox 36"/>
          <p:cNvSpPr txBox="1"/>
          <p:nvPr/>
        </p:nvSpPr>
        <p:spPr>
          <a:xfrm>
            <a:off x="6356688" y="6336268"/>
            <a:ext cx="228819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Distance from 1</a:t>
            </a:r>
            <a:r>
              <a:rPr lang="en-US" sz="1800" baseline="30000" dirty="0" smtClean="0">
                <a:solidFill>
                  <a:prstClr val="black"/>
                </a:solidFill>
                <a:latin typeface="Calibri"/>
              </a:rPr>
              <a:t>st</a:t>
            </a:r>
            <a:r>
              <a:rPr lang="en-US" sz="1800" dirty="0" smtClean="0">
                <a:solidFill>
                  <a:prstClr val="black"/>
                </a:solidFill>
                <a:latin typeface="Calibri"/>
              </a:rPr>
              <a:t> ion, j</a:t>
            </a:r>
            <a:endParaRPr lang="en-US" sz="1800" dirty="0">
              <a:solidFill>
                <a:prstClr val="black"/>
              </a:solidFill>
              <a:latin typeface="Calibri"/>
            </a:endParaRPr>
          </a:p>
        </p:txBody>
      </p:sp>
      <p:grpSp>
        <p:nvGrpSpPr>
          <p:cNvPr id="39" name="Group 66"/>
          <p:cNvGrpSpPr/>
          <p:nvPr/>
        </p:nvGrpSpPr>
        <p:grpSpPr>
          <a:xfrm>
            <a:off x="310536" y="4158499"/>
            <a:ext cx="2863691" cy="1441942"/>
            <a:chOff x="2458349" y="2455342"/>
            <a:chExt cx="3658418" cy="2283961"/>
          </a:xfrm>
        </p:grpSpPr>
        <p:pic>
          <p:nvPicPr>
            <p:cNvPr id="40" name="Picture 39" descr="16 ion_QPT_state_PMT_data.png"/>
            <p:cNvPicPr>
              <a:picLocks noChangeAspect="1"/>
            </p:cNvPicPr>
            <p:nvPr/>
          </p:nvPicPr>
          <p:blipFill>
            <a:blip r:embed="rId7" cstate="print"/>
            <a:srcRect l="13322" t="8909"/>
            <a:stretch>
              <a:fillRect/>
            </a:stretch>
          </p:blipFill>
          <p:spPr>
            <a:xfrm>
              <a:off x="2458349" y="2455342"/>
              <a:ext cx="3388245" cy="2283961"/>
            </a:xfrm>
            <a:prstGeom prst="rect">
              <a:avLst/>
            </a:prstGeom>
          </p:spPr>
        </p:pic>
        <p:sp>
          <p:nvSpPr>
            <p:cNvPr id="41" name="TextBox 40"/>
            <p:cNvSpPr txBox="1"/>
            <p:nvPr/>
          </p:nvSpPr>
          <p:spPr>
            <a:xfrm>
              <a:off x="4973767" y="3271319"/>
              <a:ext cx="1143000" cy="453088"/>
            </a:xfrm>
            <a:prstGeom prst="rect">
              <a:avLst/>
            </a:prstGeom>
            <a:noFill/>
          </p:spPr>
          <p:txBody>
            <a:bodyPr wrap="square" lIns="82945" tIns="41473" rIns="82945" bIns="41473" rtlCol="0">
              <a:spAutoFit/>
            </a:bodyPr>
            <a:lstStyle/>
            <a:p>
              <a:pPr eaLnBrk="1" fontAlgn="auto" hangingPunct="1">
                <a:spcBef>
                  <a:spcPts val="0"/>
                </a:spcBef>
                <a:spcAft>
                  <a:spcPts val="0"/>
                </a:spcAft>
              </a:pPr>
              <a:r>
                <a:rPr lang="en-US" sz="2400" b="1" dirty="0" smtClean="0">
                  <a:solidFill>
                    <a:prstClr val="black"/>
                  </a:solidFill>
                </a:rPr>
                <a:t>B ~ J</a:t>
              </a:r>
              <a:endParaRPr lang="en-US" sz="2400" b="1" dirty="0">
                <a:solidFill>
                  <a:prstClr val="black"/>
                </a:solidFill>
              </a:endParaRPr>
            </a:p>
          </p:txBody>
        </p:sp>
      </p:grpSp>
      <p:grpSp>
        <p:nvGrpSpPr>
          <p:cNvPr id="42" name="Group 67"/>
          <p:cNvGrpSpPr/>
          <p:nvPr/>
        </p:nvGrpSpPr>
        <p:grpSpPr>
          <a:xfrm>
            <a:off x="304725" y="2852493"/>
            <a:ext cx="2960589" cy="4005507"/>
            <a:chOff x="2470150" y="499636"/>
            <a:chExt cx="3782207" cy="6344516"/>
          </a:xfrm>
        </p:grpSpPr>
        <p:pic>
          <p:nvPicPr>
            <p:cNvPr id="43" name="Picture 42" descr="16 ion_ferro_state_PMT_data.png"/>
            <p:cNvPicPr>
              <a:picLocks noChangeAspect="1"/>
            </p:cNvPicPr>
            <p:nvPr/>
          </p:nvPicPr>
          <p:blipFill>
            <a:blip r:embed="rId8" cstate="print"/>
            <a:srcRect l="14056" t="75400" b="9150"/>
            <a:stretch>
              <a:fillRect/>
            </a:stretch>
          </p:blipFill>
          <p:spPr>
            <a:xfrm>
              <a:off x="2470150" y="4854295"/>
              <a:ext cx="3352957" cy="1711605"/>
            </a:xfrm>
            <a:prstGeom prst="rect">
              <a:avLst/>
            </a:prstGeom>
          </p:spPr>
        </p:pic>
        <p:pic>
          <p:nvPicPr>
            <p:cNvPr id="44" name="Picture 43" descr="16 ion_ferro_state_PMT_data.png"/>
            <p:cNvPicPr>
              <a:picLocks noChangeAspect="1"/>
            </p:cNvPicPr>
            <p:nvPr/>
          </p:nvPicPr>
          <p:blipFill>
            <a:blip r:embed="rId8" cstate="print"/>
            <a:srcRect l="15667" t="90403"/>
            <a:stretch>
              <a:fillRect/>
            </a:stretch>
          </p:blipFill>
          <p:spPr>
            <a:xfrm>
              <a:off x="2489200" y="6604000"/>
              <a:ext cx="3290092" cy="240152"/>
            </a:xfrm>
            <a:prstGeom prst="rect">
              <a:avLst/>
            </a:prstGeom>
          </p:spPr>
        </p:pic>
        <p:sp>
          <p:nvSpPr>
            <p:cNvPr id="45" name="TextBox 44"/>
            <p:cNvSpPr txBox="1"/>
            <p:nvPr/>
          </p:nvSpPr>
          <p:spPr>
            <a:xfrm>
              <a:off x="4904492" y="5209836"/>
              <a:ext cx="1347865" cy="717668"/>
            </a:xfrm>
            <a:prstGeom prst="rect">
              <a:avLst/>
            </a:prstGeom>
            <a:noFill/>
          </p:spPr>
          <p:txBody>
            <a:bodyPr wrap="square" lIns="82945" tIns="41473" rIns="82945" bIns="41473" rtlCol="0">
              <a:spAutoFit/>
            </a:bodyPr>
            <a:lstStyle/>
            <a:p>
              <a:pPr eaLnBrk="1" fontAlgn="auto" hangingPunct="1">
                <a:spcBef>
                  <a:spcPts val="0"/>
                </a:spcBef>
                <a:spcAft>
                  <a:spcPts val="0"/>
                </a:spcAft>
              </a:pPr>
              <a:r>
                <a:rPr lang="en-US" sz="2400" b="1" dirty="0" smtClean="0">
                  <a:solidFill>
                    <a:prstClr val="black"/>
                  </a:solidFill>
                </a:rPr>
                <a:t>B &lt;&lt; J</a:t>
              </a:r>
              <a:endParaRPr lang="en-US" sz="2400" b="1" dirty="0">
                <a:solidFill>
                  <a:prstClr val="black"/>
                </a:solidFill>
              </a:endParaRPr>
            </a:p>
          </p:txBody>
        </p:sp>
        <p:cxnSp>
          <p:nvCxnSpPr>
            <p:cNvPr id="46" name="Straight Connector 45"/>
            <p:cNvCxnSpPr/>
            <p:nvPr/>
          </p:nvCxnSpPr>
          <p:spPr>
            <a:xfrm rot="16200000" flipV="1">
              <a:off x="-445529" y="3442861"/>
              <a:ext cx="5886450" cy="0"/>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47" name="Picture 46" descr="16 bright histograms_Mean brightness 11.3.jpg"/>
          <p:cNvPicPr>
            <a:picLocks noChangeAspect="1"/>
          </p:cNvPicPr>
          <p:nvPr/>
        </p:nvPicPr>
        <p:blipFill>
          <a:blip r:embed="rId9" cstate="print"/>
          <a:stretch>
            <a:fillRect/>
          </a:stretch>
        </p:blipFill>
        <p:spPr>
          <a:xfrm>
            <a:off x="186555" y="1085192"/>
            <a:ext cx="2780064" cy="1534073"/>
          </a:xfrm>
          <a:prstGeom prst="rect">
            <a:avLst/>
          </a:prstGeom>
          <a:solidFill>
            <a:schemeClr val="tx1">
              <a:alpha val="71000"/>
            </a:schemeClr>
          </a:solidFill>
          <a:ln w="15875">
            <a:noFill/>
          </a:ln>
          <a:effectLst/>
        </p:spPr>
      </p:pic>
      <p:sp>
        <p:nvSpPr>
          <p:cNvPr id="48" name="TextBox 47"/>
          <p:cNvSpPr txBox="1"/>
          <p:nvPr/>
        </p:nvSpPr>
        <p:spPr>
          <a:xfrm>
            <a:off x="1831423" y="1715943"/>
            <a:ext cx="1548307" cy="400110"/>
          </a:xfrm>
          <a:prstGeom prst="rect">
            <a:avLst/>
          </a:prstGeom>
          <a:noFill/>
          <a:ln>
            <a:noFill/>
          </a:ln>
        </p:spPr>
        <p:txBody>
          <a:bodyPr wrap="square" rtlCol="0">
            <a:spAutoFit/>
          </a:bodyPr>
          <a:lstStyle/>
          <a:p>
            <a:r>
              <a:rPr lang="en-US" sz="1000" dirty="0" smtClean="0">
                <a:solidFill>
                  <a:prstClr val="black"/>
                </a:solidFill>
                <a:latin typeface="Verdana" pitchFamily="34" charset="0"/>
              </a:rPr>
              <a:t>N=16 (</a:t>
            </a:r>
            <a:r>
              <a:rPr lang="en-US" sz="1000" dirty="0" smtClean="0">
                <a:solidFill>
                  <a:prstClr val="black"/>
                </a:solidFill>
                <a:latin typeface="Verdana" pitchFamily="34" charset="0"/>
                <a:sym typeface="Symbol"/>
              </a:rPr>
              <a:t></a:t>
            </a:r>
            <a:r>
              <a:rPr lang="en-US" sz="1000" dirty="0" smtClean="0">
                <a:solidFill>
                  <a:prstClr val="black"/>
                </a:solidFill>
                <a:latin typeface="Verdana" pitchFamily="34" charset="0"/>
              </a:rPr>
              <a:t>)</a:t>
            </a:r>
          </a:p>
        </p:txBody>
      </p:sp>
      <p:sp>
        <p:nvSpPr>
          <p:cNvPr id="49" name="TextBox 48"/>
          <p:cNvSpPr txBox="1"/>
          <p:nvPr/>
        </p:nvSpPr>
        <p:spPr>
          <a:xfrm>
            <a:off x="437385" y="799928"/>
            <a:ext cx="1733612" cy="400110"/>
          </a:xfrm>
          <a:prstGeom prst="rect">
            <a:avLst/>
          </a:prstGeom>
          <a:noFill/>
          <a:ln>
            <a:noFill/>
          </a:ln>
        </p:spPr>
        <p:txBody>
          <a:bodyPr wrap="square" rtlCol="0">
            <a:spAutoFit/>
          </a:bodyPr>
          <a:lstStyle/>
          <a:p>
            <a:r>
              <a:rPr lang="en-US" sz="1000" dirty="0" smtClean="0">
                <a:solidFill>
                  <a:srgbClr val="C00000"/>
                </a:solidFill>
                <a:latin typeface="Verdana" pitchFamily="34" charset="0"/>
              </a:rPr>
              <a:t>N=0 (</a:t>
            </a:r>
            <a:r>
              <a:rPr lang="en-US" sz="1000" dirty="0" smtClean="0">
                <a:solidFill>
                  <a:srgbClr val="C00000"/>
                </a:solidFill>
                <a:latin typeface="Verdana" pitchFamily="34" charset="0"/>
                <a:sym typeface="Symbol"/>
              </a:rPr>
              <a:t></a:t>
            </a:r>
            <a:r>
              <a:rPr lang="en-US" sz="1000" dirty="0" smtClean="0">
                <a:solidFill>
                  <a:srgbClr val="C00000"/>
                </a:solidFill>
                <a:latin typeface="Verdana" pitchFamily="34" charset="0"/>
              </a:rPr>
              <a:t>)</a:t>
            </a:r>
            <a:endParaRPr lang="en-US" sz="1000" dirty="0">
              <a:solidFill>
                <a:srgbClr val="C00000"/>
              </a:solidFill>
              <a:latin typeface="Verdana" pitchFamily="34" charset="0"/>
            </a:endParaRPr>
          </a:p>
        </p:txBody>
      </p:sp>
      <p:cxnSp>
        <p:nvCxnSpPr>
          <p:cNvPr id="50" name="Straight Arrow Connector 49"/>
          <p:cNvCxnSpPr/>
          <p:nvPr/>
        </p:nvCxnSpPr>
        <p:spPr>
          <a:xfrm rot="10800000">
            <a:off x="339348" y="1112586"/>
            <a:ext cx="213910" cy="571"/>
          </a:xfrm>
          <a:prstGeom prst="straightConnector1">
            <a:avLst/>
          </a:prstGeom>
          <a:ln w="22225">
            <a:noFill/>
            <a:tailEnd type="arrow"/>
          </a:ln>
        </p:spPr>
        <p:style>
          <a:lnRef idx="1">
            <a:schemeClr val="accent2"/>
          </a:lnRef>
          <a:fillRef idx="0">
            <a:schemeClr val="accent2"/>
          </a:fillRef>
          <a:effectRef idx="0">
            <a:schemeClr val="accent2"/>
          </a:effectRef>
          <a:fontRef idx="minor">
            <a:schemeClr val="tx1"/>
          </a:fontRef>
        </p:style>
      </p:cxnSp>
      <p:sp>
        <p:nvSpPr>
          <p:cNvPr id="51" name="TextBox 50"/>
          <p:cNvSpPr txBox="1"/>
          <p:nvPr/>
        </p:nvSpPr>
        <p:spPr>
          <a:xfrm>
            <a:off x="1809911" y="1266490"/>
            <a:ext cx="1548674" cy="400110"/>
          </a:xfrm>
          <a:prstGeom prst="rect">
            <a:avLst/>
          </a:prstGeom>
          <a:noFill/>
          <a:ln>
            <a:noFill/>
          </a:ln>
        </p:spPr>
        <p:txBody>
          <a:bodyPr wrap="square" rtlCol="0">
            <a:spAutoFit/>
          </a:bodyPr>
          <a:lstStyle/>
          <a:p>
            <a:pPr algn="ctr"/>
            <a:r>
              <a:rPr lang="en-US" sz="1000" dirty="0" smtClean="0">
                <a:solidFill>
                  <a:prstClr val="black"/>
                </a:solidFill>
                <a:latin typeface="Arial" pitchFamily="34" charset="0"/>
                <a:cs typeface="Arial" pitchFamily="34" charset="0"/>
              </a:rPr>
              <a:t>Theoretical photon count histograms</a:t>
            </a:r>
            <a:endParaRPr lang="en-US" sz="1000" dirty="0">
              <a:solidFill>
                <a:prstClr val="black"/>
              </a:solidFill>
              <a:latin typeface="Arial" pitchFamily="34" charset="0"/>
              <a:cs typeface="Arial" pitchFamily="34" charset="0"/>
            </a:endParaRPr>
          </a:p>
        </p:txBody>
      </p:sp>
      <p:cxnSp>
        <p:nvCxnSpPr>
          <p:cNvPr id="52" name="Straight Connector 51"/>
          <p:cNvCxnSpPr/>
          <p:nvPr/>
        </p:nvCxnSpPr>
        <p:spPr>
          <a:xfrm rot="5400000" flipH="1" flipV="1">
            <a:off x="-368761" y="1797407"/>
            <a:ext cx="1424496" cy="637"/>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2460772" y="2569763"/>
            <a:ext cx="467895" cy="173436"/>
          </a:xfrm>
          <a:prstGeom prst="rect">
            <a:avLst/>
          </a:prstGeom>
          <a:noFill/>
          <a:ln>
            <a:noFill/>
          </a:ln>
        </p:spPr>
        <p:txBody>
          <a:bodyPr wrap="none" rtlCol="0">
            <a:spAutoFit/>
          </a:bodyPr>
          <a:lstStyle/>
          <a:p>
            <a:r>
              <a:rPr lang="en-US" sz="1000" b="1" dirty="0" smtClean="0">
                <a:solidFill>
                  <a:prstClr val="black"/>
                </a:solidFill>
                <a:latin typeface="Arial" pitchFamily="34" charset="0"/>
                <a:cs typeface="Arial" pitchFamily="34" charset="0"/>
              </a:rPr>
              <a:t># photons</a:t>
            </a:r>
            <a:endParaRPr lang="en-US" sz="1000" b="1" dirty="0">
              <a:solidFill>
                <a:prstClr val="black"/>
              </a:solidFill>
              <a:latin typeface="Arial" pitchFamily="34" charset="0"/>
              <a:cs typeface="Arial" pitchFamily="34" charset="0"/>
            </a:endParaRPr>
          </a:p>
        </p:txBody>
      </p:sp>
      <p:sp>
        <p:nvSpPr>
          <p:cNvPr id="54" name="TextBox 53"/>
          <p:cNvSpPr txBox="1"/>
          <p:nvPr/>
        </p:nvSpPr>
        <p:spPr>
          <a:xfrm>
            <a:off x="1099095" y="1673880"/>
            <a:ext cx="494167" cy="246221"/>
          </a:xfrm>
          <a:prstGeom prst="rect">
            <a:avLst/>
          </a:prstGeom>
          <a:noFill/>
          <a:ln>
            <a:noFill/>
          </a:ln>
        </p:spPr>
        <p:txBody>
          <a:bodyPr wrap="square" rtlCol="0">
            <a:spAutoFit/>
          </a:bodyPr>
          <a:lstStyle/>
          <a:p>
            <a:r>
              <a:rPr lang="en-US" sz="1000" dirty="0" smtClean="0">
                <a:solidFill>
                  <a:prstClr val="black"/>
                </a:solidFill>
                <a:latin typeface="Verdana" pitchFamily="34" charset="0"/>
              </a:rPr>
              <a:t>N=8</a:t>
            </a:r>
            <a:endParaRPr lang="en-US" sz="1000" dirty="0">
              <a:solidFill>
                <a:prstClr val="black"/>
              </a:solidFill>
              <a:latin typeface="Verdana" pitchFamily="34" charset="0"/>
            </a:endParaRPr>
          </a:p>
        </p:txBody>
      </p:sp>
      <p:cxnSp>
        <p:nvCxnSpPr>
          <p:cNvPr id="55" name="Straight Arrow Connector 54"/>
          <p:cNvCxnSpPr/>
          <p:nvPr/>
        </p:nvCxnSpPr>
        <p:spPr>
          <a:xfrm rot="5400000">
            <a:off x="1166033" y="1982429"/>
            <a:ext cx="142602" cy="24812"/>
          </a:xfrm>
          <a:prstGeom prst="straightConnector1">
            <a:avLst/>
          </a:prstGeom>
          <a:ln w="1270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375739" y="961032"/>
            <a:ext cx="125316" cy="138946"/>
          </a:xfrm>
          <a:prstGeom prst="straightConnector1">
            <a:avLst/>
          </a:prstGeom>
          <a:ln w="1270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a:off x="2079106" y="2120711"/>
            <a:ext cx="142602" cy="24812"/>
          </a:xfrm>
          <a:prstGeom prst="straightConnector1">
            <a:avLst/>
          </a:prstGeom>
          <a:ln w="1270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335399" y="133570"/>
            <a:ext cx="27432" cy="2377440"/>
          </a:xfrm>
          <a:prstGeom prst="rect">
            <a:avLst/>
          </a:prstGeom>
          <a:solidFill>
            <a:schemeClr val="accent4">
              <a:lumMod val="60000"/>
              <a:lumOff val="4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0" name="Group 59"/>
          <p:cNvGrpSpPr/>
          <p:nvPr/>
        </p:nvGrpSpPr>
        <p:grpSpPr>
          <a:xfrm>
            <a:off x="329167" y="2591634"/>
            <a:ext cx="2851286" cy="1582042"/>
            <a:chOff x="329167" y="2591634"/>
            <a:chExt cx="2851286" cy="1582042"/>
          </a:xfrm>
        </p:grpSpPr>
        <p:grpSp>
          <p:nvGrpSpPr>
            <p:cNvPr id="29" name="Group 50"/>
            <p:cNvGrpSpPr/>
            <p:nvPr/>
          </p:nvGrpSpPr>
          <p:grpSpPr>
            <a:xfrm>
              <a:off x="329167" y="2644521"/>
              <a:ext cx="2851286" cy="1529155"/>
              <a:chOff x="5746304" y="2483654"/>
              <a:chExt cx="2851286" cy="1529155"/>
            </a:xfrm>
          </p:grpSpPr>
          <p:pic>
            <p:nvPicPr>
              <p:cNvPr id="31" name="Picture 30" descr="16 ion_para_state_PMT_data.png"/>
              <p:cNvPicPr>
                <a:picLocks noChangeAspect="1"/>
              </p:cNvPicPr>
              <p:nvPr/>
            </p:nvPicPr>
            <p:blipFill>
              <a:blip r:embed="rId10" cstate="print"/>
              <a:srcRect l="13771" t="8783"/>
              <a:stretch>
                <a:fillRect/>
              </a:stretch>
            </p:blipFill>
            <p:spPr>
              <a:xfrm>
                <a:off x="5746304" y="2483654"/>
                <a:ext cx="2665212" cy="1529155"/>
              </a:xfrm>
              <a:prstGeom prst="rect">
                <a:avLst/>
              </a:prstGeom>
            </p:spPr>
          </p:pic>
          <p:sp>
            <p:nvSpPr>
              <p:cNvPr id="38" name="TextBox 37"/>
              <p:cNvSpPr txBox="1"/>
              <p:nvPr/>
            </p:nvSpPr>
            <p:spPr>
              <a:xfrm>
                <a:off x="7702887" y="2960952"/>
                <a:ext cx="894703" cy="453088"/>
              </a:xfrm>
              <a:prstGeom prst="rect">
                <a:avLst/>
              </a:prstGeom>
              <a:noFill/>
            </p:spPr>
            <p:txBody>
              <a:bodyPr wrap="square" lIns="82945" tIns="41473" rIns="82945" bIns="41473" rtlCol="0">
                <a:spAutoFit/>
              </a:bodyPr>
              <a:lstStyle/>
              <a:p>
                <a:pPr eaLnBrk="1" fontAlgn="auto" hangingPunct="1">
                  <a:spcBef>
                    <a:spcPts val="0"/>
                  </a:spcBef>
                  <a:spcAft>
                    <a:spcPts val="0"/>
                  </a:spcAft>
                </a:pPr>
                <a:r>
                  <a:rPr lang="en-US" sz="2400" b="1" dirty="0" smtClean="0">
                    <a:solidFill>
                      <a:prstClr val="black"/>
                    </a:solidFill>
                  </a:rPr>
                  <a:t>B&gt;&gt;J</a:t>
                </a:r>
                <a:endParaRPr lang="en-US" sz="2400" b="1" dirty="0">
                  <a:solidFill>
                    <a:prstClr val="black"/>
                  </a:solidFill>
                </a:endParaRPr>
              </a:p>
            </p:txBody>
          </p:sp>
        </p:grpSp>
        <p:sp>
          <p:nvSpPr>
            <p:cNvPr id="59" name="Rectangle 58"/>
            <p:cNvSpPr/>
            <p:nvPr/>
          </p:nvSpPr>
          <p:spPr>
            <a:xfrm>
              <a:off x="1067066" y="2591634"/>
              <a:ext cx="2096279" cy="461665"/>
            </a:xfrm>
            <a:prstGeom prst="rect">
              <a:avLst/>
            </a:prstGeom>
          </p:spPr>
          <p:txBody>
            <a:bodyPr wrap="none">
              <a:spAutoFit/>
            </a:bodyPr>
            <a:lstStyle/>
            <a:p>
              <a:pPr lvl="0" eaLnBrk="1" fontAlgn="auto" hangingPunct="1">
                <a:spcBef>
                  <a:spcPts val="0"/>
                </a:spcBef>
                <a:spcAft>
                  <a:spcPts val="0"/>
                </a:spcAft>
              </a:pPr>
              <a:r>
                <a:rPr lang="en-US" sz="2400" dirty="0" smtClean="0">
                  <a:solidFill>
                    <a:prstClr val="black"/>
                  </a:solidFill>
                  <a:latin typeface="Calibri"/>
                </a:rPr>
                <a:t>Ferro couplings</a:t>
              </a:r>
              <a:endParaRPr lang="en-US" sz="2400" dirty="0">
                <a:solidFill>
                  <a:prstClr val="black"/>
                </a:solidFill>
                <a:latin typeface="Calibri"/>
              </a:endParaRPr>
            </a:p>
          </p:txBody>
        </p:sp>
      </p:grpSp>
    </p:spTree>
    <p:extLst>
      <p:ext uri="{BB962C8B-B14F-4D97-AF65-F5344CB8AC3E}">
        <p14:creationId xmlns:p14="http://schemas.microsoft.com/office/powerpoint/2010/main" val="41777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5" grpId="0"/>
      <p:bldP spid="36"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3859" name="Picture 3" descr="PANCAKE"/>
          <p:cNvPicPr>
            <a:picLocks noChangeAspect="1" noChangeArrowheads="1"/>
          </p:cNvPicPr>
          <p:nvPr/>
        </p:nvPicPr>
        <p:blipFill>
          <a:blip r:embed="rId3" cstate="print"/>
          <a:srcRect/>
          <a:stretch>
            <a:fillRect/>
          </a:stretch>
        </p:blipFill>
        <p:spPr bwMode="auto">
          <a:xfrm>
            <a:off x="481013" y="-25400"/>
            <a:ext cx="6877050" cy="6858000"/>
          </a:xfrm>
          <a:prstGeom prst="rect">
            <a:avLst/>
          </a:prstGeom>
          <a:noFill/>
        </p:spPr>
      </p:pic>
      <p:sp>
        <p:nvSpPr>
          <p:cNvPr id="633860" name="Rectangle 4"/>
          <p:cNvSpPr>
            <a:spLocks noChangeArrowheads="1"/>
          </p:cNvSpPr>
          <p:nvPr/>
        </p:nvSpPr>
        <p:spPr bwMode="auto">
          <a:xfrm>
            <a:off x="369888" y="88900"/>
            <a:ext cx="6891337" cy="6769100"/>
          </a:xfrm>
          <a:prstGeom prst="rect">
            <a:avLst/>
          </a:prstGeom>
          <a:noFill/>
          <a:ln w="381000">
            <a:solidFill>
              <a:schemeClr val="tx1"/>
            </a:solidFill>
            <a:miter lim="800000"/>
            <a:headEnd/>
            <a:tailEnd/>
          </a:ln>
          <a:effectLst/>
        </p:spPr>
        <p:txBody>
          <a:bodyPr wrap="none" anchor="ctr"/>
          <a:lstStyle/>
          <a:p>
            <a:endParaRPr lang="en-US">
              <a:solidFill>
                <a:srgbClr val="000000"/>
              </a:solidFill>
            </a:endParaRPr>
          </a:p>
        </p:txBody>
      </p:sp>
      <p:sp>
        <p:nvSpPr>
          <p:cNvPr id="633861" name="Text Box 5"/>
          <p:cNvSpPr txBox="1">
            <a:spLocks noChangeArrowheads="1"/>
          </p:cNvSpPr>
          <p:nvPr/>
        </p:nvSpPr>
        <p:spPr bwMode="auto">
          <a:xfrm>
            <a:off x="6694488" y="444500"/>
            <a:ext cx="1563633" cy="923330"/>
          </a:xfrm>
          <a:prstGeom prst="rect">
            <a:avLst/>
          </a:prstGeom>
          <a:noFill/>
          <a:ln w="9525">
            <a:noFill/>
            <a:miter lim="800000"/>
            <a:headEnd/>
            <a:tailEnd/>
          </a:ln>
          <a:effectLst/>
        </p:spPr>
        <p:txBody>
          <a:bodyPr wrap="none">
            <a:spAutoFit/>
          </a:bodyPr>
          <a:lstStyle/>
          <a:p>
            <a:r>
              <a:rPr lang="en-US">
                <a:solidFill>
                  <a:srgbClr val="FFFFFF"/>
                </a:solidFill>
              </a:rPr>
              <a:t>~few </a:t>
            </a:r>
            <a:r>
              <a:rPr lang="en-US" smtClean="0">
                <a:solidFill>
                  <a:srgbClr val="FFFFFF"/>
                </a:solidFill>
              </a:rPr>
              <a:t>100</a:t>
            </a:r>
            <a:endParaRPr lang="en-US">
              <a:solidFill>
                <a:srgbClr val="FFFFFF"/>
              </a:solidFill>
            </a:endParaRPr>
          </a:p>
          <a:p>
            <a:r>
              <a:rPr lang="en-US">
                <a:solidFill>
                  <a:srgbClr val="FFFFFF"/>
                </a:solidFill>
              </a:rPr>
              <a:t>Be</a:t>
            </a:r>
            <a:r>
              <a:rPr lang="en-US" baseline="30000">
                <a:solidFill>
                  <a:srgbClr val="FFFFFF"/>
                </a:solidFill>
              </a:rPr>
              <a:t>+</a:t>
            </a:r>
            <a:r>
              <a:rPr lang="en-US">
                <a:solidFill>
                  <a:srgbClr val="FFFFFF"/>
                </a:solidFill>
              </a:rPr>
              <a:t> ions in</a:t>
            </a:r>
          </a:p>
          <a:p>
            <a:r>
              <a:rPr lang="en-US">
                <a:solidFill>
                  <a:srgbClr val="FFFFFF"/>
                </a:solidFill>
              </a:rPr>
              <a:t>a Penning Trap</a:t>
            </a:r>
          </a:p>
        </p:txBody>
      </p:sp>
      <p:sp>
        <p:nvSpPr>
          <p:cNvPr id="633862" name="Text Box 6"/>
          <p:cNvSpPr txBox="1">
            <a:spLocks noChangeArrowheads="1"/>
          </p:cNvSpPr>
          <p:nvPr/>
        </p:nvSpPr>
        <p:spPr bwMode="auto">
          <a:xfrm>
            <a:off x="4911751" y="6150114"/>
            <a:ext cx="4232249" cy="707886"/>
          </a:xfrm>
          <a:prstGeom prst="rect">
            <a:avLst/>
          </a:prstGeom>
          <a:noFill/>
          <a:ln w="9525">
            <a:noFill/>
            <a:miter lim="800000"/>
            <a:headEnd/>
            <a:tailEnd/>
          </a:ln>
          <a:effectLst/>
        </p:spPr>
        <p:txBody>
          <a:bodyPr wrap="none">
            <a:spAutoFit/>
          </a:bodyPr>
          <a:lstStyle/>
          <a:p>
            <a:pPr marL="0" lvl="1"/>
            <a:r>
              <a:rPr lang="fr-FR" sz="2000" smtClean="0">
                <a:solidFill>
                  <a:schemeClr val="bg1"/>
                </a:solidFill>
                <a:latin typeface="Times New Roman"/>
              </a:rPr>
              <a:t>J. Britton et al., Nature 484, 489 (2012)</a:t>
            </a:r>
          </a:p>
          <a:p>
            <a:endParaRPr lang="en-US" sz="2000">
              <a:solidFill>
                <a:schemeClr val="bg1"/>
              </a:solidFill>
            </a:endParaRPr>
          </a:p>
        </p:txBody>
      </p:sp>
      <p:sp>
        <p:nvSpPr>
          <p:cNvPr id="633863" name="Text Box 7"/>
          <p:cNvSpPr txBox="1">
            <a:spLocks noChangeArrowheads="1"/>
          </p:cNvSpPr>
          <p:nvPr/>
        </p:nvSpPr>
        <p:spPr bwMode="auto">
          <a:xfrm>
            <a:off x="7173913" y="4281488"/>
            <a:ext cx="1685925" cy="701675"/>
          </a:xfrm>
          <a:prstGeom prst="rect">
            <a:avLst/>
          </a:prstGeom>
          <a:noFill/>
          <a:ln w="9525">
            <a:noFill/>
            <a:miter lim="800000"/>
            <a:headEnd/>
            <a:tailEnd/>
          </a:ln>
          <a:effectLst/>
        </p:spPr>
        <p:txBody>
          <a:bodyPr wrap="none">
            <a:spAutoFit/>
          </a:bodyPr>
          <a:lstStyle/>
          <a:p>
            <a:r>
              <a:rPr lang="en-US">
                <a:solidFill>
                  <a:srgbClr val="FF9933"/>
                </a:solidFill>
              </a:rPr>
              <a:t>Quantum</a:t>
            </a:r>
          </a:p>
          <a:p>
            <a:r>
              <a:rPr lang="en-US">
                <a:solidFill>
                  <a:srgbClr val="FF9933"/>
                </a:solidFill>
              </a:rPr>
              <a:t>Hard-drive?</a:t>
            </a:r>
          </a:p>
        </p:txBody>
      </p:sp>
    </p:spTree>
    <p:extLst>
      <p:ext uri="{BB962C8B-B14F-4D97-AF65-F5344CB8AC3E}">
        <p14:creationId xmlns:p14="http://schemas.microsoft.com/office/powerpoint/2010/main" val="2640474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097" y="1754082"/>
            <a:ext cx="1314784" cy="707886"/>
          </a:xfrm>
          <a:prstGeom prst="rect">
            <a:avLst/>
          </a:prstGeom>
          <a:noFill/>
        </p:spPr>
        <p:txBody>
          <a:bodyPr wrap="none">
            <a:spAutoFit/>
          </a:bodyPr>
          <a:lstStyle/>
          <a:p>
            <a:pPr algn="ctr">
              <a:defRPr/>
            </a:pPr>
            <a:r>
              <a:rPr lang="en-US" dirty="0">
                <a:solidFill>
                  <a:srgbClr val="000000"/>
                </a:solidFill>
              </a:rPr>
              <a:t>Raman</a:t>
            </a:r>
          </a:p>
          <a:p>
            <a:pPr algn="ctr">
              <a:defRPr/>
            </a:pPr>
            <a:r>
              <a:rPr lang="en-US" dirty="0" err="1" smtClean="0">
                <a:solidFill>
                  <a:srgbClr val="000000"/>
                </a:solidFill>
              </a:rPr>
              <a:t>beatnote</a:t>
            </a:r>
            <a:r>
              <a:rPr lang="en-US" dirty="0" smtClean="0">
                <a:solidFill>
                  <a:srgbClr val="000000"/>
                </a:solidFill>
              </a:rPr>
              <a:t>:</a:t>
            </a:r>
            <a:endParaRPr lang="en-US" dirty="0">
              <a:solidFill>
                <a:srgbClr val="000000"/>
              </a:solidFill>
            </a:endParaRPr>
          </a:p>
        </p:txBody>
      </p:sp>
      <p:pic>
        <p:nvPicPr>
          <p:cNvPr id="2" name="Picture 50" descr="ions 171purp.jpg"/>
          <p:cNvPicPr>
            <a:picLocks noChangeAspect="1"/>
          </p:cNvPicPr>
          <p:nvPr/>
        </p:nvPicPr>
        <p:blipFill>
          <a:blip r:embed="rId4" cstate="print">
            <a:clrChange>
              <a:clrFrom>
                <a:srgbClr val="CCCCFE"/>
              </a:clrFrom>
              <a:clrTo>
                <a:srgbClr val="CCCCFE">
                  <a:alpha val="0"/>
                </a:srgbClr>
              </a:clrTo>
            </a:clrChange>
          </a:blip>
          <a:srcRect l="18793" t="17574" r="12416" b="22507"/>
          <a:stretch>
            <a:fillRect/>
          </a:stretch>
        </p:blipFill>
        <p:spPr bwMode="auto">
          <a:xfrm>
            <a:off x="1481138" y="1728682"/>
            <a:ext cx="2640012" cy="771525"/>
          </a:xfrm>
          <a:prstGeom prst="rect">
            <a:avLst/>
          </a:prstGeom>
          <a:noFill/>
          <a:ln w="9525">
            <a:noFill/>
            <a:miter lim="800000"/>
            <a:headEnd/>
            <a:tailEnd/>
          </a:ln>
        </p:spPr>
      </p:pic>
      <p:sp>
        <p:nvSpPr>
          <p:cNvPr id="4" name="Freeform 304"/>
          <p:cNvSpPr>
            <a:spLocks/>
          </p:cNvSpPr>
          <p:nvPr/>
        </p:nvSpPr>
        <p:spPr bwMode="auto">
          <a:xfrm rot="5400000">
            <a:off x="-770732" y="1958076"/>
            <a:ext cx="7027863" cy="1828800"/>
          </a:xfrm>
          <a:custGeom>
            <a:avLst/>
            <a:gdLst>
              <a:gd name="T0" fmla="*/ 2147483647 w 463"/>
              <a:gd name="T1" fmla="*/ 2147483647 h 39"/>
              <a:gd name="T2" fmla="*/ 2147483647 w 463"/>
              <a:gd name="T3" fmla="*/ 0 h 39"/>
              <a:gd name="T4" fmla="*/ 2147483647 w 463"/>
              <a:gd name="T5" fmla="*/ 2147483647 h 39"/>
              <a:gd name="T6" fmla="*/ 2147483647 w 463"/>
              <a:gd name="T7" fmla="*/ 2147483647 h 39"/>
              <a:gd name="T8" fmla="*/ 2147483647 w 463"/>
              <a:gd name="T9" fmla="*/ 2147483647 h 39"/>
              <a:gd name="T10" fmla="*/ 2147483647 w 463"/>
              <a:gd name="T11" fmla="*/ 2147483647 h 39"/>
              <a:gd name="T12" fmla="*/ 2147483647 w 463"/>
              <a:gd name="T13" fmla="*/ 2147483647 h 39"/>
              <a:gd name="T14" fmla="*/ 2147483647 w 463"/>
              <a:gd name="T15" fmla="*/ 2147483647 h 39"/>
              <a:gd name="T16" fmla="*/ 2147483647 w 463"/>
              <a:gd name="T17" fmla="*/ 2147483647 h 39"/>
              <a:gd name="T18" fmla="*/ 2147483647 w 463"/>
              <a:gd name="T19" fmla="*/ 0 h 39"/>
              <a:gd name="T20" fmla="*/ 2147483647 w 463"/>
              <a:gd name="T21" fmla="*/ 2147483647 h 39"/>
              <a:gd name="T22" fmla="*/ 2147483647 w 463"/>
              <a:gd name="T23" fmla="*/ 2147483647 h 39"/>
              <a:gd name="T24" fmla="*/ 2147483647 w 463"/>
              <a:gd name="T25" fmla="*/ 2147483647 h 39"/>
              <a:gd name="T26" fmla="*/ 2147483647 w 463"/>
              <a:gd name="T27" fmla="*/ 2147483647 h 39"/>
              <a:gd name="T28" fmla="*/ 2147483647 w 463"/>
              <a:gd name="T29" fmla="*/ 2147483647 h 39"/>
              <a:gd name="T30" fmla="*/ 2147483647 w 463"/>
              <a:gd name="T31" fmla="*/ 2147483647 h 39"/>
              <a:gd name="T32" fmla="*/ 2147483647 w 463"/>
              <a:gd name="T33" fmla="*/ 2147483647 h 39"/>
              <a:gd name="T34" fmla="*/ 2147483647 w 463"/>
              <a:gd name="T35" fmla="*/ 2147483647 h 39"/>
              <a:gd name="T36" fmla="*/ 2147483647 w 463"/>
              <a:gd name="T37" fmla="*/ 2147483647 h 39"/>
              <a:gd name="T38" fmla="*/ 2147483647 w 463"/>
              <a:gd name="T39" fmla="*/ 2147483647 h 39"/>
              <a:gd name="T40" fmla="*/ 2147483647 w 463"/>
              <a:gd name="T41" fmla="*/ 2147483647 h 39"/>
              <a:gd name="T42" fmla="*/ 2147483647 w 463"/>
              <a:gd name="T43" fmla="*/ 2147483647 h 39"/>
              <a:gd name="T44" fmla="*/ 2147483647 w 463"/>
              <a:gd name="T45" fmla="*/ 2147483647 h 39"/>
              <a:gd name="T46" fmla="*/ 2147483647 w 463"/>
              <a:gd name="T47" fmla="*/ 2147483647 h 39"/>
              <a:gd name="T48" fmla="*/ 2147483647 w 463"/>
              <a:gd name="T49" fmla="*/ 0 h 39"/>
              <a:gd name="T50" fmla="*/ 2147483647 w 463"/>
              <a:gd name="T51" fmla="*/ 2147483647 h 39"/>
              <a:gd name="T52" fmla="*/ 2147483647 w 463"/>
              <a:gd name="T53" fmla="*/ 2147483647 h 39"/>
              <a:gd name="T54" fmla="*/ 2147483647 w 463"/>
              <a:gd name="T55" fmla="*/ 2147483647 h 39"/>
              <a:gd name="T56" fmla="*/ 2147483647 w 463"/>
              <a:gd name="T57" fmla="*/ 2147483647 h 39"/>
              <a:gd name="T58" fmla="*/ 2147483647 w 463"/>
              <a:gd name="T59" fmla="*/ 2147483647 h 39"/>
              <a:gd name="T60" fmla="*/ 2147483647 w 463"/>
              <a:gd name="T61" fmla="*/ 2147483647 h 39"/>
              <a:gd name="T62" fmla="*/ 2147483647 w 463"/>
              <a:gd name="T63" fmla="*/ 2147483647 h 39"/>
              <a:gd name="T64" fmla="*/ 2147483647 w 463"/>
              <a:gd name="T65" fmla="*/ 2147483647 h 39"/>
              <a:gd name="T66" fmla="*/ 2147483647 w 463"/>
              <a:gd name="T67" fmla="*/ 2147483647 h 39"/>
              <a:gd name="T68" fmla="*/ 2147483647 w 463"/>
              <a:gd name="T69" fmla="*/ 2147483647 h 39"/>
              <a:gd name="T70" fmla="*/ 2147483647 w 463"/>
              <a:gd name="T71" fmla="*/ 2147483647 h 39"/>
              <a:gd name="T72" fmla="*/ 2147483647 w 463"/>
              <a:gd name="T73" fmla="*/ 2147483647 h 39"/>
              <a:gd name="T74" fmla="*/ 2147483647 w 463"/>
              <a:gd name="T75" fmla="*/ 2147483647 h 39"/>
              <a:gd name="T76" fmla="*/ 2147483647 w 463"/>
              <a:gd name="T77" fmla="*/ 2147483647 h 39"/>
              <a:gd name="T78" fmla="*/ 2147483647 w 463"/>
              <a:gd name="T79" fmla="*/ 2147483647 h 39"/>
              <a:gd name="T80" fmla="*/ 2147483647 w 463"/>
              <a:gd name="T81" fmla="*/ 2147483647 h 39"/>
              <a:gd name="T82" fmla="*/ 2147483647 w 463"/>
              <a:gd name="T83" fmla="*/ 2147483647 h 39"/>
              <a:gd name="T84" fmla="*/ 2147483647 w 463"/>
              <a:gd name="T85" fmla="*/ 2147483647 h 39"/>
              <a:gd name="T86" fmla="*/ 2147483647 w 463"/>
              <a:gd name="T87" fmla="*/ 2147483647 h 39"/>
              <a:gd name="T88" fmla="*/ 2147483647 w 463"/>
              <a:gd name="T89" fmla="*/ 2147483647 h 39"/>
              <a:gd name="T90" fmla="*/ 2147483647 w 463"/>
              <a:gd name="T91" fmla="*/ 2147483647 h 39"/>
              <a:gd name="T92" fmla="*/ 2147483647 w 463"/>
              <a:gd name="T93" fmla="*/ 2147483647 h 39"/>
              <a:gd name="T94" fmla="*/ 2147483647 w 463"/>
              <a:gd name="T95" fmla="*/ 2147483647 h 39"/>
              <a:gd name="T96" fmla="*/ 2147483647 w 463"/>
              <a:gd name="T97" fmla="*/ 2147483647 h 39"/>
              <a:gd name="T98" fmla="*/ 2147483647 w 463"/>
              <a:gd name="T99" fmla="*/ 2147483647 h 39"/>
              <a:gd name="T100" fmla="*/ 2147483647 w 463"/>
              <a:gd name="T101" fmla="*/ 2147483647 h 39"/>
              <a:gd name="T102" fmla="*/ 2147483647 w 463"/>
              <a:gd name="T103" fmla="*/ 2147483647 h 39"/>
              <a:gd name="T104" fmla="*/ 2147483647 w 463"/>
              <a:gd name="T105" fmla="*/ 2147483647 h 39"/>
              <a:gd name="T106" fmla="*/ 2147483647 w 463"/>
              <a:gd name="T107" fmla="*/ 2147483647 h 39"/>
              <a:gd name="T108" fmla="*/ 2147483647 w 463"/>
              <a:gd name="T109" fmla="*/ 0 h 39"/>
              <a:gd name="T110" fmla="*/ 2147483647 w 463"/>
              <a:gd name="T111" fmla="*/ 2147483647 h 39"/>
              <a:gd name="T112" fmla="*/ 2147483647 w 463"/>
              <a:gd name="T113" fmla="*/ 2147483647 h 39"/>
              <a:gd name="T114" fmla="*/ 2147483647 w 463"/>
              <a:gd name="T115" fmla="*/ 2147483647 h 39"/>
              <a:gd name="T116" fmla="*/ 2147483647 w 463"/>
              <a:gd name="T117" fmla="*/ 2147483647 h 39"/>
              <a:gd name="T118" fmla="*/ 2147483647 w 463"/>
              <a:gd name="T119" fmla="*/ 2147483647 h 39"/>
              <a:gd name="T120" fmla="*/ 2147483647 w 463"/>
              <a:gd name="T121" fmla="*/ 2147483647 h 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3"/>
              <a:gd name="T184" fmla="*/ 0 h 39"/>
              <a:gd name="T185" fmla="*/ 463 w 463"/>
              <a:gd name="T186" fmla="*/ 39 h 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3" h="39">
                <a:moveTo>
                  <a:pt x="0" y="20"/>
                </a:moveTo>
                <a:lnTo>
                  <a:pt x="0" y="18"/>
                </a:lnTo>
                <a:lnTo>
                  <a:pt x="0" y="17"/>
                </a:lnTo>
                <a:lnTo>
                  <a:pt x="1" y="16"/>
                </a:lnTo>
                <a:lnTo>
                  <a:pt x="2" y="15"/>
                </a:lnTo>
                <a:lnTo>
                  <a:pt x="2" y="14"/>
                </a:lnTo>
                <a:lnTo>
                  <a:pt x="3" y="13"/>
                </a:lnTo>
                <a:lnTo>
                  <a:pt x="3" y="12"/>
                </a:lnTo>
                <a:lnTo>
                  <a:pt x="4" y="11"/>
                </a:lnTo>
                <a:lnTo>
                  <a:pt x="4" y="10"/>
                </a:lnTo>
                <a:lnTo>
                  <a:pt x="5" y="9"/>
                </a:lnTo>
                <a:lnTo>
                  <a:pt x="5" y="8"/>
                </a:lnTo>
                <a:lnTo>
                  <a:pt x="6" y="7"/>
                </a:lnTo>
                <a:lnTo>
                  <a:pt x="6" y="6"/>
                </a:lnTo>
                <a:lnTo>
                  <a:pt x="7" y="5"/>
                </a:lnTo>
                <a:lnTo>
                  <a:pt x="7" y="4"/>
                </a:lnTo>
                <a:lnTo>
                  <a:pt x="8" y="4"/>
                </a:lnTo>
                <a:lnTo>
                  <a:pt x="8" y="3"/>
                </a:lnTo>
                <a:lnTo>
                  <a:pt x="9" y="3"/>
                </a:lnTo>
                <a:lnTo>
                  <a:pt x="9" y="2"/>
                </a:lnTo>
                <a:lnTo>
                  <a:pt x="10" y="2"/>
                </a:lnTo>
                <a:lnTo>
                  <a:pt x="10" y="1"/>
                </a:lnTo>
                <a:lnTo>
                  <a:pt x="11" y="1"/>
                </a:lnTo>
                <a:lnTo>
                  <a:pt x="11" y="0"/>
                </a:lnTo>
                <a:lnTo>
                  <a:pt x="12" y="0"/>
                </a:lnTo>
                <a:lnTo>
                  <a:pt x="13" y="0"/>
                </a:lnTo>
                <a:lnTo>
                  <a:pt x="14" y="0"/>
                </a:lnTo>
                <a:lnTo>
                  <a:pt x="15" y="0"/>
                </a:lnTo>
                <a:lnTo>
                  <a:pt x="16" y="0"/>
                </a:lnTo>
                <a:lnTo>
                  <a:pt x="17" y="0"/>
                </a:lnTo>
                <a:lnTo>
                  <a:pt x="17" y="1"/>
                </a:lnTo>
                <a:lnTo>
                  <a:pt x="18" y="1"/>
                </a:lnTo>
                <a:lnTo>
                  <a:pt x="18" y="2"/>
                </a:lnTo>
                <a:lnTo>
                  <a:pt x="19" y="2"/>
                </a:lnTo>
                <a:lnTo>
                  <a:pt x="19" y="3"/>
                </a:lnTo>
                <a:lnTo>
                  <a:pt x="20" y="3"/>
                </a:lnTo>
                <a:lnTo>
                  <a:pt x="20" y="4"/>
                </a:lnTo>
                <a:lnTo>
                  <a:pt x="21" y="5"/>
                </a:lnTo>
                <a:lnTo>
                  <a:pt x="22" y="6"/>
                </a:lnTo>
                <a:lnTo>
                  <a:pt x="22" y="7"/>
                </a:lnTo>
                <a:lnTo>
                  <a:pt x="23" y="8"/>
                </a:lnTo>
                <a:lnTo>
                  <a:pt x="23" y="9"/>
                </a:lnTo>
                <a:lnTo>
                  <a:pt x="24" y="9"/>
                </a:lnTo>
                <a:lnTo>
                  <a:pt x="24" y="10"/>
                </a:lnTo>
                <a:lnTo>
                  <a:pt x="25" y="11"/>
                </a:lnTo>
                <a:lnTo>
                  <a:pt x="25" y="12"/>
                </a:lnTo>
                <a:lnTo>
                  <a:pt x="25" y="13"/>
                </a:lnTo>
                <a:lnTo>
                  <a:pt x="26" y="14"/>
                </a:lnTo>
                <a:lnTo>
                  <a:pt x="26" y="15"/>
                </a:lnTo>
                <a:lnTo>
                  <a:pt x="27" y="16"/>
                </a:lnTo>
                <a:lnTo>
                  <a:pt x="27" y="17"/>
                </a:lnTo>
                <a:lnTo>
                  <a:pt x="28" y="18"/>
                </a:lnTo>
                <a:lnTo>
                  <a:pt x="28" y="19"/>
                </a:lnTo>
                <a:lnTo>
                  <a:pt x="29" y="20"/>
                </a:lnTo>
                <a:lnTo>
                  <a:pt x="29" y="21"/>
                </a:lnTo>
                <a:lnTo>
                  <a:pt x="30" y="22"/>
                </a:lnTo>
                <a:lnTo>
                  <a:pt x="30" y="23"/>
                </a:lnTo>
                <a:lnTo>
                  <a:pt x="31" y="24"/>
                </a:lnTo>
                <a:lnTo>
                  <a:pt x="31" y="25"/>
                </a:lnTo>
                <a:lnTo>
                  <a:pt x="31" y="26"/>
                </a:lnTo>
                <a:lnTo>
                  <a:pt x="32" y="27"/>
                </a:lnTo>
                <a:lnTo>
                  <a:pt x="32" y="28"/>
                </a:lnTo>
                <a:lnTo>
                  <a:pt x="33" y="29"/>
                </a:lnTo>
                <a:lnTo>
                  <a:pt x="33" y="30"/>
                </a:lnTo>
                <a:lnTo>
                  <a:pt x="34" y="30"/>
                </a:lnTo>
                <a:lnTo>
                  <a:pt x="34" y="31"/>
                </a:lnTo>
                <a:lnTo>
                  <a:pt x="35" y="32"/>
                </a:lnTo>
                <a:lnTo>
                  <a:pt x="35" y="33"/>
                </a:lnTo>
                <a:lnTo>
                  <a:pt x="36" y="34"/>
                </a:lnTo>
                <a:lnTo>
                  <a:pt x="37" y="35"/>
                </a:lnTo>
                <a:lnTo>
                  <a:pt x="37" y="36"/>
                </a:lnTo>
                <a:lnTo>
                  <a:pt x="38" y="37"/>
                </a:lnTo>
                <a:lnTo>
                  <a:pt x="39" y="38"/>
                </a:lnTo>
                <a:lnTo>
                  <a:pt x="40" y="38"/>
                </a:lnTo>
                <a:lnTo>
                  <a:pt x="40" y="39"/>
                </a:lnTo>
                <a:lnTo>
                  <a:pt x="41" y="39"/>
                </a:lnTo>
                <a:lnTo>
                  <a:pt x="42" y="39"/>
                </a:lnTo>
                <a:lnTo>
                  <a:pt x="43" y="39"/>
                </a:lnTo>
                <a:lnTo>
                  <a:pt x="44" y="39"/>
                </a:lnTo>
                <a:lnTo>
                  <a:pt x="45" y="39"/>
                </a:lnTo>
                <a:lnTo>
                  <a:pt x="46" y="39"/>
                </a:lnTo>
                <a:lnTo>
                  <a:pt x="46" y="38"/>
                </a:lnTo>
                <a:lnTo>
                  <a:pt x="47" y="38"/>
                </a:lnTo>
                <a:lnTo>
                  <a:pt x="47" y="37"/>
                </a:lnTo>
                <a:lnTo>
                  <a:pt x="48" y="37"/>
                </a:lnTo>
                <a:lnTo>
                  <a:pt x="48" y="36"/>
                </a:lnTo>
                <a:lnTo>
                  <a:pt x="49" y="36"/>
                </a:lnTo>
                <a:lnTo>
                  <a:pt x="49" y="35"/>
                </a:lnTo>
                <a:lnTo>
                  <a:pt x="50" y="35"/>
                </a:lnTo>
                <a:lnTo>
                  <a:pt x="50" y="34"/>
                </a:lnTo>
                <a:lnTo>
                  <a:pt x="50" y="33"/>
                </a:lnTo>
                <a:lnTo>
                  <a:pt x="51" y="32"/>
                </a:lnTo>
                <a:lnTo>
                  <a:pt x="52" y="31"/>
                </a:lnTo>
                <a:lnTo>
                  <a:pt x="52" y="30"/>
                </a:lnTo>
                <a:lnTo>
                  <a:pt x="53" y="29"/>
                </a:lnTo>
                <a:lnTo>
                  <a:pt x="53" y="28"/>
                </a:lnTo>
                <a:lnTo>
                  <a:pt x="54" y="27"/>
                </a:lnTo>
                <a:lnTo>
                  <a:pt x="54" y="26"/>
                </a:lnTo>
                <a:lnTo>
                  <a:pt x="55" y="25"/>
                </a:lnTo>
                <a:lnTo>
                  <a:pt x="55" y="24"/>
                </a:lnTo>
                <a:lnTo>
                  <a:pt x="56" y="23"/>
                </a:lnTo>
                <a:lnTo>
                  <a:pt x="56" y="22"/>
                </a:lnTo>
                <a:lnTo>
                  <a:pt x="57" y="21"/>
                </a:lnTo>
                <a:lnTo>
                  <a:pt x="57" y="20"/>
                </a:lnTo>
                <a:lnTo>
                  <a:pt x="58" y="18"/>
                </a:lnTo>
                <a:lnTo>
                  <a:pt x="58" y="17"/>
                </a:lnTo>
                <a:lnTo>
                  <a:pt x="59" y="16"/>
                </a:lnTo>
                <a:lnTo>
                  <a:pt x="60" y="15"/>
                </a:lnTo>
                <a:lnTo>
                  <a:pt x="60" y="14"/>
                </a:lnTo>
                <a:lnTo>
                  <a:pt x="61" y="13"/>
                </a:lnTo>
                <a:lnTo>
                  <a:pt x="61" y="12"/>
                </a:lnTo>
                <a:lnTo>
                  <a:pt x="62" y="11"/>
                </a:lnTo>
                <a:lnTo>
                  <a:pt x="62" y="10"/>
                </a:lnTo>
                <a:lnTo>
                  <a:pt x="62" y="9"/>
                </a:lnTo>
                <a:lnTo>
                  <a:pt x="63" y="8"/>
                </a:lnTo>
                <a:lnTo>
                  <a:pt x="63" y="7"/>
                </a:lnTo>
                <a:lnTo>
                  <a:pt x="64" y="7"/>
                </a:lnTo>
                <a:lnTo>
                  <a:pt x="64" y="6"/>
                </a:lnTo>
                <a:lnTo>
                  <a:pt x="65" y="5"/>
                </a:lnTo>
                <a:lnTo>
                  <a:pt x="65" y="4"/>
                </a:lnTo>
                <a:lnTo>
                  <a:pt x="66" y="4"/>
                </a:lnTo>
                <a:lnTo>
                  <a:pt x="66" y="3"/>
                </a:lnTo>
                <a:lnTo>
                  <a:pt x="67" y="3"/>
                </a:lnTo>
                <a:lnTo>
                  <a:pt x="67" y="2"/>
                </a:lnTo>
                <a:lnTo>
                  <a:pt x="68" y="2"/>
                </a:lnTo>
                <a:lnTo>
                  <a:pt x="68" y="1"/>
                </a:lnTo>
                <a:lnTo>
                  <a:pt x="69" y="0"/>
                </a:lnTo>
                <a:lnTo>
                  <a:pt x="70" y="0"/>
                </a:lnTo>
                <a:lnTo>
                  <a:pt x="71" y="0"/>
                </a:lnTo>
                <a:lnTo>
                  <a:pt x="72" y="0"/>
                </a:lnTo>
                <a:lnTo>
                  <a:pt x="73" y="0"/>
                </a:lnTo>
                <a:lnTo>
                  <a:pt x="74" y="0"/>
                </a:lnTo>
                <a:lnTo>
                  <a:pt x="75" y="0"/>
                </a:lnTo>
                <a:lnTo>
                  <a:pt x="75" y="1"/>
                </a:lnTo>
                <a:lnTo>
                  <a:pt x="76" y="1"/>
                </a:lnTo>
                <a:lnTo>
                  <a:pt x="76" y="2"/>
                </a:lnTo>
                <a:lnTo>
                  <a:pt x="77" y="2"/>
                </a:lnTo>
                <a:lnTo>
                  <a:pt x="77" y="3"/>
                </a:lnTo>
                <a:lnTo>
                  <a:pt x="78" y="3"/>
                </a:lnTo>
                <a:lnTo>
                  <a:pt x="78" y="4"/>
                </a:lnTo>
                <a:lnTo>
                  <a:pt x="79" y="5"/>
                </a:lnTo>
                <a:lnTo>
                  <a:pt x="80" y="6"/>
                </a:lnTo>
                <a:lnTo>
                  <a:pt x="80" y="7"/>
                </a:lnTo>
                <a:lnTo>
                  <a:pt x="81" y="8"/>
                </a:lnTo>
                <a:lnTo>
                  <a:pt x="81" y="9"/>
                </a:lnTo>
                <a:lnTo>
                  <a:pt x="82" y="10"/>
                </a:lnTo>
                <a:lnTo>
                  <a:pt x="82" y="11"/>
                </a:lnTo>
                <a:lnTo>
                  <a:pt x="83" y="12"/>
                </a:lnTo>
                <a:lnTo>
                  <a:pt x="83" y="13"/>
                </a:lnTo>
                <a:lnTo>
                  <a:pt x="84" y="14"/>
                </a:lnTo>
                <a:lnTo>
                  <a:pt x="84" y="15"/>
                </a:lnTo>
                <a:lnTo>
                  <a:pt x="85" y="16"/>
                </a:lnTo>
                <a:lnTo>
                  <a:pt x="85" y="17"/>
                </a:lnTo>
                <a:lnTo>
                  <a:pt x="86" y="18"/>
                </a:lnTo>
                <a:lnTo>
                  <a:pt x="86" y="19"/>
                </a:lnTo>
                <a:lnTo>
                  <a:pt x="87" y="20"/>
                </a:lnTo>
                <a:lnTo>
                  <a:pt x="87" y="21"/>
                </a:lnTo>
                <a:lnTo>
                  <a:pt x="87" y="22"/>
                </a:lnTo>
                <a:lnTo>
                  <a:pt x="88" y="23"/>
                </a:lnTo>
                <a:lnTo>
                  <a:pt x="88" y="24"/>
                </a:lnTo>
                <a:lnTo>
                  <a:pt x="89" y="25"/>
                </a:lnTo>
                <a:lnTo>
                  <a:pt x="89" y="26"/>
                </a:lnTo>
                <a:lnTo>
                  <a:pt x="90" y="27"/>
                </a:lnTo>
                <a:lnTo>
                  <a:pt x="90" y="28"/>
                </a:lnTo>
                <a:lnTo>
                  <a:pt x="91" y="29"/>
                </a:lnTo>
                <a:lnTo>
                  <a:pt x="91" y="30"/>
                </a:lnTo>
                <a:lnTo>
                  <a:pt x="92" y="30"/>
                </a:lnTo>
                <a:lnTo>
                  <a:pt x="92" y="31"/>
                </a:lnTo>
                <a:lnTo>
                  <a:pt x="93" y="32"/>
                </a:lnTo>
                <a:lnTo>
                  <a:pt x="93" y="33"/>
                </a:lnTo>
                <a:lnTo>
                  <a:pt x="93" y="34"/>
                </a:lnTo>
                <a:lnTo>
                  <a:pt x="94" y="34"/>
                </a:lnTo>
                <a:lnTo>
                  <a:pt x="94" y="35"/>
                </a:lnTo>
                <a:lnTo>
                  <a:pt x="95" y="36"/>
                </a:lnTo>
                <a:lnTo>
                  <a:pt x="96" y="37"/>
                </a:lnTo>
                <a:lnTo>
                  <a:pt x="97" y="38"/>
                </a:lnTo>
                <a:lnTo>
                  <a:pt x="98" y="38"/>
                </a:lnTo>
                <a:lnTo>
                  <a:pt x="98" y="39"/>
                </a:lnTo>
                <a:lnTo>
                  <a:pt x="99" y="39"/>
                </a:lnTo>
                <a:lnTo>
                  <a:pt x="100" y="39"/>
                </a:lnTo>
                <a:lnTo>
                  <a:pt x="101" y="39"/>
                </a:lnTo>
                <a:lnTo>
                  <a:pt x="102" y="39"/>
                </a:lnTo>
                <a:lnTo>
                  <a:pt x="103" y="39"/>
                </a:lnTo>
                <a:lnTo>
                  <a:pt x="104" y="39"/>
                </a:lnTo>
                <a:lnTo>
                  <a:pt x="104" y="38"/>
                </a:lnTo>
                <a:lnTo>
                  <a:pt x="105" y="38"/>
                </a:lnTo>
                <a:lnTo>
                  <a:pt x="105" y="37"/>
                </a:lnTo>
                <a:lnTo>
                  <a:pt x="106" y="37"/>
                </a:lnTo>
                <a:lnTo>
                  <a:pt x="106" y="36"/>
                </a:lnTo>
                <a:lnTo>
                  <a:pt x="107" y="35"/>
                </a:lnTo>
                <a:lnTo>
                  <a:pt x="108" y="34"/>
                </a:lnTo>
                <a:lnTo>
                  <a:pt x="108" y="33"/>
                </a:lnTo>
                <a:lnTo>
                  <a:pt x="109" y="32"/>
                </a:lnTo>
                <a:lnTo>
                  <a:pt x="110" y="31"/>
                </a:lnTo>
                <a:lnTo>
                  <a:pt x="110" y="30"/>
                </a:lnTo>
                <a:lnTo>
                  <a:pt x="111" y="29"/>
                </a:lnTo>
                <a:lnTo>
                  <a:pt x="111" y="28"/>
                </a:lnTo>
                <a:lnTo>
                  <a:pt x="112" y="27"/>
                </a:lnTo>
                <a:lnTo>
                  <a:pt x="112" y="26"/>
                </a:lnTo>
                <a:lnTo>
                  <a:pt x="112" y="25"/>
                </a:lnTo>
                <a:lnTo>
                  <a:pt x="113" y="24"/>
                </a:lnTo>
                <a:lnTo>
                  <a:pt x="113" y="23"/>
                </a:lnTo>
                <a:lnTo>
                  <a:pt x="114" y="23"/>
                </a:lnTo>
                <a:lnTo>
                  <a:pt x="114" y="22"/>
                </a:lnTo>
                <a:lnTo>
                  <a:pt x="115" y="21"/>
                </a:lnTo>
                <a:lnTo>
                  <a:pt x="115" y="20"/>
                </a:lnTo>
                <a:lnTo>
                  <a:pt x="116" y="18"/>
                </a:lnTo>
                <a:lnTo>
                  <a:pt x="116" y="17"/>
                </a:lnTo>
                <a:lnTo>
                  <a:pt x="117" y="16"/>
                </a:lnTo>
                <a:lnTo>
                  <a:pt x="118" y="15"/>
                </a:lnTo>
                <a:lnTo>
                  <a:pt x="118" y="14"/>
                </a:lnTo>
                <a:lnTo>
                  <a:pt x="118" y="13"/>
                </a:lnTo>
                <a:lnTo>
                  <a:pt x="119" y="12"/>
                </a:lnTo>
                <a:lnTo>
                  <a:pt x="119" y="11"/>
                </a:lnTo>
                <a:lnTo>
                  <a:pt x="120" y="10"/>
                </a:lnTo>
                <a:lnTo>
                  <a:pt x="120" y="9"/>
                </a:lnTo>
                <a:lnTo>
                  <a:pt x="121" y="8"/>
                </a:lnTo>
                <a:lnTo>
                  <a:pt x="121" y="7"/>
                </a:lnTo>
                <a:lnTo>
                  <a:pt x="122" y="7"/>
                </a:lnTo>
                <a:lnTo>
                  <a:pt x="122" y="6"/>
                </a:lnTo>
                <a:lnTo>
                  <a:pt x="123" y="5"/>
                </a:lnTo>
                <a:lnTo>
                  <a:pt x="123" y="4"/>
                </a:lnTo>
                <a:lnTo>
                  <a:pt x="124" y="4"/>
                </a:lnTo>
                <a:lnTo>
                  <a:pt x="124" y="3"/>
                </a:lnTo>
                <a:lnTo>
                  <a:pt x="125" y="3"/>
                </a:lnTo>
                <a:lnTo>
                  <a:pt x="125" y="2"/>
                </a:lnTo>
                <a:lnTo>
                  <a:pt x="126" y="1"/>
                </a:lnTo>
                <a:lnTo>
                  <a:pt x="127" y="0"/>
                </a:lnTo>
                <a:lnTo>
                  <a:pt x="128" y="0"/>
                </a:lnTo>
                <a:lnTo>
                  <a:pt x="129" y="0"/>
                </a:lnTo>
                <a:lnTo>
                  <a:pt x="130" y="0"/>
                </a:lnTo>
                <a:lnTo>
                  <a:pt x="131" y="0"/>
                </a:lnTo>
                <a:lnTo>
                  <a:pt x="132" y="0"/>
                </a:lnTo>
                <a:lnTo>
                  <a:pt x="133" y="1"/>
                </a:lnTo>
                <a:lnTo>
                  <a:pt x="134" y="1"/>
                </a:lnTo>
                <a:lnTo>
                  <a:pt x="134" y="2"/>
                </a:lnTo>
                <a:lnTo>
                  <a:pt x="135" y="2"/>
                </a:lnTo>
                <a:lnTo>
                  <a:pt x="135" y="3"/>
                </a:lnTo>
                <a:lnTo>
                  <a:pt x="136" y="3"/>
                </a:lnTo>
                <a:lnTo>
                  <a:pt x="136" y="4"/>
                </a:lnTo>
                <a:lnTo>
                  <a:pt x="137" y="5"/>
                </a:lnTo>
                <a:lnTo>
                  <a:pt x="137" y="6"/>
                </a:lnTo>
                <a:lnTo>
                  <a:pt x="138" y="7"/>
                </a:lnTo>
                <a:lnTo>
                  <a:pt x="138" y="8"/>
                </a:lnTo>
                <a:lnTo>
                  <a:pt x="139" y="9"/>
                </a:lnTo>
                <a:lnTo>
                  <a:pt x="140" y="10"/>
                </a:lnTo>
                <a:lnTo>
                  <a:pt x="140" y="11"/>
                </a:lnTo>
                <a:lnTo>
                  <a:pt x="141" y="12"/>
                </a:lnTo>
                <a:lnTo>
                  <a:pt x="141" y="13"/>
                </a:lnTo>
                <a:lnTo>
                  <a:pt x="142" y="14"/>
                </a:lnTo>
                <a:lnTo>
                  <a:pt x="142" y="15"/>
                </a:lnTo>
                <a:lnTo>
                  <a:pt x="143" y="16"/>
                </a:lnTo>
                <a:lnTo>
                  <a:pt x="143" y="17"/>
                </a:lnTo>
                <a:lnTo>
                  <a:pt x="143" y="18"/>
                </a:lnTo>
                <a:lnTo>
                  <a:pt x="144" y="19"/>
                </a:lnTo>
                <a:lnTo>
                  <a:pt x="144" y="20"/>
                </a:lnTo>
                <a:lnTo>
                  <a:pt x="145" y="21"/>
                </a:lnTo>
                <a:lnTo>
                  <a:pt x="145" y="22"/>
                </a:lnTo>
                <a:lnTo>
                  <a:pt x="146" y="23"/>
                </a:lnTo>
                <a:lnTo>
                  <a:pt x="146" y="24"/>
                </a:lnTo>
                <a:lnTo>
                  <a:pt x="147" y="25"/>
                </a:lnTo>
                <a:lnTo>
                  <a:pt x="147" y="26"/>
                </a:lnTo>
                <a:lnTo>
                  <a:pt x="148" y="27"/>
                </a:lnTo>
                <a:lnTo>
                  <a:pt x="148" y="28"/>
                </a:lnTo>
                <a:lnTo>
                  <a:pt x="149" y="29"/>
                </a:lnTo>
                <a:lnTo>
                  <a:pt x="149" y="30"/>
                </a:lnTo>
                <a:lnTo>
                  <a:pt x="150" y="30"/>
                </a:lnTo>
                <a:lnTo>
                  <a:pt x="150" y="31"/>
                </a:lnTo>
                <a:lnTo>
                  <a:pt x="150" y="32"/>
                </a:lnTo>
                <a:lnTo>
                  <a:pt x="151" y="33"/>
                </a:lnTo>
                <a:lnTo>
                  <a:pt x="151" y="34"/>
                </a:lnTo>
                <a:lnTo>
                  <a:pt x="152" y="34"/>
                </a:lnTo>
                <a:lnTo>
                  <a:pt x="152" y="35"/>
                </a:lnTo>
                <a:lnTo>
                  <a:pt x="153" y="36"/>
                </a:lnTo>
                <a:lnTo>
                  <a:pt x="154" y="37"/>
                </a:lnTo>
                <a:lnTo>
                  <a:pt x="155" y="38"/>
                </a:lnTo>
                <a:lnTo>
                  <a:pt x="156" y="38"/>
                </a:lnTo>
                <a:lnTo>
                  <a:pt x="156" y="39"/>
                </a:lnTo>
                <a:lnTo>
                  <a:pt x="157" y="39"/>
                </a:lnTo>
                <a:lnTo>
                  <a:pt x="158" y="39"/>
                </a:lnTo>
                <a:lnTo>
                  <a:pt x="159" y="39"/>
                </a:lnTo>
                <a:lnTo>
                  <a:pt x="160" y="39"/>
                </a:lnTo>
                <a:lnTo>
                  <a:pt x="161" y="39"/>
                </a:lnTo>
                <a:lnTo>
                  <a:pt x="162" y="39"/>
                </a:lnTo>
                <a:lnTo>
                  <a:pt x="162" y="38"/>
                </a:lnTo>
                <a:lnTo>
                  <a:pt x="163" y="37"/>
                </a:lnTo>
                <a:lnTo>
                  <a:pt x="164" y="36"/>
                </a:lnTo>
                <a:lnTo>
                  <a:pt x="165" y="35"/>
                </a:lnTo>
                <a:lnTo>
                  <a:pt x="166" y="34"/>
                </a:lnTo>
                <a:lnTo>
                  <a:pt x="166" y="33"/>
                </a:lnTo>
                <a:lnTo>
                  <a:pt x="167" y="32"/>
                </a:lnTo>
                <a:lnTo>
                  <a:pt x="168" y="31"/>
                </a:lnTo>
                <a:lnTo>
                  <a:pt x="168" y="30"/>
                </a:lnTo>
                <a:lnTo>
                  <a:pt x="168" y="29"/>
                </a:lnTo>
                <a:lnTo>
                  <a:pt x="169" y="28"/>
                </a:lnTo>
                <a:lnTo>
                  <a:pt x="169" y="27"/>
                </a:lnTo>
                <a:lnTo>
                  <a:pt x="170" y="26"/>
                </a:lnTo>
                <a:lnTo>
                  <a:pt x="170" y="25"/>
                </a:lnTo>
                <a:lnTo>
                  <a:pt x="171" y="24"/>
                </a:lnTo>
                <a:lnTo>
                  <a:pt x="171" y="23"/>
                </a:lnTo>
                <a:lnTo>
                  <a:pt x="172" y="23"/>
                </a:lnTo>
                <a:lnTo>
                  <a:pt x="172" y="22"/>
                </a:lnTo>
                <a:lnTo>
                  <a:pt x="173" y="21"/>
                </a:lnTo>
                <a:lnTo>
                  <a:pt x="173" y="20"/>
                </a:lnTo>
                <a:lnTo>
                  <a:pt x="174" y="18"/>
                </a:lnTo>
                <a:lnTo>
                  <a:pt x="174" y="17"/>
                </a:lnTo>
                <a:lnTo>
                  <a:pt x="175" y="16"/>
                </a:lnTo>
                <a:lnTo>
                  <a:pt x="175" y="15"/>
                </a:lnTo>
                <a:lnTo>
                  <a:pt x="176" y="14"/>
                </a:lnTo>
                <a:lnTo>
                  <a:pt x="176" y="13"/>
                </a:lnTo>
                <a:lnTo>
                  <a:pt x="177" y="12"/>
                </a:lnTo>
                <a:lnTo>
                  <a:pt x="177" y="11"/>
                </a:lnTo>
                <a:lnTo>
                  <a:pt x="178" y="10"/>
                </a:lnTo>
                <a:lnTo>
                  <a:pt x="178" y="9"/>
                </a:lnTo>
                <a:lnTo>
                  <a:pt x="179" y="8"/>
                </a:lnTo>
                <a:lnTo>
                  <a:pt x="179" y="7"/>
                </a:lnTo>
                <a:lnTo>
                  <a:pt x="180" y="7"/>
                </a:lnTo>
                <a:lnTo>
                  <a:pt x="180" y="6"/>
                </a:lnTo>
                <a:lnTo>
                  <a:pt x="181" y="5"/>
                </a:lnTo>
                <a:lnTo>
                  <a:pt x="181" y="4"/>
                </a:lnTo>
                <a:lnTo>
                  <a:pt x="182" y="3"/>
                </a:lnTo>
                <a:lnTo>
                  <a:pt x="183" y="2"/>
                </a:lnTo>
                <a:lnTo>
                  <a:pt x="184" y="1"/>
                </a:lnTo>
                <a:lnTo>
                  <a:pt x="185" y="0"/>
                </a:lnTo>
                <a:lnTo>
                  <a:pt x="186" y="0"/>
                </a:lnTo>
                <a:lnTo>
                  <a:pt x="187" y="0"/>
                </a:lnTo>
                <a:lnTo>
                  <a:pt x="188" y="0"/>
                </a:lnTo>
                <a:lnTo>
                  <a:pt x="189" y="0"/>
                </a:lnTo>
                <a:lnTo>
                  <a:pt x="190" y="0"/>
                </a:lnTo>
                <a:lnTo>
                  <a:pt x="191" y="1"/>
                </a:lnTo>
                <a:lnTo>
                  <a:pt x="192" y="1"/>
                </a:lnTo>
                <a:lnTo>
                  <a:pt x="192" y="2"/>
                </a:lnTo>
                <a:lnTo>
                  <a:pt x="193" y="2"/>
                </a:lnTo>
                <a:lnTo>
                  <a:pt x="193" y="3"/>
                </a:lnTo>
                <a:lnTo>
                  <a:pt x="194" y="4"/>
                </a:lnTo>
                <a:lnTo>
                  <a:pt x="194" y="5"/>
                </a:lnTo>
                <a:lnTo>
                  <a:pt x="195" y="5"/>
                </a:lnTo>
                <a:lnTo>
                  <a:pt x="195" y="6"/>
                </a:lnTo>
                <a:lnTo>
                  <a:pt x="196" y="7"/>
                </a:lnTo>
                <a:lnTo>
                  <a:pt x="196" y="8"/>
                </a:lnTo>
                <a:lnTo>
                  <a:pt x="197" y="9"/>
                </a:lnTo>
                <a:lnTo>
                  <a:pt x="198" y="10"/>
                </a:lnTo>
                <a:lnTo>
                  <a:pt x="198" y="11"/>
                </a:lnTo>
                <a:lnTo>
                  <a:pt x="199" y="12"/>
                </a:lnTo>
                <a:lnTo>
                  <a:pt x="199" y="13"/>
                </a:lnTo>
                <a:lnTo>
                  <a:pt x="200" y="14"/>
                </a:lnTo>
                <a:lnTo>
                  <a:pt x="200" y="15"/>
                </a:lnTo>
                <a:lnTo>
                  <a:pt x="200" y="16"/>
                </a:lnTo>
                <a:lnTo>
                  <a:pt x="201" y="17"/>
                </a:lnTo>
                <a:lnTo>
                  <a:pt x="201" y="18"/>
                </a:lnTo>
                <a:lnTo>
                  <a:pt x="202" y="19"/>
                </a:lnTo>
                <a:lnTo>
                  <a:pt x="202" y="20"/>
                </a:lnTo>
                <a:lnTo>
                  <a:pt x="203" y="21"/>
                </a:lnTo>
                <a:lnTo>
                  <a:pt x="203" y="22"/>
                </a:lnTo>
                <a:lnTo>
                  <a:pt x="204" y="23"/>
                </a:lnTo>
                <a:lnTo>
                  <a:pt x="204" y="24"/>
                </a:lnTo>
                <a:lnTo>
                  <a:pt x="205" y="25"/>
                </a:lnTo>
                <a:lnTo>
                  <a:pt x="205" y="26"/>
                </a:lnTo>
                <a:lnTo>
                  <a:pt x="206" y="27"/>
                </a:lnTo>
                <a:lnTo>
                  <a:pt x="206" y="28"/>
                </a:lnTo>
                <a:lnTo>
                  <a:pt x="206" y="29"/>
                </a:lnTo>
                <a:lnTo>
                  <a:pt x="207" y="30"/>
                </a:lnTo>
                <a:lnTo>
                  <a:pt x="208" y="31"/>
                </a:lnTo>
                <a:lnTo>
                  <a:pt x="208" y="32"/>
                </a:lnTo>
                <a:lnTo>
                  <a:pt x="209" y="33"/>
                </a:lnTo>
                <a:lnTo>
                  <a:pt x="209" y="34"/>
                </a:lnTo>
                <a:lnTo>
                  <a:pt x="210" y="34"/>
                </a:lnTo>
                <a:lnTo>
                  <a:pt x="210" y="35"/>
                </a:lnTo>
                <a:lnTo>
                  <a:pt x="211" y="36"/>
                </a:lnTo>
                <a:lnTo>
                  <a:pt x="212" y="37"/>
                </a:lnTo>
                <a:lnTo>
                  <a:pt x="212" y="38"/>
                </a:lnTo>
                <a:lnTo>
                  <a:pt x="213" y="38"/>
                </a:lnTo>
                <a:lnTo>
                  <a:pt x="214" y="39"/>
                </a:lnTo>
                <a:lnTo>
                  <a:pt x="215" y="39"/>
                </a:lnTo>
                <a:lnTo>
                  <a:pt x="216" y="39"/>
                </a:lnTo>
                <a:lnTo>
                  <a:pt x="217" y="39"/>
                </a:lnTo>
                <a:lnTo>
                  <a:pt x="218" y="39"/>
                </a:lnTo>
                <a:lnTo>
                  <a:pt x="219" y="39"/>
                </a:lnTo>
                <a:lnTo>
                  <a:pt x="220" y="38"/>
                </a:lnTo>
                <a:lnTo>
                  <a:pt x="221" y="37"/>
                </a:lnTo>
                <a:lnTo>
                  <a:pt x="222" y="36"/>
                </a:lnTo>
                <a:lnTo>
                  <a:pt x="223" y="35"/>
                </a:lnTo>
                <a:lnTo>
                  <a:pt x="224" y="34"/>
                </a:lnTo>
                <a:lnTo>
                  <a:pt x="224" y="33"/>
                </a:lnTo>
                <a:lnTo>
                  <a:pt x="225" y="32"/>
                </a:lnTo>
                <a:lnTo>
                  <a:pt x="225" y="31"/>
                </a:lnTo>
                <a:lnTo>
                  <a:pt x="226" y="30"/>
                </a:lnTo>
                <a:lnTo>
                  <a:pt x="226" y="29"/>
                </a:lnTo>
                <a:lnTo>
                  <a:pt x="227" y="28"/>
                </a:lnTo>
                <a:lnTo>
                  <a:pt x="227" y="27"/>
                </a:lnTo>
                <a:lnTo>
                  <a:pt x="228" y="26"/>
                </a:lnTo>
                <a:lnTo>
                  <a:pt x="228" y="25"/>
                </a:lnTo>
                <a:lnTo>
                  <a:pt x="229" y="24"/>
                </a:lnTo>
                <a:lnTo>
                  <a:pt x="229" y="23"/>
                </a:lnTo>
                <a:lnTo>
                  <a:pt x="230" y="23"/>
                </a:lnTo>
                <a:lnTo>
                  <a:pt x="230" y="22"/>
                </a:lnTo>
                <a:lnTo>
                  <a:pt x="231" y="21"/>
                </a:lnTo>
                <a:lnTo>
                  <a:pt x="231" y="20"/>
                </a:lnTo>
                <a:lnTo>
                  <a:pt x="231" y="18"/>
                </a:lnTo>
                <a:lnTo>
                  <a:pt x="232" y="17"/>
                </a:lnTo>
                <a:lnTo>
                  <a:pt x="232" y="16"/>
                </a:lnTo>
                <a:lnTo>
                  <a:pt x="233" y="16"/>
                </a:lnTo>
                <a:lnTo>
                  <a:pt x="233" y="15"/>
                </a:lnTo>
                <a:lnTo>
                  <a:pt x="234" y="14"/>
                </a:lnTo>
                <a:lnTo>
                  <a:pt x="234" y="13"/>
                </a:lnTo>
                <a:lnTo>
                  <a:pt x="235" y="12"/>
                </a:lnTo>
                <a:lnTo>
                  <a:pt x="235" y="11"/>
                </a:lnTo>
                <a:lnTo>
                  <a:pt x="236" y="10"/>
                </a:lnTo>
                <a:lnTo>
                  <a:pt x="236" y="9"/>
                </a:lnTo>
                <a:lnTo>
                  <a:pt x="237" y="8"/>
                </a:lnTo>
                <a:lnTo>
                  <a:pt x="237" y="7"/>
                </a:lnTo>
                <a:lnTo>
                  <a:pt x="238" y="6"/>
                </a:lnTo>
                <a:lnTo>
                  <a:pt x="238" y="5"/>
                </a:lnTo>
                <a:lnTo>
                  <a:pt x="239" y="4"/>
                </a:lnTo>
                <a:lnTo>
                  <a:pt x="240" y="3"/>
                </a:lnTo>
                <a:lnTo>
                  <a:pt x="241" y="2"/>
                </a:lnTo>
                <a:lnTo>
                  <a:pt x="242" y="1"/>
                </a:lnTo>
                <a:lnTo>
                  <a:pt x="243" y="0"/>
                </a:lnTo>
                <a:lnTo>
                  <a:pt x="244" y="0"/>
                </a:lnTo>
                <a:lnTo>
                  <a:pt x="245" y="0"/>
                </a:lnTo>
                <a:lnTo>
                  <a:pt x="246" y="0"/>
                </a:lnTo>
                <a:lnTo>
                  <a:pt x="247" y="0"/>
                </a:lnTo>
                <a:lnTo>
                  <a:pt x="248" y="0"/>
                </a:lnTo>
                <a:lnTo>
                  <a:pt x="249" y="1"/>
                </a:lnTo>
                <a:lnTo>
                  <a:pt x="250" y="1"/>
                </a:lnTo>
                <a:lnTo>
                  <a:pt x="250" y="2"/>
                </a:lnTo>
                <a:lnTo>
                  <a:pt x="251" y="3"/>
                </a:lnTo>
                <a:lnTo>
                  <a:pt x="252" y="4"/>
                </a:lnTo>
                <a:lnTo>
                  <a:pt x="252" y="5"/>
                </a:lnTo>
                <a:lnTo>
                  <a:pt x="253" y="5"/>
                </a:lnTo>
                <a:lnTo>
                  <a:pt x="253" y="6"/>
                </a:lnTo>
                <a:lnTo>
                  <a:pt x="254" y="7"/>
                </a:lnTo>
                <a:lnTo>
                  <a:pt x="254" y="8"/>
                </a:lnTo>
                <a:lnTo>
                  <a:pt x="255" y="9"/>
                </a:lnTo>
                <a:lnTo>
                  <a:pt x="256" y="10"/>
                </a:lnTo>
                <a:lnTo>
                  <a:pt x="256" y="11"/>
                </a:lnTo>
                <a:lnTo>
                  <a:pt x="256" y="12"/>
                </a:lnTo>
                <a:lnTo>
                  <a:pt x="257" y="13"/>
                </a:lnTo>
                <a:lnTo>
                  <a:pt x="257" y="14"/>
                </a:lnTo>
                <a:lnTo>
                  <a:pt x="258" y="15"/>
                </a:lnTo>
                <a:lnTo>
                  <a:pt x="258" y="16"/>
                </a:lnTo>
                <a:lnTo>
                  <a:pt x="259" y="17"/>
                </a:lnTo>
                <a:lnTo>
                  <a:pt x="259" y="18"/>
                </a:lnTo>
                <a:lnTo>
                  <a:pt x="260" y="19"/>
                </a:lnTo>
                <a:lnTo>
                  <a:pt x="260" y="20"/>
                </a:lnTo>
                <a:lnTo>
                  <a:pt x="261" y="21"/>
                </a:lnTo>
                <a:lnTo>
                  <a:pt x="261" y="22"/>
                </a:lnTo>
                <a:lnTo>
                  <a:pt x="262" y="23"/>
                </a:lnTo>
                <a:lnTo>
                  <a:pt x="262" y="24"/>
                </a:lnTo>
                <a:lnTo>
                  <a:pt x="262" y="25"/>
                </a:lnTo>
                <a:lnTo>
                  <a:pt x="263" y="26"/>
                </a:lnTo>
                <a:lnTo>
                  <a:pt x="263" y="27"/>
                </a:lnTo>
                <a:lnTo>
                  <a:pt x="264" y="28"/>
                </a:lnTo>
                <a:lnTo>
                  <a:pt x="264" y="29"/>
                </a:lnTo>
                <a:lnTo>
                  <a:pt x="265" y="30"/>
                </a:lnTo>
                <a:lnTo>
                  <a:pt x="266" y="31"/>
                </a:lnTo>
                <a:lnTo>
                  <a:pt x="266" y="32"/>
                </a:lnTo>
                <a:lnTo>
                  <a:pt x="267" y="33"/>
                </a:lnTo>
                <a:lnTo>
                  <a:pt x="267" y="34"/>
                </a:lnTo>
                <a:lnTo>
                  <a:pt x="268" y="34"/>
                </a:lnTo>
                <a:lnTo>
                  <a:pt x="268" y="35"/>
                </a:lnTo>
                <a:lnTo>
                  <a:pt x="269" y="36"/>
                </a:lnTo>
                <a:lnTo>
                  <a:pt x="269" y="37"/>
                </a:lnTo>
                <a:lnTo>
                  <a:pt x="270" y="37"/>
                </a:lnTo>
                <a:lnTo>
                  <a:pt x="270" y="38"/>
                </a:lnTo>
                <a:lnTo>
                  <a:pt x="271" y="38"/>
                </a:lnTo>
                <a:lnTo>
                  <a:pt x="272" y="39"/>
                </a:lnTo>
                <a:lnTo>
                  <a:pt x="273" y="39"/>
                </a:lnTo>
                <a:lnTo>
                  <a:pt x="274" y="39"/>
                </a:lnTo>
                <a:lnTo>
                  <a:pt x="275" y="39"/>
                </a:lnTo>
                <a:lnTo>
                  <a:pt x="276" y="39"/>
                </a:lnTo>
                <a:lnTo>
                  <a:pt x="277" y="39"/>
                </a:lnTo>
                <a:lnTo>
                  <a:pt x="278" y="38"/>
                </a:lnTo>
                <a:lnTo>
                  <a:pt x="279" y="37"/>
                </a:lnTo>
                <a:lnTo>
                  <a:pt x="280" y="36"/>
                </a:lnTo>
                <a:lnTo>
                  <a:pt x="281" y="35"/>
                </a:lnTo>
                <a:lnTo>
                  <a:pt x="281" y="34"/>
                </a:lnTo>
                <a:lnTo>
                  <a:pt x="282" y="33"/>
                </a:lnTo>
                <a:lnTo>
                  <a:pt x="282" y="32"/>
                </a:lnTo>
                <a:lnTo>
                  <a:pt x="283" y="32"/>
                </a:lnTo>
                <a:lnTo>
                  <a:pt x="283" y="31"/>
                </a:lnTo>
                <a:lnTo>
                  <a:pt x="284" y="30"/>
                </a:lnTo>
                <a:lnTo>
                  <a:pt x="284" y="29"/>
                </a:lnTo>
                <a:lnTo>
                  <a:pt x="285" y="28"/>
                </a:lnTo>
                <a:lnTo>
                  <a:pt x="285" y="27"/>
                </a:lnTo>
                <a:lnTo>
                  <a:pt x="286" y="26"/>
                </a:lnTo>
                <a:lnTo>
                  <a:pt x="286" y="25"/>
                </a:lnTo>
                <a:lnTo>
                  <a:pt x="287" y="24"/>
                </a:lnTo>
                <a:lnTo>
                  <a:pt x="287" y="23"/>
                </a:lnTo>
                <a:lnTo>
                  <a:pt x="288" y="22"/>
                </a:lnTo>
                <a:lnTo>
                  <a:pt x="288" y="21"/>
                </a:lnTo>
                <a:lnTo>
                  <a:pt x="289" y="20"/>
                </a:lnTo>
                <a:lnTo>
                  <a:pt x="289" y="18"/>
                </a:lnTo>
                <a:lnTo>
                  <a:pt x="290" y="17"/>
                </a:lnTo>
                <a:lnTo>
                  <a:pt x="290" y="16"/>
                </a:lnTo>
                <a:lnTo>
                  <a:pt x="291" y="16"/>
                </a:lnTo>
                <a:lnTo>
                  <a:pt x="291" y="15"/>
                </a:lnTo>
                <a:lnTo>
                  <a:pt x="292" y="14"/>
                </a:lnTo>
                <a:lnTo>
                  <a:pt x="292" y="13"/>
                </a:lnTo>
                <a:lnTo>
                  <a:pt x="293" y="12"/>
                </a:lnTo>
                <a:lnTo>
                  <a:pt x="293" y="11"/>
                </a:lnTo>
                <a:lnTo>
                  <a:pt x="294" y="10"/>
                </a:lnTo>
                <a:lnTo>
                  <a:pt x="294" y="9"/>
                </a:lnTo>
                <a:lnTo>
                  <a:pt x="294" y="8"/>
                </a:lnTo>
                <a:lnTo>
                  <a:pt x="295" y="7"/>
                </a:lnTo>
                <a:lnTo>
                  <a:pt x="296" y="6"/>
                </a:lnTo>
                <a:lnTo>
                  <a:pt x="296" y="5"/>
                </a:lnTo>
                <a:lnTo>
                  <a:pt x="297" y="4"/>
                </a:lnTo>
                <a:lnTo>
                  <a:pt x="298" y="3"/>
                </a:lnTo>
                <a:lnTo>
                  <a:pt x="299" y="2"/>
                </a:lnTo>
                <a:lnTo>
                  <a:pt x="300" y="1"/>
                </a:lnTo>
                <a:lnTo>
                  <a:pt x="300" y="0"/>
                </a:lnTo>
                <a:lnTo>
                  <a:pt x="301" y="0"/>
                </a:lnTo>
                <a:lnTo>
                  <a:pt x="302" y="0"/>
                </a:lnTo>
                <a:lnTo>
                  <a:pt x="303" y="0"/>
                </a:lnTo>
                <a:lnTo>
                  <a:pt x="304" y="0"/>
                </a:lnTo>
                <a:lnTo>
                  <a:pt x="305" y="0"/>
                </a:lnTo>
                <a:lnTo>
                  <a:pt x="306" y="0"/>
                </a:lnTo>
                <a:lnTo>
                  <a:pt x="306" y="1"/>
                </a:lnTo>
                <a:lnTo>
                  <a:pt x="307" y="1"/>
                </a:lnTo>
                <a:lnTo>
                  <a:pt x="308" y="2"/>
                </a:lnTo>
                <a:lnTo>
                  <a:pt x="309" y="3"/>
                </a:lnTo>
                <a:lnTo>
                  <a:pt x="310" y="4"/>
                </a:lnTo>
                <a:lnTo>
                  <a:pt x="310" y="5"/>
                </a:lnTo>
                <a:lnTo>
                  <a:pt x="311" y="5"/>
                </a:lnTo>
                <a:lnTo>
                  <a:pt x="311" y="6"/>
                </a:lnTo>
                <a:lnTo>
                  <a:pt x="312" y="7"/>
                </a:lnTo>
                <a:lnTo>
                  <a:pt x="312" y="8"/>
                </a:lnTo>
                <a:lnTo>
                  <a:pt x="312" y="9"/>
                </a:lnTo>
                <a:lnTo>
                  <a:pt x="313" y="9"/>
                </a:lnTo>
                <a:lnTo>
                  <a:pt x="313" y="10"/>
                </a:lnTo>
                <a:lnTo>
                  <a:pt x="314" y="11"/>
                </a:lnTo>
                <a:lnTo>
                  <a:pt x="314" y="12"/>
                </a:lnTo>
                <a:lnTo>
                  <a:pt x="315" y="13"/>
                </a:lnTo>
                <a:lnTo>
                  <a:pt x="315" y="14"/>
                </a:lnTo>
                <a:lnTo>
                  <a:pt x="316" y="15"/>
                </a:lnTo>
                <a:lnTo>
                  <a:pt x="316" y="16"/>
                </a:lnTo>
                <a:lnTo>
                  <a:pt x="317" y="17"/>
                </a:lnTo>
                <a:lnTo>
                  <a:pt x="317" y="18"/>
                </a:lnTo>
                <a:lnTo>
                  <a:pt x="318" y="19"/>
                </a:lnTo>
                <a:lnTo>
                  <a:pt x="318" y="20"/>
                </a:lnTo>
                <a:lnTo>
                  <a:pt x="319" y="21"/>
                </a:lnTo>
                <a:lnTo>
                  <a:pt x="319" y="22"/>
                </a:lnTo>
                <a:lnTo>
                  <a:pt x="319" y="23"/>
                </a:lnTo>
                <a:lnTo>
                  <a:pt x="320" y="24"/>
                </a:lnTo>
                <a:lnTo>
                  <a:pt x="320" y="25"/>
                </a:lnTo>
                <a:lnTo>
                  <a:pt x="321" y="26"/>
                </a:lnTo>
                <a:lnTo>
                  <a:pt x="321" y="27"/>
                </a:lnTo>
                <a:lnTo>
                  <a:pt x="322" y="28"/>
                </a:lnTo>
                <a:lnTo>
                  <a:pt x="322" y="29"/>
                </a:lnTo>
                <a:lnTo>
                  <a:pt x="323" y="30"/>
                </a:lnTo>
                <a:lnTo>
                  <a:pt x="324" y="31"/>
                </a:lnTo>
                <a:lnTo>
                  <a:pt x="324" y="32"/>
                </a:lnTo>
                <a:lnTo>
                  <a:pt x="325" y="33"/>
                </a:lnTo>
                <a:lnTo>
                  <a:pt x="325" y="34"/>
                </a:lnTo>
                <a:lnTo>
                  <a:pt x="326" y="35"/>
                </a:lnTo>
                <a:lnTo>
                  <a:pt x="326" y="36"/>
                </a:lnTo>
                <a:lnTo>
                  <a:pt x="327" y="36"/>
                </a:lnTo>
                <a:lnTo>
                  <a:pt x="327" y="37"/>
                </a:lnTo>
                <a:lnTo>
                  <a:pt x="328" y="37"/>
                </a:lnTo>
                <a:lnTo>
                  <a:pt x="328" y="38"/>
                </a:lnTo>
                <a:lnTo>
                  <a:pt x="329" y="38"/>
                </a:lnTo>
                <a:lnTo>
                  <a:pt x="330" y="39"/>
                </a:lnTo>
                <a:lnTo>
                  <a:pt x="331" y="39"/>
                </a:lnTo>
                <a:lnTo>
                  <a:pt x="332" y="39"/>
                </a:lnTo>
                <a:lnTo>
                  <a:pt x="333" y="39"/>
                </a:lnTo>
                <a:lnTo>
                  <a:pt x="334" y="39"/>
                </a:lnTo>
                <a:lnTo>
                  <a:pt x="335" y="39"/>
                </a:lnTo>
                <a:lnTo>
                  <a:pt x="336" y="38"/>
                </a:lnTo>
                <a:lnTo>
                  <a:pt x="337" y="37"/>
                </a:lnTo>
                <a:lnTo>
                  <a:pt x="337" y="36"/>
                </a:lnTo>
                <a:lnTo>
                  <a:pt x="338" y="36"/>
                </a:lnTo>
                <a:lnTo>
                  <a:pt x="338" y="35"/>
                </a:lnTo>
                <a:lnTo>
                  <a:pt x="339" y="35"/>
                </a:lnTo>
                <a:lnTo>
                  <a:pt x="339" y="34"/>
                </a:lnTo>
                <a:lnTo>
                  <a:pt x="340" y="33"/>
                </a:lnTo>
                <a:lnTo>
                  <a:pt x="340" y="32"/>
                </a:lnTo>
                <a:lnTo>
                  <a:pt x="341" y="32"/>
                </a:lnTo>
                <a:lnTo>
                  <a:pt x="341" y="31"/>
                </a:lnTo>
                <a:lnTo>
                  <a:pt x="342" y="30"/>
                </a:lnTo>
                <a:lnTo>
                  <a:pt x="342" y="29"/>
                </a:lnTo>
                <a:lnTo>
                  <a:pt x="343" y="28"/>
                </a:lnTo>
                <a:lnTo>
                  <a:pt x="343" y="27"/>
                </a:lnTo>
                <a:lnTo>
                  <a:pt x="344" y="26"/>
                </a:lnTo>
                <a:lnTo>
                  <a:pt x="344" y="25"/>
                </a:lnTo>
                <a:lnTo>
                  <a:pt x="344" y="24"/>
                </a:lnTo>
                <a:lnTo>
                  <a:pt x="345" y="23"/>
                </a:lnTo>
                <a:lnTo>
                  <a:pt x="346" y="22"/>
                </a:lnTo>
                <a:lnTo>
                  <a:pt x="346" y="21"/>
                </a:lnTo>
                <a:lnTo>
                  <a:pt x="347" y="20"/>
                </a:lnTo>
                <a:lnTo>
                  <a:pt x="347" y="18"/>
                </a:lnTo>
                <a:lnTo>
                  <a:pt x="348" y="17"/>
                </a:lnTo>
                <a:lnTo>
                  <a:pt x="348" y="16"/>
                </a:lnTo>
                <a:lnTo>
                  <a:pt x="349" y="16"/>
                </a:lnTo>
                <a:lnTo>
                  <a:pt x="349" y="15"/>
                </a:lnTo>
                <a:lnTo>
                  <a:pt x="350" y="14"/>
                </a:lnTo>
                <a:lnTo>
                  <a:pt x="350" y="13"/>
                </a:lnTo>
                <a:lnTo>
                  <a:pt x="350" y="12"/>
                </a:lnTo>
                <a:lnTo>
                  <a:pt x="351" y="11"/>
                </a:lnTo>
                <a:lnTo>
                  <a:pt x="351" y="10"/>
                </a:lnTo>
                <a:lnTo>
                  <a:pt x="352" y="9"/>
                </a:lnTo>
                <a:lnTo>
                  <a:pt x="352" y="8"/>
                </a:lnTo>
                <a:lnTo>
                  <a:pt x="353" y="7"/>
                </a:lnTo>
                <a:lnTo>
                  <a:pt x="354" y="6"/>
                </a:lnTo>
                <a:lnTo>
                  <a:pt x="354" y="5"/>
                </a:lnTo>
                <a:lnTo>
                  <a:pt x="355" y="4"/>
                </a:lnTo>
                <a:lnTo>
                  <a:pt x="356" y="3"/>
                </a:lnTo>
                <a:lnTo>
                  <a:pt x="356" y="2"/>
                </a:lnTo>
                <a:lnTo>
                  <a:pt x="357" y="2"/>
                </a:lnTo>
                <a:lnTo>
                  <a:pt x="357" y="1"/>
                </a:lnTo>
                <a:lnTo>
                  <a:pt x="358" y="1"/>
                </a:lnTo>
                <a:lnTo>
                  <a:pt x="358" y="0"/>
                </a:lnTo>
                <a:lnTo>
                  <a:pt x="359" y="0"/>
                </a:lnTo>
                <a:lnTo>
                  <a:pt x="360" y="0"/>
                </a:lnTo>
                <a:lnTo>
                  <a:pt x="361" y="0"/>
                </a:lnTo>
                <a:lnTo>
                  <a:pt x="362" y="0"/>
                </a:lnTo>
                <a:lnTo>
                  <a:pt x="363" y="0"/>
                </a:lnTo>
                <a:lnTo>
                  <a:pt x="364" y="0"/>
                </a:lnTo>
                <a:lnTo>
                  <a:pt x="364" y="1"/>
                </a:lnTo>
                <a:lnTo>
                  <a:pt x="365" y="1"/>
                </a:lnTo>
                <a:lnTo>
                  <a:pt x="366" y="2"/>
                </a:lnTo>
                <a:lnTo>
                  <a:pt x="367" y="3"/>
                </a:lnTo>
                <a:lnTo>
                  <a:pt x="368" y="4"/>
                </a:lnTo>
                <a:lnTo>
                  <a:pt x="368" y="5"/>
                </a:lnTo>
                <a:lnTo>
                  <a:pt x="369" y="5"/>
                </a:lnTo>
                <a:lnTo>
                  <a:pt x="369" y="6"/>
                </a:lnTo>
                <a:lnTo>
                  <a:pt x="369" y="7"/>
                </a:lnTo>
                <a:lnTo>
                  <a:pt x="370" y="8"/>
                </a:lnTo>
                <a:lnTo>
                  <a:pt x="370" y="9"/>
                </a:lnTo>
                <a:lnTo>
                  <a:pt x="371" y="9"/>
                </a:lnTo>
                <a:lnTo>
                  <a:pt x="371" y="10"/>
                </a:lnTo>
                <a:lnTo>
                  <a:pt x="372" y="11"/>
                </a:lnTo>
                <a:lnTo>
                  <a:pt x="372" y="12"/>
                </a:lnTo>
                <a:lnTo>
                  <a:pt x="373" y="13"/>
                </a:lnTo>
                <a:lnTo>
                  <a:pt x="373" y="14"/>
                </a:lnTo>
                <a:lnTo>
                  <a:pt x="374" y="15"/>
                </a:lnTo>
                <a:lnTo>
                  <a:pt x="374" y="16"/>
                </a:lnTo>
                <a:lnTo>
                  <a:pt x="375" y="17"/>
                </a:lnTo>
                <a:lnTo>
                  <a:pt x="375" y="18"/>
                </a:lnTo>
                <a:lnTo>
                  <a:pt x="375" y="19"/>
                </a:lnTo>
                <a:lnTo>
                  <a:pt x="376" y="20"/>
                </a:lnTo>
                <a:lnTo>
                  <a:pt x="376" y="21"/>
                </a:lnTo>
                <a:lnTo>
                  <a:pt x="377" y="22"/>
                </a:lnTo>
                <a:lnTo>
                  <a:pt x="377" y="23"/>
                </a:lnTo>
                <a:lnTo>
                  <a:pt x="378" y="24"/>
                </a:lnTo>
                <a:lnTo>
                  <a:pt x="378" y="25"/>
                </a:lnTo>
                <a:lnTo>
                  <a:pt x="379" y="26"/>
                </a:lnTo>
                <a:lnTo>
                  <a:pt x="379" y="27"/>
                </a:lnTo>
                <a:lnTo>
                  <a:pt x="380" y="28"/>
                </a:lnTo>
                <a:lnTo>
                  <a:pt x="380" y="29"/>
                </a:lnTo>
                <a:lnTo>
                  <a:pt x="381" y="30"/>
                </a:lnTo>
                <a:lnTo>
                  <a:pt x="381" y="31"/>
                </a:lnTo>
                <a:lnTo>
                  <a:pt x="382" y="32"/>
                </a:lnTo>
                <a:lnTo>
                  <a:pt x="382" y="33"/>
                </a:lnTo>
                <a:lnTo>
                  <a:pt x="383" y="34"/>
                </a:lnTo>
                <a:lnTo>
                  <a:pt x="384" y="35"/>
                </a:lnTo>
                <a:lnTo>
                  <a:pt x="384" y="36"/>
                </a:lnTo>
                <a:lnTo>
                  <a:pt x="385" y="36"/>
                </a:lnTo>
                <a:lnTo>
                  <a:pt x="385" y="37"/>
                </a:lnTo>
                <a:lnTo>
                  <a:pt x="386" y="37"/>
                </a:lnTo>
                <a:lnTo>
                  <a:pt x="386" y="38"/>
                </a:lnTo>
                <a:lnTo>
                  <a:pt x="387" y="38"/>
                </a:lnTo>
                <a:lnTo>
                  <a:pt x="387" y="39"/>
                </a:lnTo>
                <a:lnTo>
                  <a:pt x="388" y="39"/>
                </a:lnTo>
                <a:lnTo>
                  <a:pt x="389" y="39"/>
                </a:lnTo>
                <a:lnTo>
                  <a:pt x="390" y="39"/>
                </a:lnTo>
                <a:lnTo>
                  <a:pt x="391" y="39"/>
                </a:lnTo>
                <a:lnTo>
                  <a:pt x="392" y="39"/>
                </a:lnTo>
                <a:lnTo>
                  <a:pt x="393" y="39"/>
                </a:lnTo>
                <a:lnTo>
                  <a:pt x="394" y="38"/>
                </a:lnTo>
                <a:lnTo>
                  <a:pt x="394" y="37"/>
                </a:lnTo>
                <a:lnTo>
                  <a:pt x="395" y="37"/>
                </a:lnTo>
                <a:lnTo>
                  <a:pt x="395" y="36"/>
                </a:lnTo>
                <a:lnTo>
                  <a:pt x="396" y="36"/>
                </a:lnTo>
                <a:lnTo>
                  <a:pt x="396" y="35"/>
                </a:lnTo>
                <a:lnTo>
                  <a:pt x="397" y="35"/>
                </a:lnTo>
                <a:lnTo>
                  <a:pt x="397" y="34"/>
                </a:lnTo>
                <a:lnTo>
                  <a:pt x="398" y="33"/>
                </a:lnTo>
                <a:lnTo>
                  <a:pt x="398" y="32"/>
                </a:lnTo>
                <a:lnTo>
                  <a:pt x="399" y="32"/>
                </a:lnTo>
                <a:lnTo>
                  <a:pt x="399" y="31"/>
                </a:lnTo>
                <a:lnTo>
                  <a:pt x="400" y="30"/>
                </a:lnTo>
                <a:lnTo>
                  <a:pt x="400" y="29"/>
                </a:lnTo>
                <a:lnTo>
                  <a:pt x="400" y="28"/>
                </a:lnTo>
                <a:lnTo>
                  <a:pt x="401" y="27"/>
                </a:lnTo>
                <a:lnTo>
                  <a:pt x="401" y="26"/>
                </a:lnTo>
                <a:lnTo>
                  <a:pt x="402" y="25"/>
                </a:lnTo>
                <a:lnTo>
                  <a:pt x="402" y="24"/>
                </a:lnTo>
                <a:lnTo>
                  <a:pt x="403" y="23"/>
                </a:lnTo>
                <a:lnTo>
                  <a:pt x="404" y="22"/>
                </a:lnTo>
                <a:lnTo>
                  <a:pt x="404" y="21"/>
                </a:lnTo>
                <a:lnTo>
                  <a:pt x="405" y="20"/>
                </a:lnTo>
                <a:lnTo>
                  <a:pt x="405" y="18"/>
                </a:lnTo>
                <a:lnTo>
                  <a:pt x="406" y="17"/>
                </a:lnTo>
                <a:lnTo>
                  <a:pt x="406" y="16"/>
                </a:lnTo>
                <a:lnTo>
                  <a:pt x="407" y="15"/>
                </a:lnTo>
                <a:lnTo>
                  <a:pt x="407" y="14"/>
                </a:lnTo>
                <a:lnTo>
                  <a:pt x="408" y="13"/>
                </a:lnTo>
                <a:lnTo>
                  <a:pt x="408" y="12"/>
                </a:lnTo>
                <a:lnTo>
                  <a:pt x="409" y="11"/>
                </a:lnTo>
                <a:lnTo>
                  <a:pt x="409" y="10"/>
                </a:lnTo>
                <a:lnTo>
                  <a:pt x="410" y="9"/>
                </a:lnTo>
                <a:lnTo>
                  <a:pt x="410" y="8"/>
                </a:lnTo>
                <a:lnTo>
                  <a:pt x="411" y="7"/>
                </a:lnTo>
                <a:lnTo>
                  <a:pt x="412" y="6"/>
                </a:lnTo>
                <a:lnTo>
                  <a:pt x="412" y="5"/>
                </a:lnTo>
                <a:lnTo>
                  <a:pt x="412" y="4"/>
                </a:lnTo>
                <a:lnTo>
                  <a:pt x="413" y="4"/>
                </a:lnTo>
                <a:lnTo>
                  <a:pt x="413" y="3"/>
                </a:lnTo>
                <a:lnTo>
                  <a:pt x="414" y="3"/>
                </a:lnTo>
                <a:lnTo>
                  <a:pt x="414" y="2"/>
                </a:lnTo>
                <a:lnTo>
                  <a:pt x="415" y="2"/>
                </a:lnTo>
                <a:lnTo>
                  <a:pt x="415" y="1"/>
                </a:lnTo>
                <a:lnTo>
                  <a:pt x="416" y="1"/>
                </a:lnTo>
                <a:lnTo>
                  <a:pt x="416" y="0"/>
                </a:lnTo>
                <a:lnTo>
                  <a:pt x="417" y="0"/>
                </a:lnTo>
                <a:lnTo>
                  <a:pt x="418" y="0"/>
                </a:lnTo>
                <a:lnTo>
                  <a:pt x="419" y="0"/>
                </a:lnTo>
                <a:lnTo>
                  <a:pt x="420" y="0"/>
                </a:lnTo>
                <a:lnTo>
                  <a:pt x="421" y="0"/>
                </a:lnTo>
                <a:lnTo>
                  <a:pt x="422" y="0"/>
                </a:lnTo>
                <a:lnTo>
                  <a:pt x="422" y="1"/>
                </a:lnTo>
                <a:lnTo>
                  <a:pt x="423" y="1"/>
                </a:lnTo>
                <a:lnTo>
                  <a:pt x="424" y="2"/>
                </a:lnTo>
                <a:lnTo>
                  <a:pt x="425" y="3"/>
                </a:lnTo>
                <a:lnTo>
                  <a:pt x="425" y="4"/>
                </a:lnTo>
                <a:lnTo>
                  <a:pt x="426" y="5"/>
                </a:lnTo>
                <a:lnTo>
                  <a:pt x="427" y="6"/>
                </a:lnTo>
                <a:lnTo>
                  <a:pt x="427" y="7"/>
                </a:lnTo>
                <a:lnTo>
                  <a:pt x="428" y="8"/>
                </a:lnTo>
                <a:lnTo>
                  <a:pt x="428" y="9"/>
                </a:lnTo>
                <a:lnTo>
                  <a:pt x="429" y="9"/>
                </a:lnTo>
                <a:lnTo>
                  <a:pt x="429" y="10"/>
                </a:lnTo>
                <a:lnTo>
                  <a:pt x="430" y="11"/>
                </a:lnTo>
                <a:lnTo>
                  <a:pt x="430" y="12"/>
                </a:lnTo>
                <a:lnTo>
                  <a:pt x="431" y="13"/>
                </a:lnTo>
                <a:lnTo>
                  <a:pt x="431" y="14"/>
                </a:lnTo>
                <a:lnTo>
                  <a:pt x="431" y="15"/>
                </a:lnTo>
                <a:lnTo>
                  <a:pt x="432" y="16"/>
                </a:lnTo>
                <a:lnTo>
                  <a:pt x="432" y="17"/>
                </a:lnTo>
                <a:lnTo>
                  <a:pt x="433" y="18"/>
                </a:lnTo>
                <a:lnTo>
                  <a:pt x="433" y="19"/>
                </a:lnTo>
                <a:lnTo>
                  <a:pt x="434" y="20"/>
                </a:lnTo>
                <a:lnTo>
                  <a:pt x="434" y="21"/>
                </a:lnTo>
                <a:lnTo>
                  <a:pt x="435" y="22"/>
                </a:lnTo>
                <a:lnTo>
                  <a:pt x="435" y="23"/>
                </a:lnTo>
                <a:lnTo>
                  <a:pt x="436" y="24"/>
                </a:lnTo>
                <a:lnTo>
                  <a:pt x="436" y="25"/>
                </a:lnTo>
                <a:lnTo>
                  <a:pt x="437" y="26"/>
                </a:lnTo>
                <a:lnTo>
                  <a:pt x="437" y="27"/>
                </a:lnTo>
                <a:lnTo>
                  <a:pt x="437" y="28"/>
                </a:lnTo>
                <a:lnTo>
                  <a:pt x="438" y="29"/>
                </a:lnTo>
                <a:lnTo>
                  <a:pt x="438" y="30"/>
                </a:lnTo>
                <a:lnTo>
                  <a:pt x="439" y="30"/>
                </a:lnTo>
                <a:lnTo>
                  <a:pt x="439" y="31"/>
                </a:lnTo>
                <a:lnTo>
                  <a:pt x="440" y="32"/>
                </a:lnTo>
                <a:lnTo>
                  <a:pt x="440" y="33"/>
                </a:lnTo>
                <a:lnTo>
                  <a:pt x="441" y="34"/>
                </a:lnTo>
                <a:lnTo>
                  <a:pt x="442" y="35"/>
                </a:lnTo>
                <a:lnTo>
                  <a:pt x="442" y="36"/>
                </a:lnTo>
                <a:lnTo>
                  <a:pt x="443" y="36"/>
                </a:lnTo>
                <a:lnTo>
                  <a:pt x="443" y="37"/>
                </a:lnTo>
                <a:lnTo>
                  <a:pt x="444" y="37"/>
                </a:lnTo>
                <a:lnTo>
                  <a:pt x="444" y="38"/>
                </a:lnTo>
                <a:lnTo>
                  <a:pt x="445" y="38"/>
                </a:lnTo>
                <a:lnTo>
                  <a:pt x="445" y="39"/>
                </a:lnTo>
                <a:lnTo>
                  <a:pt x="446" y="39"/>
                </a:lnTo>
                <a:lnTo>
                  <a:pt x="447" y="39"/>
                </a:lnTo>
                <a:lnTo>
                  <a:pt x="448" y="39"/>
                </a:lnTo>
                <a:lnTo>
                  <a:pt x="449" y="39"/>
                </a:lnTo>
                <a:lnTo>
                  <a:pt x="450" y="39"/>
                </a:lnTo>
                <a:lnTo>
                  <a:pt x="451" y="39"/>
                </a:lnTo>
                <a:lnTo>
                  <a:pt x="451" y="38"/>
                </a:lnTo>
                <a:lnTo>
                  <a:pt x="452" y="38"/>
                </a:lnTo>
                <a:lnTo>
                  <a:pt x="452" y="37"/>
                </a:lnTo>
                <a:lnTo>
                  <a:pt x="453" y="37"/>
                </a:lnTo>
                <a:lnTo>
                  <a:pt x="453" y="36"/>
                </a:lnTo>
                <a:lnTo>
                  <a:pt x="454" y="36"/>
                </a:lnTo>
                <a:lnTo>
                  <a:pt x="454" y="35"/>
                </a:lnTo>
                <a:lnTo>
                  <a:pt x="455" y="35"/>
                </a:lnTo>
                <a:lnTo>
                  <a:pt x="455" y="34"/>
                </a:lnTo>
                <a:lnTo>
                  <a:pt x="456" y="33"/>
                </a:lnTo>
                <a:lnTo>
                  <a:pt x="456" y="32"/>
                </a:lnTo>
                <a:lnTo>
                  <a:pt x="457" y="31"/>
                </a:lnTo>
                <a:lnTo>
                  <a:pt x="457" y="30"/>
                </a:lnTo>
                <a:lnTo>
                  <a:pt x="458" y="29"/>
                </a:lnTo>
                <a:lnTo>
                  <a:pt x="458" y="28"/>
                </a:lnTo>
                <a:lnTo>
                  <a:pt x="459" y="27"/>
                </a:lnTo>
                <a:lnTo>
                  <a:pt x="459" y="26"/>
                </a:lnTo>
                <a:lnTo>
                  <a:pt x="460" y="25"/>
                </a:lnTo>
                <a:lnTo>
                  <a:pt x="460" y="24"/>
                </a:lnTo>
                <a:lnTo>
                  <a:pt x="461" y="23"/>
                </a:lnTo>
                <a:lnTo>
                  <a:pt x="462" y="22"/>
                </a:lnTo>
                <a:lnTo>
                  <a:pt x="462" y="21"/>
                </a:lnTo>
                <a:lnTo>
                  <a:pt x="463" y="20"/>
                </a:lnTo>
              </a:path>
            </a:pathLst>
          </a:custGeom>
          <a:noFill/>
          <a:ln w="38100">
            <a:solidFill>
              <a:srgbClr val="FF0000">
                <a:alpha val="50195"/>
              </a:srgbClr>
            </a:solidFill>
            <a:round/>
            <a:headEnd/>
            <a:tailEnd/>
          </a:ln>
        </p:spPr>
        <p:txBody>
          <a:bodyPr/>
          <a:lstStyle/>
          <a:p>
            <a:endParaRPr lang="en-US">
              <a:solidFill>
                <a:srgbClr val="000000"/>
              </a:solidFill>
            </a:endParaRPr>
          </a:p>
        </p:txBody>
      </p:sp>
      <p:sp>
        <p:nvSpPr>
          <p:cNvPr id="5" name="Rectangle 187"/>
          <p:cNvSpPr>
            <a:spLocks noChangeArrowheads="1"/>
          </p:cNvSpPr>
          <p:nvPr/>
        </p:nvSpPr>
        <p:spPr bwMode="auto">
          <a:xfrm>
            <a:off x="1249363" y="0"/>
            <a:ext cx="3128962" cy="1290532"/>
          </a:xfrm>
          <a:prstGeom prst="rect">
            <a:avLst/>
          </a:prstGeom>
          <a:solidFill>
            <a:srgbClr val="FFFFFF"/>
          </a:solidFill>
          <a:ln w="9525">
            <a:noFill/>
            <a:miter lim="800000"/>
            <a:headEnd/>
            <a:tailEnd/>
          </a:ln>
        </p:spPr>
        <p:txBody>
          <a:bodyPr wrap="none" anchor="ctr"/>
          <a:lstStyle/>
          <a:p>
            <a:endParaRPr lang="en-US">
              <a:solidFill>
                <a:srgbClr val="000000"/>
              </a:solidFill>
            </a:endParaRPr>
          </a:p>
        </p:txBody>
      </p:sp>
      <p:sp>
        <p:nvSpPr>
          <p:cNvPr id="6" name="Rectangle 188"/>
          <p:cNvSpPr>
            <a:spLocks noChangeArrowheads="1"/>
          </p:cNvSpPr>
          <p:nvPr/>
        </p:nvSpPr>
        <p:spPr bwMode="auto">
          <a:xfrm>
            <a:off x="1352550" y="3084394"/>
            <a:ext cx="3013075" cy="3350518"/>
          </a:xfrm>
          <a:prstGeom prst="rect">
            <a:avLst/>
          </a:prstGeom>
          <a:solidFill>
            <a:srgbClr val="FFFFFF"/>
          </a:solidFill>
          <a:ln w="9525">
            <a:noFill/>
            <a:miter lim="800000"/>
            <a:headEnd/>
            <a:tailEnd/>
          </a:ln>
        </p:spPr>
        <p:txBody>
          <a:bodyPr wrap="none" anchor="ctr"/>
          <a:lstStyle/>
          <a:p>
            <a:endParaRPr lang="en-US" dirty="0">
              <a:solidFill>
                <a:srgbClr val="000000"/>
              </a:solidFill>
            </a:endParaRPr>
          </a:p>
        </p:txBody>
      </p:sp>
      <p:sp>
        <p:nvSpPr>
          <p:cNvPr id="9" name="Right Arrow Callout 8"/>
          <p:cNvSpPr/>
          <p:nvPr/>
        </p:nvSpPr>
        <p:spPr bwMode="auto">
          <a:xfrm rot="2735897">
            <a:off x="-933450" y="549169"/>
            <a:ext cx="6610351" cy="2225675"/>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a:defRPr/>
            </a:pPr>
            <a:endParaRPr lang="en-US">
              <a:solidFill>
                <a:srgbClr val="000000"/>
              </a:solidFill>
            </a:endParaRPr>
          </a:p>
        </p:txBody>
      </p:sp>
      <p:sp>
        <p:nvSpPr>
          <p:cNvPr id="27" name="Rectangle 26"/>
          <p:cNvSpPr/>
          <p:nvPr/>
        </p:nvSpPr>
        <p:spPr>
          <a:xfrm>
            <a:off x="124888" y="2369959"/>
            <a:ext cx="1165704" cy="400110"/>
          </a:xfrm>
          <a:prstGeom prst="rect">
            <a:avLst/>
          </a:prstGeom>
          <a:noFill/>
        </p:spPr>
        <p:txBody>
          <a:bodyPr wrap="none">
            <a:spAutoFit/>
          </a:bodyPr>
          <a:lstStyle/>
          <a:p>
            <a:r>
              <a:rPr lang="en-US" i="1" dirty="0" smtClean="0">
                <a:solidFill>
                  <a:srgbClr val="C00000"/>
                </a:solidFill>
                <a:latin typeface="Symbol" pitchFamily="18" charset="2"/>
              </a:rPr>
              <a:t>      m       </a:t>
            </a:r>
            <a:endParaRPr lang="en-US" dirty="0">
              <a:solidFill>
                <a:srgbClr val="000000"/>
              </a:solidFill>
            </a:endParaRPr>
          </a:p>
        </p:txBody>
      </p:sp>
      <p:sp>
        <p:nvSpPr>
          <p:cNvPr id="36" name="Rectangle 35"/>
          <p:cNvSpPr/>
          <p:nvPr/>
        </p:nvSpPr>
        <p:spPr>
          <a:xfrm>
            <a:off x="204904" y="2397672"/>
            <a:ext cx="1031051" cy="400110"/>
          </a:xfrm>
          <a:prstGeom prst="rect">
            <a:avLst/>
          </a:prstGeom>
          <a:solidFill>
            <a:srgbClr val="FFFFFF"/>
          </a:solidFill>
        </p:spPr>
        <p:txBody>
          <a:bodyPr wrap="none">
            <a:spAutoFit/>
          </a:bodyPr>
          <a:lstStyle/>
          <a:p>
            <a:pPr algn="ctr">
              <a:defRPr/>
            </a:pPr>
            <a:r>
              <a:rPr lang="en-US" dirty="0" err="1" smtClean="0">
                <a:solidFill>
                  <a:srgbClr val="C00000"/>
                </a:solidFill>
                <a:latin typeface="Symbol" pitchFamily="18" charset="2"/>
              </a:rPr>
              <a:t>w</a:t>
            </a:r>
            <a:r>
              <a:rPr lang="en-US" i="1" baseline="-25000" dirty="0" err="1" smtClean="0">
                <a:solidFill>
                  <a:srgbClr val="C00000"/>
                </a:solidFill>
                <a:latin typeface="Times New Roman"/>
              </a:rPr>
              <a:t>HF</a:t>
            </a:r>
            <a:r>
              <a:rPr lang="en-US" dirty="0" smtClean="0">
                <a:solidFill>
                  <a:srgbClr val="C00000"/>
                </a:solidFill>
              </a:rPr>
              <a:t> </a:t>
            </a:r>
            <a:r>
              <a:rPr lang="en-US" dirty="0" smtClean="0">
                <a:solidFill>
                  <a:srgbClr val="C00000"/>
                </a:solidFill>
                <a:latin typeface="Symbol" pitchFamily="18" charset="2"/>
              </a:rPr>
              <a:t>±</a:t>
            </a:r>
            <a:r>
              <a:rPr lang="en-US" dirty="0" smtClean="0">
                <a:solidFill>
                  <a:srgbClr val="C00000"/>
                </a:solidFill>
              </a:rPr>
              <a:t> </a:t>
            </a:r>
            <a:r>
              <a:rPr lang="en-US" i="1" dirty="0" smtClean="0">
                <a:solidFill>
                  <a:srgbClr val="C00000"/>
                </a:solidFill>
                <a:latin typeface="Symbol" pitchFamily="18" charset="2"/>
              </a:rPr>
              <a:t>m</a:t>
            </a:r>
          </a:p>
        </p:txBody>
      </p:sp>
      <p:sp>
        <p:nvSpPr>
          <p:cNvPr id="45" name="Line 227"/>
          <p:cNvSpPr>
            <a:spLocks noChangeShapeType="1"/>
          </p:cNvSpPr>
          <p:nvPr/>
        </p:nvSpPr>
        <p:spPr bwMode="auto">
          <a:xfrm rot="10800000">
            <a:off x="8590328" y="2022573"/>
            <a:ext cx="0" cy="887413"/>
          </a:xfrm>
          <a:prstGeom prst="line">
            <a:avLst/>
          </a:prstGeom>
          <a:noFill/>
          <a:ln w="25400">
            <a:solidFill>
              <a:srgbClr val="0000FF"/>
            </a:solidFill>
            <a:round/>
            <a:headEnd/>
            <a:tailEnd/>
          </a:ln>
        </p:spPr>
        <p:txBody>
          <a:bodyPr/>
          <a:lstStyle/>
          <a:p>
            <a:endParaRPr lang="en-US">
              <a:solidFill>
                <a:srgbClr val="000000"/>
              </a:solidFill>
            </a:endParaRPr>
          </a:p>
        </p:txBody>
      </p:sp>
      <p:sp>
        <p:nvSpPr>
          <p:cNvPr id="46" name="Line 228"/>
          <p:cNvSpPr>
            <a:spLocks noChangeShapeType="1"/>
          </p:cNvSpPr>
          <p:nvPr/>
        </p:nvSpPr>
        <p:spPr bwMode="auto">
          <a:xfrm rot="10800000">
            <a:off x="8541968"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47" name="Line 229"/>
          <p:cNvSpPr>
            <a:spLocks noChangeShapeType="1"/>
          </p:cNvSpPr>
          <p:nvPr/>
        </p:nvSpPr>
        <p:spPr bwMode="auto">
          <a:xfrm rot="10800000">
            <a:off x="8487356"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48" name="Line 230"/>
          <p:cNvSpPr>
            <a:spLocks noChangeShapeType="1"/>
          </p:cNvSpPr>
          <p:nvPr/>
        </p:nvSpPr>
        <p:spPr bwMode="auto">
          <a:xfrm rot="10800000">
            <a:off x="8430539"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49" name="Line 231"/>
          <p:cNvSpPr>
            <a:spLocks noChangeShapeType="1"/>
          </p:cNvSpPr>
          <p:nvPr/>
        </p:nvSpPr>
        <p:spPr bwMode="auto">
          <a:xfrm rot="10800000">
            <a:off x="8370549"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0" name="Line 232"/>
          <p:cNvSpPr>
            <a:spLocks noChangeShapeType="1"/>
          </p:cNvSpPr>
          <p:nvPr/>
        </p:nvSpPr>
        <p:spPr bwMode="auto">
          <a:xfrm rot="10800000">
            <a:off x="8300260"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1" name="Line 230"/>
          <p:cNvSpPr>
            <a:spLocks noChangeShapeType="1"/>
          </p:cNvSpPr>
          <p:nvPr/>
        </p:nvSpPr>
        <p:spPr bwMode="auto">
          <a:xfrm rot="10800000">
            <a:off x="8217092" y="2024845"/>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52" name="Line 231"/>
          <p:cNvSpPr>
            <a:spLocks noChangeShapeType="1"/>
          </p:cNvSpPr>
          <p:nvPr/>
        </p:nvSpPr>
        <p:spPr bwMode="auto">
          <a:xfrm rot="10800000">
            <a:off x="8119861" y="2024845"/>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40" name="Line 215"/>
          <p:cNvSpPr>
            <a:spLocks noChangeShapeType="1"/>
          </p:cNvSpPr>
          <p:nvPr/>
        </p:nvSpPr>
        <p:spPr bwMode="auto">
          <a:xfrm flipV="1">
            <a:off x="7077910" y="1471711"/>
            <a:ext cx="0" cy="14509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a:defRPr/>
            </a:pPr>
            <a:endParaRPr lang="en-US">
              <a:solidFill>
                <a:srgbClr val="000000"/>
              </a:solidFill>
            </a:endParaRPr>
          </a:p>
        </p:txBody>
      </p:sp>
      <p:sp>
        <p:nvSpPr>
          <p:cNvPr id="41" name="Text Box 239"/>
          <p:cNvSpPr txBox="1">
            <a:spLocks noChangeArrowheads="1"/>
          </p:cNvSpPr>
          <p:nvPr/>
        </p:nvSpPr>
        <p:spPr bwMode="auto">
          <a:xfrm>
            <a:off x="7722204" y="1433761"/>
            <a:ext cx="1083950" cy="584775"/>
          </a:xfrm>
          <a:prstGeom prst="rect">
            <a:avLst/>
          </a:prstGeom>
          <a:noFill/>
          <a:ln w="9525">
            <a:noFill/>
            <a:miter lim="800000"/>
            <a:headEnd/>
            <a:tailEnd/>
          </a:ln>
        </p:spPr>
        <p:txBody>
          <a:bodyPr wrap="none">
            <a:spAutoFit/>
          </a:bodyPr>
          <a:lstStyle/>
          <a:p>
            <a:pPr algn="ctr"/>
            <a:r>
              <a:rPr lang="en-US" sz="1600" dirty="0" smtClean="0">
                <a:solidFill>
                  <a:srgbClr val="0000FF"/>
                </a:solidFill>
              </a:rPr>
              <a:t>upper</a:t>
            </a:r>
          </a:p>
          <a:p>
            <a:pPr algn="ctr"/>
            <a:r>
              <a:rPr lang="en-US" sz="1600" dirty="0" smtClean="0">
                <a:solidFill>
                  <a:srgbClr val="0000FF"/>
                </a:solidFill>
              </a:rPr>
              <a:t>sidebands</a:t>
            </a:r>
            <a:endParaRPr lang="en-US" sz="1600" dirty="0">
              <a:solidFill>
                <a:srgbClr val="0000FF"/>
              </a:solidFill>
            </a:endParaRPr>
          </a:p>
        </p:txBody>
      </p:sp>
      <p:sp>
        <p:nvSpPr>
          <p:cNvPr id="42" name="Text Box 244"/>
          <p:cNvSpPr txBox="1">
            <a:spLocks noChangeArrowheads="1"/>
          </p:cNvSpPr>
          <p:nvPr/>
        </p:nvSpPr>
        <p:spPr bwMode="auto">
          <a:xfrm>
            <a:off x="7414178" y="3167724"/>
            <a:ext cx="1086581" cy="369332"/>
          </a:xfrm>
          <a:prstGeom prst="rect">
            <a:avLst/>
          </a:prstGeom>
          <a:noFill/>
          <a:ln w="9525">
            <a:noFill/>
            <a:miter lim="800000"/>
            <a:headEnd/>
            <a:tailEnd/>
          </a:ln>
        </p:spPr>
        <p:txBody>
          <a:bodyPr wrap="none">
            <a:spAutoFit/>
          </a:bodyPr>
          <a:lstStyle/>
          <a:p>
            <a:pPr algn="ctr"/>
            <a:r>
              <a:rPr lang="en-US" sz="1800" i="1" dirty="0" smtClean="0">
                <a:solidFill>
                  <a:srgbClr val="000000"/>
                </a:solidFill>
                <a:latin typeface="Times New Roman"/>
              </a:rPr>
              <a:t>frequency</a:t>
            </a:r>
            <a:endParaRPr lang="en-US" sz="1800" i="1" dirty="0">
              <a:solidFill>
                <a:srgbClr val="000000"/>
              </a:solidFill>
              <a:latin typeface="Symbol" pitchFamily="18" charset="2"/>
            </a:endParaRPr>
          </a:p>
        </p:txBody>
      </p:sp>
      <p:cxnSp>
        <p:nvCxnSpPr>
          <p:cNvPr id="43" name="Straight Arrow Connector 42"/>
          <p:cNvCxnSpPr/>
          <p:nvPr/>
        </p:nvCxnSpPr>
        <p:spPr bwMode="auto">
          <a:xfrm flipV="1">
            <a:off x="4747095" y="2916122"/>
            <a:ext cx="4297680" cy="3389"/>
          </a:xfrm>
          <a:prstGeom prst="straightConnector1">
            <a:avLst/>
          </a:prstGeom>
          <a:ln>
            <a:headEnd type="none" w="med" len="med"/>
            <a:tailEnd type="none"/>
          </a:ln>
        </p:spPr>
        <p:style>
          <a:lnRef idx="3">
            <a:schemeClr val="dk1"/>
          </a:lnRef>
          <a:fillRef idx="0">
            <a:schemeClr val="dk1"/>
          </a:fillRef>
          <a:effectRef idx="2">
            <a:schemeClr val="dk1"/>
          </a:effectRef>
          <a:fontRef idx="minor">
            <a:schemeClr val="tx1"/>
          </a:fontRef>
        </p:style>
      </p:cxnSp>
      <p:sp>
        <p:nvSpPr>
          <p:cNvPr id="54" name="Line 227"/>
          <p:cNvSpPr>
            <a:spLocks noChangeShapeType="1"/>
          </p:cNvSpPr>
          <p:nvPr/>
        </p:nvSpPr>
        <p:spPr bwMode="auto">
          <a:xfrm rot="10800000">
            <a:off x="8742728" y="2017729"/>
            <a:ext cx="0" cy="887413"/>
          </a:xfrm>
          <a:prstGeom prst="line">
            <a:avLst/>
          </a:prstGeom>
          <a:noFill/>
          <a:ln w="25400">
            <a:solidFill>
              <a:srgbClr val="C00000"/>
            </a:solidFill>
            <a:prstDash val="sysDash"/>
            <a:round/>
            <a:headEnd/>
            <a:tailEnd/>
          </a:ln>
        </p:spPr>
        <p:txBody>
          <a:bodyPr/>
          <a:lstStyle/>
          <a:p>
            <a:endParaRPr lang="en-US">
              <a:solidFill>
                <a:srgbClr val="000000"/>
              </a:solidFill>
            </a:endParaRPr>
          </a:p>
        </p:txBody>
      </p:sp>
      <p:sp>
        <p:nvSpPr>
          <p:cNvPr id="55" name="TextBox 54"/>
          <p:cNvSpPr txBox="1"/>
          <p:nvPr/>
        </p:nvSpPr>
        <p:spPr>
          <a:xfrm>
            <a:off x="8409711" y="2920886"/>
            <a:ext cx="762000" cy="338554"/>
          </a:xfrm>
          <a:prstGeom prst="rect">
            <a:avLst/>
          </a:prstGeom>
          <a:noFill/>
        </p:spPr>
        <p:txBody>
          <a:bodyPr wrap="square" rtlCol="0">
            <a:spAutoFit/>
          </a:bodyPr>
          <a:lstStyle/>
          <a:p>
            <a:r>
              <a:rPr lang="en-US" sz="1600" b="1" dirty="0" err="1" smtClean="0">
                <a:solidFill>
                  <a:srgbClr val="C00000"/>
                </a:solidFill>
                <a:latin typeface="Symbol" pitchFamily="18" charset="2"/>
              </a:rPr>
              <a:t>w</a:t>
            </a:r>
            <a:r>
              <a:rPr lang="en-US" sz="1600" b="1" i="1" baseline="-25000" dirty="0" err="1" smtClean="0">
                <a:solidFill>
                  <a:srgbClr val="C00000"/>
                </a:solidFill>
                <a:latin typeface="Times New Roman"/>
              </a:rPr>
              <a:t>HF</a:t>
            </a:r>
            <a:r>
              <a:rPr lang="en-US" sz="1600" b="1" dirty="0" err="1" smtClean="0">
                <a:solidFill>
                  <a:srgbClr val="C00000"/>
                </a:solidFill>
                <a:latin typeface="Times New Roman"/>
              </a:rPr>
              <a:t>+</a:t>
            </a:r>
            <a:r>
              <a:rPr lang="en-US" sz="1600" b="1" dirty="0" err="1" smtClean="0">
                <a:solidFill>
                  <a:srgbClr val="C00000"/>
                </a:solidFill>
                <a:latin typeface="Symbol" pitchFamily="18" charset="2"/>
              </a:rPr>
              <a:t>m</a:t>
            </a:r>
            <a:endParaRPr lang="en-US" sz="1600" b="1" dirty="0">
              <a:solidFill>
                <a:srgbClr val="C00000"/>
              </a:solidFill>
              <a:latin typeface="Symbol" pitchFamily="18" charset="2"/>
            </a:endParaRPr>
          </a:p>
        </p:txBody>
      </p:sp>
      <p:sp>
        <p:nvSpPr>
          <p:cNvPr id="57" name="Line 227"/>
          <p:cNvSpPr>
            <a:spLocks noChangeShapeType="1"/>
          </p:cNvSpPr>
          <p:nvPr/>
        </p:nvSpPr>
        <p:spPr bwMode="auto">
          <a:xfrm rot="10800000" flipH="1">
            <a:off x="5141135" y="2022573"/>
            <a:ext cx="0" cy="887413"/>
          </a:xfrm>
          <a:prstGeom prst="line">
            <a:avLst/>
          </a:prstGeom>
          <a:noFill/>
          <a:ln w="25400">
            <a:solidFill>
              <a:srgbClr val="0000FF"/>
            </a:solidFill>
            <a:round/>
            <a:headEnd/>
            <a:tailEnd/>
          </a:ln>
        </p:spPr>
        <p:txBody>
          <a:bodyPr/>
          <a:lstStyle/>
          <a:p>
            <a:endParaRPr lang="en-US">
              <a:solidFill>
                <a:srgbClr val="000000"/>
              </a:solidFill>
            </a:endParaRPr>
          </a:p>
        </p:txBody>
      </p:sp>
      <p:sp>
        <p:nvSpPr>
          <p:cNvPr id="59" name="Line 228"/>
          <p:cNvSpPr>
            <a:spLocks noChangeShapeType="1"/>
          </p:cNvSpPr>
          <p:nvPr/>
        </p:nvSpPr>
        <p:spPr bwMode="auto">
          <a:xfrm rot="10800000" flipH="1">
            <a:off x="5189495"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60" name="Line 229"/>
          <p:cNvSpPr>
            <a:spLocks noChangeShapeType="1"/>
          </p:cNvSpPr>
          <p:nvPr/>
        </p:nvSpPr>
        <p:spPr bwMode="auto">
          <a:xfrm rot="10800000" flipH="1">
            <a:off x="5244107"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61" name="Line 230"/>
          <p:cNvSpPr>
            <a:spLocks noChangeShapeType="1"/>
          </p:cNvSpPr>
          <p:nvPr/>
        </p:nvSpPr>
        <p:spPr bwMode="auto">
          <a:xfrm rot="10800000" flipH="1">
            <a:off x="5300924"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62" name="Line 231"/>
          <p:cNvSpPr>
            <a:spLocks noChangeShapeType="1"/>
          </p:cNvSpPr>
          <p:nvPr/>
        </p:nvSpPr>
        <p:spPr bwMode="auto">
          <a:xfrm rot="10800000" flipH="1">
            <a:off x="5360914"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63" name="Line 232"/>
          <p:cNvSpPr>
            <a:spLocks noChangeShapeType="1"/>
          </p:cNvSpPr>
          <p:nvPr/>
        </p:nvSpPr>
        <p:spPr bwMode="auto">
          <a:xfrm rot="10800000" flipH="1">
            <a:off x="5431203" y="2022573"/>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64" name="Line 230"/>
          <p:cNvSpPr>
            <a:spLocks noChangeShapeType="1"/>
          </p:cNvSpPr>
          <p:nvPr/>
        </p:nvSpPr>
        <p:spPr bwMode="auto">
          <a:xfrm rot="10800000" flipH="1">
            <a:off x="5514371" y="2024845"/>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65" name="Line 231"/>
          <p:cNvSpPr>
            <a:spLocks noChangeShapeType="1"/>
          </p:cNvSpPr>
          <p:nvPr/>
        </p:nvSpPr>
        <p:spPr bwMode="auto">
          <a:xfrm rot="10800000" flipH="1">
            <a:off x="5611602" y="2024845"/>
            <a:ext cx="0" cy="889000"/>
          </a:xfrm>
          <a:prstGeom prst="line">
            <a:avLst/>
          </a:prstGeom>
          <a:noFill/>
          <a:ln w="25400">
            <a:solidFill>
              <a:srgbClr val="0000FF"/>
            </a:solidFill>
            <a:round/>
            <a:headEnd/>
            <a:tailEnd/>
          </a:ln>
        </p:spPr>
        <p:txBody>
          <a:bodyPr/>
          <a:lstStyle/>
          <a:p>
            <a:endParaRPr lang="en-US">
              <a:solidFill>
                <a:srgbClr val="000000"/>
              </a:solidFill>
            </a:endParaRPr>
          </a:p>
        </p:txBody>
      </p:sp>
      <p:sp>
        <p:nvSpPr>
          <p:cNvPr id="66" name="Line 227"/>
          <p:cNvSpPr>
            <a:spLocks noChangeShapeType="1"/>
          </p:cNvSpPr>
          <p:nvPr/>
        </p:nvSpPr>
        <p:spPr bwMode="auto">
          <a:xfrm rot="10800000" flipH="1">
            <a:off x="4988735" y="2017729"/>
            <a:ext cx="0" cy="887413"/>
          </a:xfrm>
          <a:prstGeom prst="line">
            <a:avLst/>
          </a:prstGeom>
          <a:noFill/>
          <a:ln w="25400">
            <a:solidFill>
              <a:srgbClr val="C00000"/>
            </a:solidFill>
            <a:prstDash val="sysDash"/>
            <a:round/>
            <a:headEnd/>
            <a:tailEnd/>
          </a:ln>
        </p:spPr>
        <p:txBody>
          <a:bodyPr/>
          <a:lstStyle/>
          <a:p>
            <a:endParaRPr lang="en-US">
              <a:solidFill>
                <a:srgbClr val="000000"/>
              </a:solidFill>
            </a:endParaRPr>
          </a:p>
        </p:txBody>
      </p:sp>
      <p:sp>
        <p:nvSpPr>
          <p:cNvPr id="69" name="TextBox 68"/>
          <p:cNvSpPr txBox="1"/>
          <p:nvPr/>
        </p:nvSpPr>
        <p:spPr>
          <a:xfrm>
            <a:off x="6675395" y="1149422"/>
            <a:ext cx="805029" cy="338554"/>
          </a:xfrm>
          <a:prstGeom prst="rect">
            <a:avLst/>
          </a:prstGeom>
          <a:solidFill>
            <a:srgbClr val="FFFFFF"/>
          </a:solidFill>
        </p:spPr>
        <p:txBody>
          <a:bodyPr wrap="none" rtlCol="0">
            <a:spAutoFit/>
          </a:bodyPr>
          <a:lstStyle/>
          <a:p>
            <a:r>
              <a:rPr lang="en-US" sz="1600" smtClean="0">
                <a:solidFill>
                  <a:srgbClr val="000000"/>
                </a:solidFill>
              </a:rPr>
              <a:t>carrier</a:t>
            </a:r>
            <a:endParaRPr lang="en-US" sz="1600" dirty="0">
              <a:solidFill>
                <a:srgbClr val="000000"/>
              </a:solidFill>
            </a:endParaRPr>
          </a:p>
        </p:txBody>
      </p:sp>
      <p:sp>
        <p:nvSpPr>
          <p:cNvPr id="70" name="Text Box 239"/>
          <p:cNvSpPr txBox="1">
            <a:spLocks noChangeArrowheads="1"/>
          </p:cNvSpPr>
          <p:nvPr/>
        </p:nvSpPr>
        <p:spPr bwMode="auto">
          <a:xfrm>
            <a:off x="4870793" y="1430304"/>
            <a:ext cx="1120820" cy="584775"/>
          </a:xfrm>
          <a:prstGeom prst="rect">
            <a:avLst/>
          </a:prstGeom>
          <a:noFill/>
          <a:ln w="9525">
            <a:noFill/>
            <a:miter lim="800000"/>
            <a:headEnd/>
            <a:tailEnd/>
          </a:ln>
        </p:spPr>
        <p:txBody>
          <a:bodyPr wrap="none">
            <a:spAutoFit/>
          </a:bodyPr>
          <a:lstStyle/>
          <a:p>
            <a:pPr algn="ctr"/>
            <a:r>
              <a:rPr lang="en-US" sz="1600" dirty="0" smtClean="0">
                <a:solidFill>
                  <a:srgbClr val="0000FF"/>
                </a:solidFill>
              </a:rPr>
              <a:t>lower</a:t>
            </a:r>
          </a:p>
          <a:p>
            <a:pPr algn="ctr"/>
            <a:r>
              <a:rPr lang="en-US" sz="1600" dirty="0" smtClean="0">
                <a:solidFill>
                  <a:srgbClr val="0000FF"/>
                </a:solidFill>
              </a:rPr>
              <a:t>sidebands</a:t>
            </a:r>
            <a:endParaRPr lang="en-US" sz="1600" dirty="0">
              <a:solidFill>
                <a:srgbClr val="0000FF"/>
              </a:solidFill>
            </a:endParaRPr>
          </a:p>
        </p:txBody>
      </p:sp>
      <p:sp>
        <p:nvSpPr>
          <p:cNvPr id="71" name="TextBox 70"/>
          <p:cNvSpPr txBox="1"/>
          <p:nvPr/>
        </p:nvSpPr>
        <p:spPr>
          <a:xfrm>
            <a:off x="4558147" y="2920886"/>
            <a:ext cx="873056" cy="338554"/>
          </a:xfrm>
          <a:prstGeom prst="rect">
            <a:avLst/>
          </a:prstGeom>
          <a:noFill/>
        </p:spPr>
        <p:txBody>
          <a:bodyPr wrap="square" rtlCol="0">
            <a:spAutoFit/>
          </a:bodyPr>
          <a:lstStyle/>
          <a:p>
            <a:r>
              <a:rPr lang="en-US" sz="1600" b="1" smtClean="0">
                <a:solidFill>
                  <a:srgbClr val="C00000"/>
                </a:solidFill>
                <a:latin typeface="Symbol" pitchFamily="18" charset="2"/>
              </a:rPr>
              <a:t>w</a:t>
            </a:r>
            <a:r>
              <a:rPr lang="en-US" sz="1600" b="1" i="1" baseline="-25000" smtClean="0">
                <a:solidFill>
                  <a:srgbClr val="C00000"/>
                </a:solidFill>
                <a:latin typeface="Times New Roman"/>
              </a:rPr>
              <a:t>HF </a:t>
            </a:r>
            <a:r>
              <a:rPr lang="en-US" sz="1600" b="1" smtClean="0">
                <a:solidFill>
                  <a:srgbClr val="C00000"/>
                </a:solidFill>
                <a:latin typeface="Symbol" pitchFamily="18" charset="2"/>
              </a:rPr>
              <a:t>-</a:t>
            </a:r>
            <a:r>
              <a:rPr lang="en-US" sz="1600" b="1" dirty="0" smtClean="0">
                <a:solidFill>
                  <a:srgbClr val="C00000"/>
                </a:solidFill>
                <a:latin typeface="Symbol" pitchFamily="18" charset="2"/>
              </a:rPr>
              <a:t>m</a:t>
            </a:r>
            <a:endParaRPr lang="en-US" sz="1600" b="1" dirty="0">
              <a:solidFill>
                <a:srgbClr val="C00000"/>
              </a:solidFill>
              <a:latin typeface="Symbol" pitchFamily="18" charset="2"/>
            </a:endParaRPr>
          </a:p>
        </p:txBody>
      </p:sp>
      <p:grpSp>
        <p:nvGrpSpPr>
          <p:cNvPr id="11" name="Group 69"/>
          <p:cNvGrpSpPr/>
          <p:nvPr/>
        </p:nvGrpSpPr>
        <p:grpSpPr>
          <a:xfrm>
            <a:off x="2514600" y="4190999"/>
            <a:ext cx="4182035" cy="2243913"/>
            <a:chOff x="2571463" y="4047310"/>
            <a:chExt cx="4182035" cy="2243913"/>
          </a:xfrm>
        </p:grpSpPr>
        <p:sp>
          <p:nvSpPr>
            <p:cNvPr id="21" name="Rectangle 20"/>
            <p:cNvSpPr/>
            <p:nvPr/>
          </p:nvSpPr>
          <p:spPr bwMode="auto">
            <a:xfrm>
              <a:off x="2592444" y="5141692"/>
              <a:ext cx="4161054" cy="1149531"/>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latin typeface="Comic Sans MS" pitchFamily="66" charset="0"/>
              </a:endParaRPr>
            </a:p>
          </p:txBody>
        </p:sp>
        <p:grpSp>
          <p:nvGrpSpPr>
            <p:cNvPr id="12" name="Group 56"/>
            <p:cNvGrpSpPr/>
            <p:nvPr/>
          </p:nvGrpSpPr>
          <p:grpSpPr>
            <a:xfrm>
              <a:off x="2571463" y="4047310"/>
              <a:ext cx="4111625" cy="2162174"/>
              <a:chOff x="3036072" y="4498887"/>
              <a:chExt cx="4111625" cy="2048870"/>
            </a:xfrm>
          </p:grpSpPr>
          <p:graphicFrame>
            <p:nvGraphicFramePr>
              <p:cNvPr id="23" name="Object 110"/>
              <p:cNvGraphicFramePr>
                <a:graphicFrameLocks noChangeAspect="1"/>
              </p:cNvGraphicFramePr>
              <p:nvPr>
                <p:extLst>
                  <p:ext uri="{D42A27DB-BD31-4B8C-83A1-F6EECF244321}">
                    <p14:modId xmlns:p14="http://schemas.microsoft.com/office/powerpoint/2010/main" val="1349541210"/>
                  </p:ext>
                </p:extLst>
              </p:nvPr>
            </p:nvGraphicFramePr>
            <p:xfrm>
              <a:off x="3036072" y="4498887"/>
              <a:ext cx="2941331" cy="826353"/>
            </p:xfrm>
            <a:graphic>
              <a:graphicData uri="http://schemas.openxmlformats.org/presentationml/2006/ole">
                <mc:AlternateContent xmlns:mc="http://schemas.openxmlformats.org/markup-compatibility/2006">
                  <mc:Choice xmlns:v="urn:schemas-microsoft-com:vml" Requires="v">
                    <p:oleObj spid="_x0000_s2065" name="Equation" r:id="rId5" imgW="1269720" imgH="355320" progId="Equation.3">
                      <p:embed/>
                    </p:oleObj>
                  </mc:Choice>
                  <mc:Fallback>
                    <p:oleObj name="Equation" r:id="rId5" imgW="126972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6072" y="4498887"/>
                            <a:ext cx="2941331" cy="826353"/>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graphicFrame>
            <p:nvGraphicFramePr>
              <p:cNvPr id="24" name="Object 309"/>
              <p:cNvGraphicFramePr>
                <a:graphicFrameLocks noChangeAspect="1"/>
              </p:cNvGraphicFramePr>
              <p:nvPr>
                <p:extLst>
                  <p:ext uri="{D42A27DB-BD31-4B8C-83A1-F6EECF244321}">
                    <p14:modId xmlns:p14="http://schemas.microsoft.com/office/powerpoint/2010/main" val="343602646"/>
                  </p:ext>
                </p:extLst>
              </p:nvPr>
            </p:nvGraphicFramePr>
            <p:xfrm>
              <a:off x="3129735" y="5538365"/>
              <a:ext cx="4017962" cy="1009392"/>
            </p:xfrm>
            <a:graphic>
              <a:graphicData uri="http://schemas.openxmlformats.org/presentationml/2006/ole">
                <mc:AlternateContent xmlns:mc="http://schemas.openxmlformats.org/markup-compatibility/2006">
                  <mc:Choice xmlns:v="urn:schemas-microsoft-com:vml" Requires="v">
                    <p:oleObj spid="_x0000_s2066" name="Equation" r:id="rId7" imgW="1930320" imgH="482400" progId="Equation.3">
                      <p:embed/>
                    </p:oleObj>
                  </mc:Choice>
                  <mc:Fallback>
                    <p:oleObj name="Equation" r:id="rId7" imgW="1930320" imgH="482400" progId="Equation.3">
                      <p:embed/>
                      <p:pic>
                        <p:nvPicPr>
                          <p:cNvPr id="0" name=""/>
                          <p:cNvPicPr>
                            <a:picLocks noChangeAspect="1" noChangeArrowheads="1"/>
                          </p:cNvPicPr>
                          <p:nvPr/>
                        </p:nvPicPr>
                        <p:blipFill>
                          <a:blip r:embed="rId8"/>
                          <a:srcRect/>
                          <a:stretch>
                            <a:fillRect/>
                          </a:stretch>
                        </p:blipFill>
                        <p:spPr bwMode="auto">
                          <a:xfrm>
                            <a:off x="3129735" y="5538365"/>
                            <a:ext cx="4017962" cy="1009392"/>
                          </a:xfrm>
                          <a:prstGeom prst="rect">
                            <a:avLst/>
                          </a:prstGeom>
                          <a:noFill/>
                          <a:extLst>
                            <a:ext uri="{909E8E84-426E-40DD-AFC4-6F175D3DCCD1}">
                              <a14:hiddenFill xmlns:a14="http://schemas.microsoft.com/office/drawing/2010/main">
                                <a:solidFill>
                                  <a:srgbClr val="FFFF00"/>
                                </a:solidFill>
                              </a14:hiddenFill>
                            </a:ext>
                          </a:extLst>
                        </p:spPr>
                      </p:pic>
                    </p:oleObj>
                  </mc:Fallback>
                </mc:AlternateContent>
              </a:graphicData>
            </a:graphic>
          </p:graphicFrame>
        </p:grpSp>
      </p:grpSp>
      <p:sp>
        <p:nvSpPr>
          <p:cNvPr id="8" name="Right Arrow Callout 7"/>
          <p:cNvSpPr/>
          <p:nvPr/>
        </p:nvSpPr>
        <p:spPr bwMode="auto">
          <a:xfrm rot="18935897">
            <a:off x="-2024063" y="1774719"/>
            <a:ext cx="8061326" cy="2227263"/>
          </a:xfrm>
          <a:prstGeom prst="rightArrowCallout">
            <a:avLst>
              <a:gd name="adj1" fmla="val 72668"/>
              <a:gd name="adj2" fmla="val 36334"/>
              <a:gd name="adj3" fmla="val 53127"/>
              <a:gd name="adj4" fmla="val 67537"/>
            </a:avLst>
          </a:prstGeom>
          <a:gradFill flip="none" rotWithShape="1">
            <a:gsLst>
              <a:gs pos="100000">
                <a:schemeClr val="bg1">
                  <a:alpha val="0"/>
                </a:schemeClr>
              </a:gs>
              <a:gs pos="50000">
                <a:srgbClr val="FF0000">
                  <a:alpha val="50000"/>
                </a:srgbClr>
              </a:gs>
              <a:gs pos="0">
                <a:schemeClr val="bg1">
                  <a:alpha val="0"/>
                </a:schemeClr>
              </a:gs>
            </a:gsLst>
            <a:lin ang="5400000" scaled="1"/>
            <a:tileRect/>
          </a:gradFill>
          <a:ln w="9525" cap="flat" cmpd="sng" algn="ctr">
            <a:noFill/>
            <a:prstDash val="solid"/>
            <a:round/>
            <a:headEnd type="none" w="med" len="med"/>
            <a:tailEnd type="none" w="med" len="med"/>
          </a:ln>
          <a:effectLst/>
        </p:spPr>
        <p:txBody>
          <a:bodyPr/>
          <a:lstStyle/>
          <a:p>
            <a:pPr>
              <a:defRPr/>
            </a:pPr>
            <a:endParaRPr lang="en-US">
              <a:solidFill>
                <a:srgbClr val="000000"/>
              </a:solidFill>
            </a:endParaRPr>
          </a:p>
        </p:txBody>
      </p:sp>
      <p:grpSp>
        <p:nvGrpSpPr>
          <p:cNvPr id="18" name="Group 17"/>
          <p:cNvGrpSpPr/>
          <p:nvPr/>
        </p:nvGrpSpPr>
        <p:grpSpPr>
          <a:xfrm>
            <a:off x="204444" y="2033009"/>
            <a:ext cx="7190314" cy="3019380"/>
            <a:chOff x="204444" y="2033009"/>
            <a:chExt cx="7190314" cy="3019380"/>
          </a:xfrm>
        </p:grpSpPr>
        <p:grpSp>
          <p:nvGrpSpPr>
            <p:cNvPr id="13" name="Group 58"/>
            <p:cNvGrpSpPr/>
            <p:nvPr/>
          </p:nvGrpSpPr>
          <p:grpSpPr>
            <a:xfrm>
              <a:off x="204444" y="2799454"/>
              <a:ext cx="6783366" cy="2252935"/>
              <a:chOff x="204444" y="2799454"/>
              <a:chExt cx="6783366" cy="2252935"/>
            </a:xfrm>
          </p:grpSpPr>
          <p:graphicFrame>
            <p:nvGraphicFramePr>
              <p:cNvPr id="26" name="Object 110"/>
              <p:cNvGraphicFramePr>
                <a:graphicFrameLocks noChangeAspect="1"/>
              </p:cNvGraphicFramePr>
              <p:nvPr>
                <p:extLst>
                  <p:ext uri="{D42A27DB-BD31-4B8C-83A1-F6EECF244321}">
                    <p14:modId xmlns:p14="http://schemas.microsoft.com/office/powerpoint/2010/main" val="3845935237"/>
                  </p:ext>
                </p:extLst>
              </p:nvPr>
            </p:nvGraphicFramePr>
            <p:xfrm>
              <a:off x="5430472" y="4211014"/>
              <a:ext cx="1557338" cy="841375"/>
            </p:xfrm>
            <a:graphic>
              <a:graphicData uri="http://schemas.openxmlformats.org/presentationml/2006/ole">
                <mc:AlternateContent xmlns:mc="http://schemas.openxmlformats.org/markup-compatibility/2006">
                  <mc:Choice xmlns:v="urn:schemas-microsoft-com:vml" Requires="v">
                    <p:oleObj spid="_x0000_s2067" name="Equation" r:id="rId9" imgW="672840" imgH="342720" progId="Equation.3">
                      <p:embed/>
                    </p:oleObj>
                  </mc:Choice>
                  <mc:Fallback>
                    <p:oleObj name="Equation" r:id="rId9" imgW="672840" imgH="3427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0472" y="4211014"/>
                            <a:ext cx="1557338" cy="841375"/>
                          </a:xfrm>
                          <a:prstGeom prst="rect">
                            <a:avLst/>
                          </a:prstGeom>
                          <a:noFill/>
                          <a:extLst>
                            <a:ext uri="{909E8E84-426E-40DD-AFC4-6F175D3DCCD1}">
                              <a14:hiddenFill xmlns:a14="http://schemas.microsoft.com/office/drawing/2010/main">
                                <a:solidFill>
                                  <a:srgbClr val="FF9933"/>
                                </a:solidFill>
                              </a14:hiddenFill>
                            </a:ext>
                          </a:extLst>
                        </p:spPr>
                      </p:pic>
                    </p:oleObj>
                  </mc:Fallback>
                </mc:AlternateContent>
              </a:graphicData>
            </a:graphic>
          </p:graphicFrame>
          <p:sp>
            <p:nvSpPr>
              <p:cNvPr id="58" name="Rectangle 57"/>
              <p:cNvSpPr/>
              <p:nvPr/>
            </p:nvSpPr>
            <p:spPr>
              <a:xfrm>
                <a:off x="204444" y="2799454"/>
                <a:ext cx="1593706" cy="400110"/>
              </a:xfrm>
              <a:prstGeom prst="rect">
                <a:avLst/>
              </a:prstGeom>
            </p:spPr>
            <p:txBody>
              <a:bodyPr wrap="none">
                <a:spAutoFit/>
              </a:bodyPr>
              <a:lstStyle/>
              <a:p>
                <a:r>
                  <a:rPr lang="en-US" dirty="0" err="1" smtClean="0">
                    <a:solidFill>
                      <a:srgbClr val="C00000"/>
                    </a:solidFill>
                    <a:latin typeface="Symbol" pitchFamily="18" charset="2"/>
                  </a:rPr>
                  <a:t>w</a:t>
                </a:r>
                <a:r>
                  <a:rPr lang="en-US" i="1" baseline="-25000" dirty="0" err="1" smtClean="0">
                    <a:solidFill>
                      <a:srgbClr val="C00000"/>
                    </a:solidFill>
                    <a:latin typeface="Times New Roman"/>
                  </a:rPr>
                  <a:t>HF</a:t>
                </a:r>
                <a:r>
                  <a:rPr lang="en-US" dirty="0" smtClean="0">
                    <a:solidFill>
                      <a:srgbClr val="C00000"/>
                    </a:solidFill>
                    <a:latin typeface="Symbol" pitchFamily="18" charset="2"/>
                  </a:rPr>
                  <a:t> </a:t>
                </a:r>
                <a:r>
                  <a:rPr lang="en-US" dirty="0" smtClean="0">
                    <a:solidFill>
                      <a:srgbClr val="C00000"/>
                    </a:solidFill>
                    <a:latin typeface="Times New Roman" pitchFamily="18" charset="0"/>
                    <a:cs typeface="Times New Roman" pitchFamily="18" charset="0"/>
                  </a:rPr>
                  <a:t>(</a:t>
                </a:r>
                <a:r>
                  <a:rPr lang="en-US" dirty="0" err="1" smtClean="0">
                    <a:solidFill>
                      <a:srgbClr val="C00000"/>
                    </a:solidFill>
                    <a:latin typeface="Symbol" pitchFamily="18" charset="2"/>
                  </a:rPr>
                  <a:t>Df</a:t>
                </a:r>
                <a:r>
                  <a:rPr lang="en-US" dirty="0" smtClean="0">
                    <a:solidFill>
                      <a:srgbClr val="C00000"/>
                    </a:solidFill>
                    <a:latin typeface="Symbol" pitchFamily="18" charset="2"/>
                  </a:rPr>
                  <a:t>=p/2</a:t>
                </a:r>
                <a:r>
                  <a:rPr lang="en-US" dirty="0" smtClean="0">
                    <a:solidFill>
                      <a:srgbClr val="C00000"/>
                    </a:solidFill>
                    <a:latin typeface="Times New Roman" pitchFamily="18" charset="0"/>
                    <a:cs typeface="Times New Roman" pitchFamily="18" charset="0"/>
                  </a:rPr>
                  <a:t>)</a:t>
                </a:r>
                <a:endParaRPr lang="en-US" baseline="30000" dirty="0">
                  <a:solidFill>
                    <a:srgbClr val="000000"/>
                  </a:solidFill>
                </a:endParaRPr>
              </a:p>
            </p:txBody>
          </p:sp>
        </p:grpSp>
        <p:sp>
          <p:nvSpPr>
            <p:cNvPr id="56" name="TextBox 55"/>
            <p:cNvSpPr txBox="1"/>
            <p:nvPr/>
          </p:nvSpPr>
          <p:spPr>
            <a:xfrm>
              <a:off x="6871858" y="2938816"/>
              <a:ext cx="522900" cy="338554"/>
            </a:xfrm>
            <a:prstGeom prst="rect">
              <a:avLst/>
            </a:prstGeom>
            <a:noFill/>
          </p:spPr>
          <p:txBody>
            <a:bodyPr wrap="none" rtlCol="0">
              <a:spAutoFit/>
            </a:bodyPr>
            <a:lstStyle/>
            <a:p>
              <a:r>
                <a:rPr lang="en-US" sz="1600" b="1" dirty="0" err="1" smtClean="0">
                  <a:solidFill>
                    <a:srgbClr val="C00000"/>
                  </a:solidFill>
                  <a:latin typeface="Symbol" pitchFamily="18" charset="2"/>
                </a:rPr>
                <a:t>w</a:t>
              </a:r>
              <a:r>
                <a:rPr lang="en-US" sz="1600" b="1" i="1" baseline="-25000" dirty="0" err="1" smtClean="0">
                  <a:solidFill>
                    <a:srgbClr val="C00000"/>
                  </a:solidFill>
                  <a:latin typeface="Times New Roman"/>
                </a:rPr>
                <a:t>HF</a:t>
              </a:r>
              <a:endParaRPr lang="en-US" sz="1600" b="1" i="1" baseline="-25000" dirty="0">
                <a:solidFill>
                  <a:srgbClr val="C00000"/>
                </a:solidFill>
                <a:latin typeface="Times New Roman"/>
              </a:endParaRPr>
            </a:p>
          </p:txBody>
        </p:sp>
        <p:sp>
          <p:nvSpPr>
            <p:cNvPr id="73" name="Line 227"/>
            <p:cNvSpPr>
              <a:spLocks noChangeShapeType="1"/>
            </p:cNvSpPr>
            <p:nvPr/>
          </p:nvSpPr>
          <p:spPr bwMode="auto">
            <a:xfrm rot="10800000">
              <a:off x="7115908" y="2033009"/>
              <a:ext cx="0" cy="887413"/>
            </a:xfrm>
            <a:prstGeom prst="line">
              <a:avLst/>
            </a:prstGeom>
            <a:noFill/>
            <a:ln w="25400">
              <a:solidFill>
                <a:srgbClr val="C00000"/>
              </a:solidFill>
              <a:prstDash val="sysDash"/>
              <a:round/>
              <a:headEnd/>
              <a:tailEnd/>
            </a:ln>
          </p:spPr>
          <p:txBody>
            <a:bodyPr/>
            <a:lstStyle/>
            <a:p>
              <a:endParaRPr lang="en-US">
                <a:solidFill>
                  <a:srgbClr val="000000"/>
                </a:solidFill>
              </a:endParaRPr>
            </a:p>
          </p:txBody>
        </p:sp>
      </p:grpSp>
      <p:grpSp>
        <p:nvGrpSpPr>
          <p:cNvPr id="3" name="Group 2"/>
          <p:cNvGrpSpPr/>
          <p:nvPr/>
        </p:nvGrpSpPr>
        <p:grpSpPr>
          <a:xfrm>
            <a:off x="1099897" y="5140849"/>
            <a:ext cx="8107579" cy="1645669"/>
            <a:chOff x="1099897" y="5140849"/>
            <a:chExt cx="8107579" cy="1645669"/>
          </a:xfrm>
        </p:grpSpPr>
        <p:sp>
          <p:nvSpPr>
            <p:cNvPr id="16" name="Arc 15"/>
            <p:cNvSpPr/>
            <p:nvPr/>
          </p:nvSpPr>
          <p:spPr bwMode="auto">
            <a:xfrm rot="10800000">
              <a:off x="5720904" y="5935459"/>
              <a:ext cx="1412404" cy="650886"/>
            </a:xfrm>
            <a:prstGeom prst="arc">
              <a:avLst/>
            </a:prstGeom>
            <a:noFill/>
            <a:ln w="34925" cap="flat" cmpd="sng" algn="ctr">
              <a:solidFill>
                <a:schemeClr val="tx1"/>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7" name="TextBox 16"/>
            <p:cNvSpPr txBox="1"/>
            <p:nvPr/>
          </p:nvSpPr>
          <p:spPr>
            <a:xfrm>
              <a:off x="6427105" y="6386408"/>
              <a:ext cx="1002197" cy="400110"/>
            </a:xfrm>
            <a:prstGeom prst="rect">
              <a:avLst/>
            </a:prstGeom>
            <a:noFill/>
          </p:spPr>
          <p:txBody>
            <a:bodyPr wrap="none" rtlCol="0">
              <a:spAutoFit/>
            </a:bodyPr>
            <a:lstStyle/>
            <a:p>
              <a:r>
                <a:rPr lang="en-US" smtClean="0">
                  <a:solidFill>
                    <a:srgbClr val="000000"/>
                  </a:solidFill>
                </a:rPr>
                <a:t>control</a:t>
              </a:r>
              <a:endParaRPr lang="en-US">
                <a:solidFill>
                  <a:srgbClr val="000000"/>
                </a:solidFill>
              </a:endParaRPr>
            </a:p>
          </p:txBody>
        </p:sp>
        <p:cxnSp>
          <p:nvCxnSpPr>
            <p:cNvPr id="20" name="Straight Arrow Connector 19"/>
            <p:cNvCxnSpPr/>
            <p:nvPr/>
          </p:nvCxnSpPr>
          <p:spPr bwMode="auto">
            <a:xfrm flipH="1">
              <a:off x="6427105" y="5378824"/>
              <a:ext cx="967653" cy="179294"/>
            </a:xfrm>
            <a:prstGeom prst="straightConnector1">
              <a:avLst/>
            </a:prstGeom>
            <a:solidFill>
              <a:schemeClr val="accent1"/>
            </a:solidFill>
            <a:ln w="38100" cap="flat" cmpd="sng" algn="ctr">
              <a:solidFill>
                <a:schemeClr val="tx1"/>
              </a:solidFill>
              <a:prstDash val="solid"/>
              <a:round/>
              <a:headEnd type="none" w="med" len="med"/>
              <a:tailEnd type="triangle" w="lg" len="lg"/>
            </a:ln>
            <a:effectLst/>
          </p:spPr>
        </p:cxnSp>
        <p:sp>
          <p:nvSpPr>
            <p:cNvPr id="22" name="TextBox 21"/>
            <p:cNvSpPr txBox="1"/>
            <p:nvPr/>
          </p:nvSpPr>
          <p:spPr>
            <a:xfrm>
              <a:off x="7362099" y="5140849"/>
              <a:ext cx="1845377" cy="1015663"/>
            </a:xfrm>
            <a:prstGeom prst="rect">
              <a:avLst/>
            </a:prstGeom>
            <a:noFill/>
          </p:spPr>
          <p:txBody>
            <a:bodyPr wrap="none" rtlCol="0">
              <a:spAutoFit/>
            </a:bodyPr>
            <a:lstStyle/>
            <a:p>
              <a:r>
                <a:rPr lang="en-US" smtClean="0">
                  <a:solidFill>
                    <a:srgbClr val="000000"/>
                  </a:solidFill>
                </a:rPr>
                <a:t>normal mode</a:t>
              </a:r>
            </a:p>
            <a:p>
              <a:r>
                <a:rPr lang="en-US">
                  <a:solidFill>
                    <a:srgbClr val="000000"/>
                  </a:solidFill>
                </a:rPr>
                <a:t>e</a:t>
              </a:r>
              <a:r>
                <a:rPr lang="en-US" smtClean="0">
                  <a:solidFill>
                    <a:srgbClr val="000000"/>
                  </a:solidFill>
                </a:rPr>
                <a:t>igenvectors</a:t>
              </a:r>
            </a:p>
            <a:p>
              <a:r>
                <a:rPr lang="en-US" smtClean="0">
                  <a:solidFill>
                    <a:srgbClr val="000000"/>
                  </a:solidFill>
                </a:rPr>
                <a:t>(ion </a:t>
              </a:r>
              <a:r>
                <a:rPr lang="en-US" i="1" smtClean="0">
                  <a:solidFill>
                    <a:srgbClr val="000000"/>
                  </a:solidFill>
                  <a:latin typeface="Times New Roman"/>
                </a:rPr>
                <a:t>i</a:t>
              </a:r>
              <a:r>
                <a:rPr lang="en-US" smtClean="0">
                  <a:solidFill>
                    <a:srgbClr val="000000"/>
                  </a:solidFill>
                </a:rPr>
                <a:t> mode </a:t>
              </a:r>
              <a:r>
                <a:rPr lang="en-US" i="1" smtClean="0">
                  <a:solidFill>
                    <a:srgbClr val="000000"/>
                  </a:solidFill>
                  <a:latin typeface="Times New Roman"/>
                </a:rPr>
                <a:t>m</a:t>
              </a:r>
              <a:r>
                <a:rPr lang="en-US" smtClean="0">
                  <a:solidFill>
                    <a:srgbClr val="000000"/>
                  </a:solidFill>
                </a:rPr>
                <a:t>)</a:t>
              </a:r>
              <a:endParaRPr lang="en-US">
                <a:solidFill>
                  <a:srgbClr val="000000"/>
                </a:solidFill>
              </a:endParaRPr>
            </a:p>
          </p:txBody>
        </p:sp>
        <p:sp>
          <p:nvSpPr>
            <p:cNvPr id="35" name="TextBox 34"/>
            <p:cNvSpPr txBox="1"/>
            <p:nvPr/>
          </p:nvSpPr>
          <p:spPr>
            <a:xfrm>
              <a:off x="1099897" y="5321537"/>
              <a:ext cx="1271502" cy="1077218"/>
            </a:xfrm>
            <a:prstGeom prst="rect">
              <a:avLst/>
            </a:prstGeom>
            <a:noFill/>
          </p:spPr>
          <p:txBody>
            <a:bodyPr wrap="none" rtlCol="0">
              <a:spAutoFit/>
            </a:bodyPr>
            <a:lstStyle/>
            <a:p>
              <a:pPr algn="ctr"/>
              <a:r>
                <a:rPr lang="en-US" sz="3200" smtClean="0">
                  <a:solidFill>
                    <a:srgbClr val="000000"/>
                  </a:solidFill>
                </a:rPr>
                <a:t>Ising</a:t>
              </a:r>
            </a:p>
            <a:p>
              <a:pPr algn="ctr"/>
              <a:r>
                <a:rPr lang="en-US" sz="3200" smtClean="0">
                  <a:solidFill>
                    <a:srgbClr val="000000"/>
                  </a:solidFill>
                </a:rPr>
                <a:t>Model</a:t>
              </a:r>
              <a:endParaRPr lang="en-US" sz="3200">
                <a:solidFill>
                  <a:srgbClr val="000000"/>
                </a:solidFill>
              </a:endParaRPr>
            </a:p>
          </p:txBody>
        </p:sp>
      </p:grpSp>
      <p:sp>
        <p:nvSpPr>
          <p:cNvPr id="67" name="Rectangle 66"/>
          <p:cNvSpPr txBox="1">
            <a:spLocks noChangeArrowheads="1"/>
          </p:cNvSpPr>
          <p:nvPr/>
        </p:nvSpPr>
        <p:spPr>
          <a:xfrm>
            <a:off x="177800" y="152400"/>
            <a:ext cx="8577263" cy="868362"/>
          </a:xfrm>
          <a:prstGeom prst="rect">
            <a:avLst/>
          </a:prstGeom>
          <a:noFill/>
          <a:ln/>
        </p:spPr>
        <p:txBody>
          <a:bodyPr/>
          <a:lst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a:lstStyle>
          <a:p>
            <a:pPr algn="l" eaLnBrk="1" hangingPunct="1"/>
            <a:r>
              <a:rPr lang="en-US" sz="3200" b="1" smtClean="0">
                <a:latin typeface="Trebuchet MS" pitchFamily="34" charset="0"/>
              </a:rPr>
              <a:t>global spin-dependent oscillating force</a:t>
            </a:r>
            <a:endParaRPr lang="en-US" sz="3200" b="1" dirty="0">
              <a:latin typeface="Trebuchet MS" pitchFamily="34" charset="0"/>
            </a:endParaRPr>
          </a:p>
        </p:txBody>
      </p:sp>
    </p:spTree>
    <p:extLst>
      <p:ext uri="{BB962C8B-B14F-4D97-AF65-F5344CB8AC3E}">
        <p14:creationId xmlns:p14="http://schemas.microsoft.com/office/powerpoint/2010/main" val="2075933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afterEffect">
                                  <p:stCondLst>
                                    <p:cond delay="0"/>
                                  </p:stCondLst>
                                  <p:childTnLst>
                                    <p:animMotion origin="layout" path="M -1.94444E-6 -4.07407E-6 L -1.94444E-6 -0.5199 " pathEditMode="relative" rAng="0" ptsTypes="AA">
                                      <p:cBhvr>
                                        <p:cTn id="6" dur="2000" fill="hold"/>
                                        <p:tgtEl>
                                          <p:spTgt spid="4"/>
                                        </p:tgtEl>
                                        <p:attrNameLst>
                                          <p:attrName>ppt_x</p:attrName>
                                          <p:attrName>ppt_y</p:attrName>
                                        </p:attrNameLst>
                                      </p:cBhvr>
                                      <p:rCtr x="0" y="-26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smtClean="0"/>
              <a:t>Going Cold: N&gt;50</a:t>
            </a:r>
            <a:endParaRPr lang="en-US" dirty="0"/>
          </a:p>
        </p:txBody>
      </p:sp>
      <p:pic>
        <p:nvPicPr>
          <p:cNvPr id="318466" name="Picture 2"/>
          <p:cNvPicPr>
            <a:picLocks noChangeAspect="1" noChangeArrowheads="1"/>
          </p:cNvPicPr>
          <p:nvPr/>
        </p:nvPicPr>
        <p:blipFill>
          <a:blip r:embed="rId2" cstate="print"/>
          <a:srcRect r="14187" b="5243"/>
          <a:stretch>
            <a:fillRect/>
          </a:stretch>
        </p:blipFill>
        <p:spPr bwMode="auto">
          <a:xfrm>
            <a:off x="2164890" y="936435"/>
            <a:ext cx="6979110" cy="5921565"/>
          </a:xfrm>
          <a:prstGeom prst="rect">
            <a:avLst/>
          </a:prstGeom>
          <a:noFill/>
          <a:ln w="9525">
            <a:noFill/>
            <a:miter lim="800000"/>
            <a:headEnd/>
            <a:tailEnd/>
          </a:ln>
        </p:spPr>
      </p:pic>
      <p:pic>
        <p:nvPicPr>
          <p:cNvPr id="5" name="Picture 4" descr="CADPic.png"/>
          <p:cNvPicPr>
            <a:picLocks noChangeAspect="1"/>
          </p:cNvPicPr>
          <p:nvPr/>
        </p:nvPicPr>
        <p:blipFill>
          <a:blip r:embed="rId3" cstate="print"/>
          <a:stretch>
            <a:fillRect/>
          </a:stretch>
        </p:blipFill>
        <p:spPr>
          <a:xfrm>
            <a:off x="381000" y="1066800"/>
            <a:ext cx="4114800" cy="3942752"/>
          </a:xfrm>
          <a:prstGeom prst="rect">
            <a:avLst/>
          </a:prstGeom>
          <a:ln w="25400">
            <a:solidFill>
              <a:schemeClr val="tx1"/>
            </a:solidFill>
          </a:ln>
        </p:spPr>
      </p:pic>
      <p:cxnSp>
        <p:nvCxnSpPr>
          <p:cNvPr id="7" name="Straight Connector 6"/>
          <p:cNvCxnSpPr/>
          <p:nvPr/>
        </p:nvCxnSpPr>
        <p:spPr>
          <a:xfrm>
            <a:off x="4495800" y="1066800"/>
            <a:ext cx="2362200" cy="441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5029200"/>
            <a:ext cx="563880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82779"/>
      </p:ext>
    </p:extLst>
  </p:cSld>
  <p:clrMapOvr>
    <a:masterClrMapping/>
  </p:clrMapOvr>
  <p:transition advTm="6349"/>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over image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96752" cy="686292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5542432" y="2118447"/>
            <a:ext cx="3508896" cy="2470581"/>
            <a:chOff x="5192886" y="551587"/>
            <a:chExt cx="3973623" cy="2762004"/>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0695" y="1008935"/>
              <a:ext cx="1315814" cy="2008036"/>
            </a:xfrm>
            <a:prstGeom prst="rect">
              <a:avLst/>
            </a:prstGeom>
            <a:ln w="19050">
              <a:solidFill>
                <a:schemeClr val="tx1"/>
              </a:solidFill>
            </a:ln>
          </p:spPr>
        </p:pic>
        <p:sp>
          <p:nvSpPr>
            <p:cNvPr id="4" name="Text Box 5"/>
            <p:cNvSpPr txBox="1">
              <a:spLocks noChangeArrowheads="1"/>
            </p:cNvSpPr>
            <p:nvPr/>
          </p:nvSpPr>
          <p:spPr bwMode="auto">
            <a:xfrm>
              <a:off x="7824652" y="551587"/>
              <a:ext cx="1256556" cy="929029"/>
            </a:xfrm>
            <a:prstGeom prst="rect">
              <a:avLst/>
            </a:prstGeom>
            <a:noFill/>
            <a:ln w="9525">
              <a:noFill/>
              <a:miter lim="800000"/>
              <a:headEnd/>
              <a:tailEnd/>
            </a:ln>
          </p:spPr>
          <p:txBody>
            <a:bodyPr wrap="none">
              <a:spAutoFit/>
            </a:bodyPr>
            <a:lstStyle/>
            <a:p>
              <a:r>
                <a:rPr lang="en-US" sz="1600" dirty="0" err="1" smtClean="0">
                  <a:solidFill>
                    <a:srgbClr val="FFFFFF"/>
                  </a:solidFill>
                </a:rPr>
                <a:t>GaTech</a:t>
              </a:r>
              <a:r>
                <a:rPr lang="en-US" sz="1600" dirty="0" smtClean="0">
                  <a:solidFill>
                    <a:srgbClr val="FFFFFF"/>
                  </a:solidFill>
                </a:rPr>
                <a:t> </a:t>
              </a:r>
            </a:p>
            <a:p>
              <a:r>
                <a:rPr lang="en-US" sz="1600" dirty="0" smtClean="0">
                  <a:solidFill>
                    <a:srgbClr val="FFFFFF"/>
                  </a:solidFill>
                </a:rPr>
                <a:t>Res. Inst.</a:t>
              </a:r>
            </a:p>
            <a:p>
              <a:r>
                <a:rPr lang="en-US" sz="1600" dirty="0" smtClean="0">
                  <a:solidFill>
                    <a:srgbClr val="FFFFFF"/>
                  </a:solidFill>
                </a:rPr>
                <a:t>Al/Si/SiO</a:t>
              </a:r>
              <a:r>
                <a:rPr lang="en-US" sz="1600" baseline="-25000" dirty="0" smtClean="0">
                  <a:solidFill>
                    <a:srgbClr val="FFFFFF"/>
                  </a:solidFill>
                </a:rPr>
                <a:t>2</a:t>
              </a:r>
              <a:endParaRPr lang="en-US" sz="1600" baseline="-25000" dirty="0">
                <a:solidFill>
                  <a:srgbClr val="FFFFFF"/>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650" t="5408" r="5526" b="7393"/>
            <a:stretch/>
          </p:blipFill>
          <p:spPr>
            <a:xfrm>
              <a:off x="5322321" y="718860"/>
              <a:ext cx="2304508" cy="2298111"/>
            </a:xfrm>
            <a:prstGeom prst="rect">
              <a:avLst/>
            </a:prstGeom>
          </p:spPr>
        </p:pic>
        <p:pic>
          <p:nvPicPr>
            <p:cNvPr id="6" name="Picture 5" descr="C:\Documents and Settings\hh95\My Documents\Ion Trap\MUSICQ\Data\SEM\Gen IV A\gen4 g6a f 15 t 05s.jpg"/>
            <p:cNvPicPr/>
            <p:nvPr/>
          </p:nvPicPr>
          <p:blipFill>
            <a:blip r:embed="rId5" cstate="email">
              <a:extLst>
                <a:ext uri="{28A0092B-C50C-407E-A947-70E740481C1C}">
                  <a14:useLocalDpi xmlns:a14="http://schemas.microsoft.com/office/drawing/2010/main"/>
                </a:ext>
              </a:extLst>
            </a:blip>
            <a:srcRect t="37500" b="14036"/>
            <a:stretch>
              <a:fillRect/>
            </a:stretch>
          </p:blipFill>
          <p:spPr bwMode="auto">
            <a:xfrm>
              <a:off x="5192886" y="2699191"/>
              <a:ext cx="3813667" cy="614400"/>
            </a:xfrm>
            <a:prstGeom prst="rect">
              <a:avLst/>
            </a:prstGeom>
            <a:noFill/>
            <a:ln w="9525">
              <a:noFill/>
              <a:miter lim="800000"/>
              <a:headEnd/>
              <a:tailEnd/>
            </a:ln>
          </p:spPr>
        </p:pic>
      </p:grpSp>
      <p:pic>
        <p:nvPicPr>
          <p:cNvPr id="9" name="Picture 6"/>
          <p:cNvPicPr>
            <a:picLocks noChangeAspect="1" noChangeArrowheads="1"/>
          </p:cNvPicPr>
          <p:nvPr/>
        </p:nvPicPr>
        <p:blipFill>
          <a:blip r:embed="rId6" cstate="print"/>
          <a:srcRect/>
          <a:stretch>
            <a:fillRect/>
          </a:stretch>
        </p:blipFill>
        <p:spPr bwMode="auto">
          <a:xfrm>
            <a:off x="5778766" y="4798433"/>
            <a:ext cx="2498624" cy="2000365"/>
          </a:xfrm>
          <a:prstGeom prst="rect">
            <a:avLst/>
          </a:prstGeom>
          <a:noFill/>
          <a:ln w="9525">
            <a:noFill/>
            <a:miter lim="800000"/>
            <a:headEnd/>
            <a:tailEnd/>
          </a:ln>
        </p:spPr>
      </p:pic>
      <p:grpSp>
        <p:nvGrpSpPr>
          <p:cNvPr id="2" name="Group 1"/>
          <p:cNvGrpSpPr/>
          <p:nvPr/>
        </p:nvGrpSpPr>
        <p:grpSpPr>
          <a:xfrm>
            <a:off x="5791592" y="85704"/>
            <a:ext cx="2440518" cy="1953412"/>
            <a:chOff x="4841875" y="-13992"/>
            <a:chExt cx="4302125" cy="3225800"/>
          </a:xfrm>
        </p:grpSpPr>
        <p:pic>
          <p:nvPicPr>
            <p:cNvPr id="10" name="Picture 2" descr="cantilever1_10_31"/>
            <p:cNvPicPr>
              <a:picLocks noChangeAspect="1" noChangeArrowheads="1"/>
            </p:cNvPicPr>
            <p:nvPr/>
          </p:nvPicPr>
          <p:blipFill>
            <a:blip r:embed="rId7" cstate="print"/>
            <a:srcRect t="6271"/>
            <a:stretch>
              <a:fillRect/>
            </a:stretch>
          </p:blipFill>
          <p:spPr bwMode="auto">
            <a:xfrm>
              <a:off x="4841875" y="-13992"/>
              <a:ext cx="4302125" cy="3225800"/>
            </a:xfrm>
            <a:prstGeom prst="rect">
              <a:avLst/>
            </a:prstGeom>
            <a:noFill/>
            <a:ln w="9525">
              <a:noFill/>
              <a:miter lim="800000"/>
              <a:headEnd/>
              <a:tailEnd/>
            </a:ln>
          </p:spPr>
        </p:pic>
        <p:sp>
          <p:nvSpPr>
            <p:cNvPr id="11" name="Text Box 6"/>
            <p:cNvSpPr txBox="1">
              <a:spLocks noChangeArrowheads="1"/>
            </p:cNvSpPr>
            <p:nvPr/>
          </p:nvSpPr>
          <p:spPr bwMode="auto">
            <a:xfrm>
              <a:off x="4841875" y="55858"/>
              <a:ext cx="2876429" cy="1067600"/>
            </a:xfrm>
            <a:prstGeom prst="rect">
              <a:avLst/>
            </a:prstGeom>
            <a:noFill/>
            <a:ln w="9525">
              <a:noFill/>
              <a:miter lim="800000"/>
              <a:headEnd/>
              <a:tailEnd/>
            </a:ln>
          </p:spPr>
          <p:txBody>
            <a:bodyPr wrap="none">
              <a:spAutoFit/>
            </a:bodyPr>
            <a:lstStyle/>
            <a:p>
              <a:r>
                <a:rPr lang="en-US" sz="1600">
                  <a:solidFill>
                    <a:srgbClr val="FFFFFF"/>
                  </a:solidFill>
                </a:rPr>
                <a:t>Maryland/LPS</a:t>
              </a:r>
            </a:p>
            <a:p>
              <a:r>
                <a:rPr lang="en-US" sz="1600">
                  <a:solidFill>
                    <a:srgbClr val="FFFFFF"/>
                  </a:solidFill>
                </a:rPr>
                <a:t>GaAs/AlGaAs</a:t>
              </a:r>
            </a:p>
          </p:txBody>
        </p:sp>
        <p:pic>
          <p:nvPicPr>
            <p:cNvPr id="12" name="Picture 11" descr="cantilever_zoom2crop.jpg"/>
            <p:cNvPicPr>
              <a:picLocks noChangeAspect="1"/>
            </p:cNvPicPr>
            <p:nvPr/>
          </p:nvPicPr>
          <p:blipFill>
            <a:blip r:embed="rId8" cstate="print"/>
            <a:stretch>
              <a:fillRect/>
            </a:stretch>
          </p:blipFill>
          <p:spPr>
            <a:xfrm>
              <a:off x="7720440" y="945103"/>
              <a:ext cx="1374780" cy="1316182"/>
            </a:xfrm>
            <a:prstGeom prst="rect">
              <a:avLst/>
            </a:prstGeom>
            <a:ln w="38100">
              <a:solidFill>
                <a:srgbClr val="FF0000"/>
              </a:solidFill>
            </a:ln>
          </p:spPr>
        </p:pic>
        <p:sp>
          <p:nvSpPr>
            <p:cNvPr id="13" name="Rectangle 12"/>
            <p:cNvSpPr/>
            <p:nvPr/>
          </p:nvSpPr>
          <p:spPr bwMode="auto">
            <a:xfrm>
              <a:off x="6967101" y="1444885"/>
              <a:ext cx="361741" cy="32154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sp>
          <p:nvSpPr>
            <p:cNvPr id="14" name="Trapezoid 13"/>
            <p:cNvSpPr/>
            <p:nvPr/>
          </p:nvSpPr>
          <p:spPr bwMode="auto">
            <a:xfrm rot="16200000">
              <a:off x="6845181" y="1419954"/>
              <a:ext cx="1339799" cy="370577"/>
            </a:xfrm>
            <a:prstGeom prst="trapezoid">
              <a:avLst>
                <a:gd name="adj" fmla="val 139032"/>
              </a:avLst>
            </a:prstGeom>
            <a:solidFill>
              <a:srgbClr val="FF0000">
                <a:alpha val="50196"/>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srgbClr val="000000"/>
                </a:solidFill>
              </a:endParaRPr>
            </a:p>
          </p:txBody>
        </p:sp>
      </p:grpSp>
      <p:sp>
        <p:nvSpPr>
          <p:cNvPr id="16" name="Text Box 8"/>
          <p:cNvSpPr txBox="1">
            <a:spLocks noChangeArrowheads="1"/>
          </p:cNvSpPr>
          <p:nvPr/>
        </p:nvSpPr>
        <p:spPr bwMode="auto">
          <a:xfrm>
            <a:off x="167367" y="6036718"/>
            <a:ext cx="3171061" cy="400110"/>
          </a:xfrm>
          <a:prstGeom prst="rect">
            <a:avLst/>
          </a:prstGeom>
          <a:solidFill>
            <a:srgbClr val="FFC000"/>
          </a:solidFill>
          <a:ln w="9525">
            <a:noFill/>
            <a:miter lim="800000"/>
            <a:headEnd/>
            <a:tailEnd/>
          </a:ln>
        </p:spPr>
        <p:txBody>
          <a:bodyPr wrap="none">
            <a:spAutoFit/>
          </a:bodyPr>
          <a:lstStyle/>
          <a:p>
            <a:r>
              <a:rPr lang="en-US" b="1" dirty="0" smtClean="0">
                <a:solidFill>
                  <a:srgbClr val="000000"/>
                </a:solidFill>
              </a:rPr>
              <a:t>Sandia Nat’l Lab:  Si/SiO</a:t>
            </a:r>
            <a:r>
              <a:rPr lang="en-US" b="1" baseline="-25000" dirty="0" smtClean="0">
                <a:solidFill>
                  <a:srgbClr val="000000"/>
                </a:solidFill>
              </a:rPr>
              <a:t>2</a:t>
            </a:r>
            <a:endParaRPr lang="en-US" b="1" dirty="0">
              <a:solidFill>
                <a:srgbClr val="000000"/>
              </a:solidFill>
            </a:endParaRPr>
          </a:p>
        </p:txBody>
      </p:sp>
      <p:sp>
        <p:nvSpPr>
          <p:cNvPr id="8" name="Text Box 10"/>
          <p:cNvSpPr txBox="1">
            <a:spLocks noChangeArrowheads="1"/>
          </p:cNvSpPr>
          <p:nvPr/>
        </p:nvSpPr>
        <p:spPr bwMode="auto">
          <a:xfrm>
            <a:off x="7799234" y="4910399"/>
            <a:ext cx="1372492" cy="584775"/>
          </a:xfrm>
          <a:prstGeom prst="rect">
            <a:avLst/>
          </a:prstGeom>
          <a:noFill/>
          <a:ln w="9525">
            <a:noFill/>
            <a:miter lim="800000"/>
            <a:headEnd/>
            <a:tailEnd/>
          </a:ln>
        </p:spPr>
        <p:txBody>
          <a:bodyPr wrap="none">
            <a:spAutoFit/>
          </a:bodyPr>
          <a:lstStyle/>
          <a:p>
            <a:r>
              <a:rPr lang="en-US" sz="1600">
                <a:solidFill>
                  <a:srgbClr val="FFFFFF"/>
                </a:solidFill>
              </a:rPr>
              <a:t>NIST-Boulder</a:t>
            </a:r>
          </a:p>
          <a:p>
            <a:r>
              <a:rPr lang="en-US" sz="1600">
                <a:solidFill>
                  <a:srgbClr val="FFFFFF"/>
                </a:solidFill>
              </a:rPr>
              <a:t>Au/Quartz</a:t>
            </a:r>
          </a:p>
        </p:txBody>
      </p:sp>
    </p:spTree>
    <p:extLst>
      <p:ext uri="{BB962C8B-B14F-4D97-AF65-F5344CB8AC3E}">
        <p14:creationId xmlns:p14="http://schemas.microsoft.com/office/powerpoint/2010/main" val="13948964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52400"/>
            <a:ext cx="4084638" cy="1485900"/>
            <a:chOff x="1380" y="1668"/>
            <a:chExt cx="2573" cy="936"/>
          </a:xfrm>
        </p:grpSpPr>
        <p:grpSp>
          <p:nvGrpSpPr>
            <p:cNvPr id="3" name="Group 3"/>
            <p:cNvGrpSpPr>
              <a:grpSpLocks/>
            </p:cNvGrpSpPr>
            <p:nvPr/>
          </p:nvGrpSpPr>
          <p:grpSpPr bwMode="auto">
            <a:xfrm>
              <a:off x="1500" y="1668"/>
              <a:ext cx="2453" cy="840"/>
              <a:chOff x="470" y="1231"/>
              <a:chExt cx="2453" cy="840"/>
            </a:xfrm>
          </p:grpSpPr>
          <p:sp>
            <p:nvSpPr>
              <p:cNvPr id="32905" name="Oval 4"/>
              <p:cNvSpPr>
                <a:spLocks noChangeArrowheads="1"/>
              </p:cNvSpPr>
              <p:nvPr/>
            </p:nvSpPr>
            <p:spPr bwMode="auto">
              <a:xfrm>
                <a:off x="494" y="1243"/>
                <a:ext cx="101"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06" name="Rectangle 5"/>
              <p:cNvSpPr>
                <a:spLocks noChangeArrowheads="1"/>
              </p:cNvSpPr>
              <p:nvPr/>
            </p:nvSpPr>
            <p:spPr bwMode="auto">
              <a:xfrm>
                <a:off x="541" y="1243"/>
                <a:ext cx="467" cy="2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07" name="Freeform 6"/>
              <p:cNvSpPr>
                <a:spLocks/>
              </p:cNvSpPr>
              <p:nvPr/>
            </p:nvSpPr>
            <p:spPr bwMode="auto">
              <a:xfrm>
                <a:off x="529" y="1231"/>
                <a:ext cx="491" cy="274"/>
              </a:xfrm>
              <a:custGeom>
                <a:avLst/>
                <a:gdLst>
                  <a:gd name="T0" fmla="*/ 12 w 491"/>
                  <a:gd name="T1" fmla="*/ 0 h 274"/>
                  <a:gd name="T2" fmla="*/ 6 w 491"/>
                  <a:gd name="T3" fmla="*/ 0 h 274"/>
                  <a:gd name="T4" fmla="*/ 6 w 491"/>
                  <a:gd name="T5" fmla="*/ 0 h 274"/>
                  <a:gd name="T6" fmla="*/ 6 w 491"/>
                  <a:gd name="T7" fmla="*/ 6 h 274"/>
                  <a:gd name="T8" fmla="*/ 0 w 491"/>
                  <a:gd name="T9" fmla="*/ 6 h 274"/>
                  <a:gd name="T10" fmla="*/ 0 w 491"/>
                  <a:gd name="T11" fmla="*/ 6 h 274"/>
                  <a:gd name="T12" fmla="*/ 0 w 491"/>
                  <a:gd name="T13" fmla="*/ 12 h 274"/>
                  <a:gd name="T14" fmla="*/ 0 w 491"/>
                  <a:gd name="T15" fmla="*/ 262 h 274"/>
                  <a:gd name="T16" fmla="*/ 0 w 491"/>
                  <a:gd name="T17" fmla="*/ 268 h 274"/>
                  <a:gd name="T18" fmla="*/ 0 w 491"/>
                  <a:gd name="T19" fmla="*/ 268 h 274"/>
                  <a:gd name="T20" fmla="*/ 6 w 491"/>
                  <a:gd name="T21" fmla="*/ 268 h 274"/>
                  <a:gd name="T22" fmla="*/ 6 w 491"/>
                  <a:gd name="T23" fmla="*/ 274 h 274"/>
                  <a:gd name="T24" fmla="*/ 6 w 491"/>
                  <a:gd name="T25" fmla="*/ 274 h 274"/>
                  <a:gd name="T26" fmla="*/ 485 w 491"/>
                  <a:gd name="T27" fmla="*/ 274 h 274"/>
                  <a:gd name="T28" fmla="*/ 485 w 491"/>
                  <a:gd name="T29" fmla="*/ 274 h 274"/>
                  <a:gd name="T30" fmla="*/ 491 w 491"/>
                  <a:gd name="T31" fmla="*/ 268 h 274"/>
                  <a:gd name="T32" fmla="*/ 491 w 491"/>
                  <a:gd name="T33" fmla="*/ 268 h 274"/>
                  <a:gd name="T34" fmla="*/ 491 w 491"/>
                  <a:gd name="T35" fmla="*/ 268 h 274"/>
                  <a:gd name="T36" fmla="*/ 491 w 491"/>
                  <a:gd name="T37" fmla="*/ 262 h 274"/>
                  <a:gd name="T38" fmla="*/ 491 w 491"/>
                  <a:gd name="T39" fmla="*/ 12 h 274"/>
                  <a:gd name="T40" fmla="*/ 491 w 491"/>
                  <a:gd name="T41" fmla="*/ 6 h 274"/>
                  <a:gd name="T42" fmla="*/ 491 w 491"/>
                  <a:gd name="T43" fmla="*/ 6 h 274"/>
                  <a:gd name="T44" fmla="*/ 491 w 491"/>
                  <a:gd name="T45" fmla="*/ 6 h 274"/>
                  <a:gd name="T46" fmla="*/ 485 w 491"/>
                  <a:gd name="T47" fmla="*/ 0 h 274"/>
                  <a:gd name="T48" fmla="*/ 485 w 491"/>
                  <a:gd name="T49" fmla="*/ 0 h 274"/>
                  <a:gd name="T50" fmla="*/ 479 w 491"/>
                  <a:gd name="T51" fmla="*/ 0 h 274"/>
                  <a:gd name="T52" fmla="*/ 12 w 491"/>
                  <a:gd name="T53" fmla="*/ 0 h 274"/>
                  <a:gd name="T54" fmla="*/ 12 w 491"/>
                  <a:gd name="T55" fmla="*/ 24 h 274"/>
                  <a:gd name="T56" fmla="*/ 479 w 491"/>
                  <a:gd name="T57" fmla="*/ 24 h 274"/>
                  <a:gd name="T58" fmla="*/ 467 w 491"/>
                  <a:gd name="T59" fmla="*/ 12 h 274"/>
                  <a:gd name="T60" fmla="*/ 467 w 491"/>
                  <a:gd name="T61" fmla="*/ 262 h 274"/>
                  <a:gd name="T62" fmla="*/ 479 w 491"/>
                  <a:gd name="T63" fmla="*/ 250 h 274"/>
                  <a:gd name="T64" fmla="*/ 12 w 491"/>
                  <a:gd name="T65" fmla="*/ 250 h 274"/>
                  <a:gd name="T66" fmla="*/ 24 w 491"/>
                  <a:gd name="T67" fmla="*/ 262 h 274"/>
                  <a:gd name="T68" fmla="*/ 24 w 491"/>
                  <a:gd name="T69" fmla="*/ 12 h 274"/>
                  <a:gd name="T70" fmla="*/ 12 w 491"/>
                  <a:gd name="T71" fmla="*/ 24 h 274"/>
                  <a:gd name="T72" fmla="*/ 12 w 491"/>
                  <a:gd name="T73" fmla="*/ 0 h 2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1"/>
                  <a:gd name="T112" fmla="*/ 0 h 274"/>
                  <a:gd name="T113" fmla="*/ 491 w 491"/>
                  <a:gd name="T114" fmla="*/ 274 h 2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1" h="274">
                    <a:moveTo>
                      <a:pt x="12" y="0"/>
                    </a:moveTo>
                    <a:lnTo>
                      <a:pt x="6" y="0"/>
                    </a:lnTo>
                    <a:lnTo>
                      <a:pt x="6" y="6"/>
                    </a:lnTo>
                    <a:lnTo>
                      <a:pt x="0" y="6"/>
                    </a:lnTo>
                    <a:lnTo>
                      <a:pt x="0" y="12"/>
                    </a:lnTo>
                    <a:lnTo>
                      <a:pt x="0" y="262"/>
                    </a:lnTo>
                    <a:lnTo>
                      <a:pt x="0" y="268"/>
                    </a:lnTo>
                    <a:lnTo>
                      <a:pt x="6" y="268"/>
                    </a:lnTo>
                    <a:lnTo>
                      <a:pt x="6" y="274"/>
                    </a:lnTo>
                    <a:lnTo>
                      <a:pt x="485" y="274"/>
                    </a:lnTo>
                    <a:lnTo>
                      <a:pt x="491" y="268"/>
                    </a:lnTo>
                    <a:lnTo>
                      <a:pt x="491" y="262"/>
                    </a:lnTo>
                    <a:lnTo>
                      <a:pt x="491" y="12"/>
                    </a:lnTo>
                    <a:lnTo>
                      <a:pt x="491" y="6"/>
                    </a:lnTo>
                    <a:lnTo>
                      <a:pt x="485" y="0"/>
                    </a:lnTo>
                    <a:lnTo>
                      <a:pt x="479" y="0"/>
                    </a:lnTo>
                    <a:lnTo>
                      <a:pt x="12" y="0"/>
                    </a:lnTo>
                    <a:lnTo>
                      <a:pt x="12" y="24"/>
                    </a:lnTo>
                    <a:lnTo>
                      <a:pt x="479" y="24"/>
                    </a:lnTo>
                    <a:lnTo>
                      <a:pt x="467" y="12"/>
                    </a:lnTo>
                    <a:lnTo>
                      <a:pt x="467" y="262"/>
                    </a:lnTo>
                    <a:lnTo>
                      <a:pt x="479" y="250"/>
                    </a:lnTo>
                    <a:lnTo>
                      <a:pt x="12" y="250"/>
                    </a:lnTo>
                    <a:lnTo>
                      <a:pt x="24" y="262"/>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08" name="Oval 7"/>
              <p:cNvSpPr>
                <a:spLocks noChangeArrowheads="1"/>
              </p:cNvSpPr>
              <p:nvPr/>
            </p:nvSpPr>
            <p:spPr bwMode="auto">
              <a:xfrm>
                <a:off x="517" y="1249"/>
                <a:ext cx="48" cy="238"/>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09" name="Oval 8"/>
              <p:cNvSpPr>
                <a:spLocks noChangeArrowheads="1"/>
              </p:cNvSpPr>
              <p:nvPr/>
            </p:nvSpPr>
            <p:spPr bwMode="auto">
              <a:xfrm>
                <a:off x="960" y="1243"/>
                <a:ext cx="102"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0" name="Oval 9"/>
              <p:cNvSpPr>
                <a:spLocks noChangeArrowheads="1"/>
              </p:cNvSpPr>
              <p:nvPr/>
            </p:nvSpPr>
            <p:spPr bwMode="auto">
              <a:xfrm>
                <a:off x="1038" y="1243"/>
                <a:ext cx="96"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1" name="Rectangle 10"/>
              <p:cNvSpPr>
                <a:spLocks noChangeArrowheads="1"/>
              </p:cNvSpPr>
              <p:nvPr/>
            </p:nvSpPr>
            <p:spPr bwMode="auto">
              <a:xfrm>
                <a:off x="1086" y="1243"/>
                <a:ext cx="1244" cy="250"/>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12" name="Freeform 11"/>
              <p:cNvSpPr>
                <a:spLocks/>
              </p:cNvSpPr>
              <p:nvPr/>
            </p:nvSpPr>
            <p:spPr bwMode="auto">
              <a:xfrm>
                <a:off x="1074" y="1231"/>
                <a:ext cx="1268" cy="274"/>
              </a:xfrm>
              <a:custGeom>
                <a:avLst/>
                <a:gdLst>
                  <a:gd name="T0" fmla="*/ 12 w 1268"/>
                  <a:gd name="T1" fmla="*/ 0 h 274"/>
                  <a:gd name="T2" fmla="*/ 6 w 1268"/>
                  <a:gd name="T3" fmla="*/ 0 h 274"/>
                  <a:gd name="T4" fmla="*/ 6 w 1268"/>
                  <a:gd name="T5" fmla="*/ 0 h 274"/>
                  <a:gd name="T6" fmla="*/ 6 w 1268"/>
                  <a:gd name="T7" fmla="*/ 6 h 274"/>
                  <a:gd name="T8" fmla="*/ 0 w 1268"/>
                  <a:gd name="T9" fmla="*/ 6 h 274"/>
                  <a:gd name="T10" fmla="*/ 0 w 1268"/>
                  <a:gd name="T11" fmla="*/ 6 h 274"/>
                  <a:gd name="T12" fmla="*/ 0 w 1268"/>
                  <a:gd name="T13" fmla="*/ 12 h 274"/>
                  <a:gd name="T14" fmla="*/ 0 w 1268"/>
                  <a:gd name="T15" fmla="*/ 262 h 274"/>
                  <a:gd name="T16" fmla="*/ 0 w 1268"/>
                  <a:gd name="T17" fmla="*/ 268 h 274"/>
                  <a:gd name="T18" fmla="*/ 0 w 1268"/>
                  <a:gd name="T19" fmla="*/ 268 h 274"/>
                  <a:gd name="T20" fmla="*/ 6 w 1268"/>
                  <a:gd name="T21" fmla="*/ 268 h 274"/>
                  <a:gd name="T22" fmla="*/ 6 w 1268"/>
                  <a:gd name="T23" fmla="*/ 274 h 274"/>
                  <a:gd name="T24" fmla="*/ 6 w 1268"/>
                  <a:gd name="T25" fmla="*/ 274 h 274"/>
                  <a:gd name="T26" fmla="*/ 1262 w 1268"/>
                  <a:gd name="T27" fmla="*/ 274 h 274"/>
                  <a:gd name="T28" fmla="*/ 1262 w 1268"/>
                  <a:gd name="T29" fmla="*/ 274 h 274"/>
                  <a:gd name="T30" fmla="*/ 1268 w 1268"/>
                  <a:gd name="T31" fmla="*/ 268 h 274"/>
                  <a:gd name="T32" fmla="*/ 1268 w 1268"/>
                  <a:gd name="T33" fmla="*/ 268 h 274"/>
                  <a:gd name="T34" fmla="*/ 1268 w 1268"/>
                  <a:gd name="T35" fmla="*/ 268 h 274"/>
                  <a:gd name="T36" fmla="*/ 1268 w 1268"/>
                  <a:gd name="T37" fmla="*/ 262 h 274"/>
                  <a:gd name="T38" fmla="*/ 1268 w 1268"/>
                  <a:gd name="T39" fmla="*/ 12 h 274"/>
                  <a:gd name="T40" fmla="*/ 1268 w 1268"/>
                  <a:gd name="T41" fmla="*/ 6 h 274"/>
                  <a:gd name="T42" fmla="*/ 1268 w 1268"/>
                  <a:gd name="T43" fmla="*/ 6 h 274"/>
                  <a:gd name="T44" fmla="*/ 1268 w 1268"/>
                  <a:gd name="T45" fmla="*/ 6 h 274"/>
                  <a:gd name="T46" fmla="*/ 1262 w 1268"/>
                  <a:gd name="T47" fmla="*/ 0 h 274"/>
                  <a:gd name="T48" fmla="*/ 1262 w 1268"/>
                  <a:gd name="T49" fmla="*/ 0 h 274"/>
                  <a:gd name="T50" fmla="*/ 1256 w 1268"/>
                  <a:gd name="T51" fmla="*/ 0 h 274"/>
                  <a:gd name="T52" fmla="*/ 12 w 1268"/>
                  <a:gd name="T53" fmla="*/ 0 h 274"/>
                  <a:gd name="T54" fmla="*/ 12 w 1268"/>
                  <a:gd name="T55" fmla="*/ 24 h 274"/>
                  <a:gd name="T56" fmla="*/ 1256 w 1268"/>
                  <a:gd name="T57" fmla="*/ 24 h 274"/>
                  <a:gd name="T58" fmla="*/ 1244 w 1268"/>
                  <a:gd name="T59" fmla="*/ 12 h 274"/>
                  <a:gd name="T60" fmla="*/ 1244 w 1268"/>
                  <a:gd name="T61" fmla="*/ 262 h 274"/>
                  <a:gd name="T62" fmla="*/ 1256 w 1268"/>
                  <a:gd name="T63" fmla="*/ 250 h 274"/>
                  <a:gd name="T64" fmla="*/ 12 w 1268"/>
                  <a:gd name="T65" fmla="*/ 250 h 274"/>
                  <a:gd name="T66" fmla="*/ 24 w 1268"/>
                  <a:gd name="T67" fmla="*/ 262 h 274"/>
                  <a:gd name="T68" fmla="*/ 24 w 1268"/>
                  <a:gd name="T69" fmla="*/ 12 h 274"/>
                  <a:gd name="T70" fmla="*/ 12 w 1268"/>
                  <a:gd name="T71" fmla="*/ 24 h 274"/>
                  <a:gd name="T72" fmla="*/ 12 w 1268"/>
                  <a:gd name="T73" fmla="*/ 0 h 27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68"/>
                  <a:gd name="T112" fmla="*/ 0 h 274"/>
                  <a:gd name="T113" fmla="*/ 1268 w 1268"/>
                  <a:gd name="T114" fmla="*/ 274 h 27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68" h="274">
                    <a:moveTo>
                      <a:pt x="12" y="0"/>
                    </a:moveTo>
                    <a:lnTo>
                      <a:pt x="6" y="0"/>
                    </a:lnTo>
                    <a:lnTo>
                      <a:pt x="6" y="6"/>
                    </a:lnTo>
                    <a:lnTo>
                      <a:pt x="0" y="6"/>
                    </a:lnTo>
                    <a:lnTo>
                      <a:pt x="0" y="12"/>
                    </a:lnTo>
                    <a:lnTo>
                      <a:pt x="0" y="262"/>
                    </a:lnTo>
                    <a:lnTo>
                      <a:pt x="0" y="268"/>
                    </a:lnTo>
                    <a:lnTo>
                      <a:pt x="6" y="268"/>
                    </a:lnTo>
                    <a:lnTo>
                      <a:pt x="6" y="274"/>
                    </a:lnTo>
                    <a:lnTo>
                      <a:pt x="1262" y="274"/>
                    </a:lnTo>
                    <a:lnTo>
                      <a:pt x="1268" y="268"/>
                    </a:lnTo>
                    <a:lnTo>
                      <a:pt x="1268" y="262"/>
                    </a:lnTo>
                    <a:lnTo>
                      <a:pt x="1268" y="12"/>
                    </a:lnTo>
                    <a:lnTo>
                      <a:pt x="1268" y="6"/>
                    </a:lnTo>
                    <a:lnTo>
                      <a:pt x="1262" y="0"/>
                    </a:lnTo>
                    <a:lnTo>
                      <a:pt x="1256" y="0"/>
                    </a:lnTo>
                    <a:lnTo>
                      <a:pt x="12" y="0"/>
                    </a:lnTo>
                    <a:lnTo>
                      <a:pt x="12" y="24"/>
                    </a:lnTo>
                    <a:lnTo>
                      <a:pt x="1256" y="24"/>
                    </a:lnTo>
                    <a:lnTo>
                      <a:pt x="1244" y="12"/>
                    </a:lnTo>
                    <a:lnTo>
                      <a:pt x="1244" y="262"/>
                    </a:lnTo>
                    <a:lnTo>
                      <a:pt x="1256" y="250"/>
                    </a:lnTo>
                    <a:lnTo>
                      <a:pt x="12" y="250"/>
                    </a:lnTo>
                    <a:lnTo>
                      <a:pt x="24" y="262"/>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13" name="Oval 12"/>
              <p:cNvSpPr>
                <a:spLocks noChangeArrowheads="1"/>
              </p:cNvSpPr>
              <p:nvPr/>
            </p:nvSpPr>
            <p:spPr bwMode="auto">
              <a:xfrm>
                <a:off x="1062" y="1249"/>
                <a:ext cx="48" cy="238"/>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14" name="Oval 13"/>
              <p:cNvSpPr>
                <a:spLocks noChangeArrowheads="1"/>
              </p:cNvSpPr>
              <p:nvPr/>
            </p:nvSpPr>
            <p:spPr bwMode="auto">
              <a:xfrm>
                <a:off x="2276" y="1243"/>
                <a:ext cx="102" cy="250"/>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5" name="Oval 14"/>
              <p:cNvSpPr>
                <a:spLocks noChangeArrowheads="1"/>
              </p:cNvSpPr>
              <p:nvPr/>
            </p:nvSpPr>
            <p:spPr bwMode="auto">
              <a:xfrm>
                <a:off x="2354" y="124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16" name="Rectangle 15"/>
              <p:cNvSpPr>
                <a:spLocks noChangeArrowheads="1"/>
              </p:cNvSpPr>
              <p:nvPr/>
            </p:nvSpPr>
            <p:spPr bwMode="auto">
              <a:xfrm>
                <a:off x="2402" y="1249"/>
                <a:ext cx="473"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17" name="Freeform 16"/>
              <p:cNvSpPr>
                <a:spLocks/>
              </p:cNvSpPr>
              <p:nvPr/>
            </p:nvSpPr>
            <p:spPr bwMode="auto">
              <a:xfrm>
                <a:off x="2390" y="1237"/>
                <a:ext cx="497" cy="268"/>
              </a:xfrm>
              <a:custGeom>
                <a:avLst/>
                <a:gdLst>
                  <a:gd name="T0" fmla="*/ 12 w 497"/>
                  <a:gd name="T1" fmla="*/ 0 h 268"/>
                  <a:gd name="T2" fmla="*/ 6 w 497"/>
                  <a:gd name="T3" fmla="*/ 0 h 268"/>
                  <a:gd name="T4" fmla="*/ 6 w 497"/>
                  <a:gd name="T5" fmla="*/ 0 h 268"/>
                  <a:gd name="T6" fmla="*/ 6 w 497"/>
                  <a:gd name="T7" fmla="*/ 6 h 268"/>
                  <a:gd name="T8" fmla="*/ 0 w 497"/>
                  <a:gd name="T9" fmla="*/ 6 h 268"/>
                  <a:gd name="T10" fmla="*/ 0 w 497"/>
                  <a:gd name="T11" fmla="*/ 6 h 268"/>
                  <a:gd name="T12" fmla="*/ 0 w 497"/>
                  <a:gd name="T13" fmla="*/ 262 h 268"/>
                  <a:gd name="T14" fmla="*/ 0 w 497"/>
                  <a:gd name="T15" fmla="*/ 262 h 268"/>
                  <a:gd name="T16" fmla="*/ 6 w 497"/>
                  <a:gd name="T17" fmla="*/ 268 h 268"/>
                  <a:gd name="T18" fmla="*/ 6 w 497"/>
                  <a:gd name="T19" fmla="*/ 268 h 268"/>
                  <a:gd name="T20" fmla="*/ 6 w 497"/>
                  <a:gd name="T21" fmla="*/ 268 h 268"/>
                  <a:gd name="T22" fmla="*/ 12 w 497"/>
                  <a:gd name="T23" fmla="*/ 268 h 268"/>
                  <a:gd name="T24" fmla="*/ 485 w 497"/>
                  <a:gd name="T25" fmla="*/ 268 h 268"/>
                  <a:gd name="T26" fmla="*/ 491 w 497"/>
                  <a:gd name="T27" fmla="*/ 268 h 268"/>
                  <a:gd name="T28" fmla="*/ 491 w 497"/>
                  <a:gd name="T29" fmla="*/ 268 h 268"/>
                  <a:gd name="T30" fmla="*/ 491 w 497"/>
                  <a:gd name="T31" fmla="*/ 268 h 268"/>
                  <a:gd name="T32" fmla="*/ 497 w 497"/>
                  <a:gd name="T33" fmla="*/ 262 h 268"/>
                  <a:gd name="T34" fmla="*/ 497 w 497"/>
                  <a:gd name="T35" fmla="*/ 262 h 268"/>
                  <a:gd name="T36" fmla="*/ 497 w 497"/>
                  <a:gd name="T37" fmla="*/ 6 h 268"/>
                  <a:gd name="T38" fmla="*/ 497 w 497"/>
                  <a:gd name="T39" fmla="*/ 6 h 268"/>
                  <a:gd name="T40" fmla="*/ 491 w 497"/>
                  <a:gd name="T41" fmla="*/ 6 h 268"/>
                  <a:gd name="T42" fmla="*/ 491 w 497"/>
                  <a:gd name="T43" fmla="*/ 0 h 268"/>
                  <a:gd name="T44" fmla="*/ 491 w 497"/>
                  <a:gd name="T45" fmla="*/ 0 h 268"/>
                  <a:gd name="T46" fmla="*/ 485 w 497"/>
                  <a:gd name="T47" fmla="*/ 0 h 268"/>
                  <a:gd name="T48" fmla="*/ 12 w 497"/>
                  <a:gd name="T49" fmla="*/ 0 h 268"/>
                  <a:gd name="T50" fmla="*/ 12 w 497"/>
                  <a:gd name="T51" fmla="*/ 24 h 268"/>
                  <a:gd name="T52" fmla="*/ 485 w 497"/>
                  <a:gd name="T53" fmla="*/ 24 h 268"/>
                  <a:gd name="T54" fmla="*/ 473 w 497"/>
                  <a:gd name="T55" fmla="*/ 12 h 268"/>
                  <a:gd name="T56" fmla="*/ 473 w 497"/>
                  <a:gd name="T57" fmla="*/ 256 h 268"/>
                  <a:gd name="T58" fmla="*/ 485 w 497"/>
                  <a:gd name="T59" fmla="*/ 244 h 268"/>
                  <a:gd name="T60" fmla="*/ 12 w 497"/>
                  <a:gd name="T61" fmla="*/ 244 h 268"/>
                  <a:gd name="T62" fmla="*/ 24 w 497"/>
                  <a:gd name="T63" fmla="*/ 256 h 268"/>
                  <a:gd name="T64" fmla="*/ 24 w 497"/>
                  <a:gd name="T65" fmla="*/ 12 h 268"/>
                  <a:gd name="T66" fmla="*/ 12 w 497"/>
                  <a:gd name="T67" fmla="*/ 24 h 268"/>
                  <a:gd name="T68" fmla="*/ 12 w 497"/>
                  <a:gd name="T69" fmla="*/ 0 h 2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7"/>
                  <a:gd name="T106" fmla="*/ 0 h 268"/>
                  <a:gd name="T107" fmla="*/ 497 w 497"/>
                  <a:gd name="T108" fmla="*/ 268 h 2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7" h="268">
                    <a:moveTo>
                      <a:pt x="12" y="0"/>
                    </a:moveTo>
                    <a:lnTo>
                      <a:pt x="6" y="0"/>
                    </a:lnTo>
                    <a:lnTo>
                      <a:pt x="6" y="6"/>
                    </a:lnTo>
                    <a:lnTo>
                      <a:pt x="0" y="6"/>
                    </a:lnTo>
                    <a:lnTo>
                      <a:pt x="0" y="262"/>
                    </a:lnTo>
                    <a:lnTo>
                      <a:pt x="6" y="268"/>
                    </a:lnTo>
                    <a:lnTo>
                      <a:pt x="12" y="268"/>
                    </a:lnTo>
                    <a:lnTo>
                      <a:pt x="485" y="268"/>
                    </a:lnTo>
                    <a:lnTo>
                      <a:pt x="491" y="268"/>
                    </a:lnTo>
                    <a:lnTo>
                      <a:pt x="497" y="262"/>
                    </a:lnTo>
                    <a:lnTo>
                      <a:pt x="497" y="6"/>
                    </a:lnTo>
                    <a:lnTo>
                      <a:pt x="491" y="6"/>
                    </a:lnTo>
                    <a:lnTo>
                      <a:pt x="491" y="0"/>
                    </a:lnTo>
                    <a:lnTo>
                      <a:pt x="485" y="0"/>
                    </a:lnTo>
                    <a:lnTo>
                      <a:pt x="12" y="0"/>
                    </a:lnTo>
                    <a:lnTo>
                      <a:pt x="12" y="24"/>
                    </a:lnTo>
                    <a:lnTo>
                      <a:pt x="485" y="24"/>
                    </a:lnTo>
                    <a:lnTo>
                      <a:pt x="473" y="12"/>
                    </a:lnTo>
                    <a:lnTo>
                      <a:pt x="473" y="256"/>
                    </a:lnTo>
                    <a:lnTo>
                      <a:pt x="485" y="244"/>
                    </a:lnTo>
                    <a:lnTo>
                      <a:pt x="12" y="244"/>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18" name="Oval 17"/>
              <p:cNvSpPr>
                <a:spLocks noChangeArrowheads="1"/>
              </p:cNvSpPr>
              <p:nvPr/>
            </p:nvSpPr>
            <p:spPr bwMode="auto">
              <a:xfrm>
                <a:off x="2378" y="1255"/>
                <a:ext cx="54" cy="232"/>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19" name="Oval 18"/>
              <p:cNvSpPr>
                <a:spLocks noChangeArrowheads="1"/>
              </p:cNvSpPr>
              <p:nvPr/>
            </p:nvSpPr>
            <p:spPr bwMode="auto">
              <a:xfrm>
                <a:off x="2821" y="124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0" name="Oval 19"/>
              <p:cNvSpPr>
                <a:spLocks noChangeArrowheads="1"/>
              </p:cNvSpPr>
              <p:nvPr/>
            </p:nvSpPr>
            <p:spPr bwMode="auto">
              <a:xfrm>
                <a:off x="470" y="1809"/>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1" name="Rectangle 20"/>
              <p:cNvSpPr>
                <a:spLocks noChangeArrowheads="1"/>
              </p:cNvSpPr>
              <p:nvPr/>
            </p:nvSpPr>
            <p:spPr bwMode="auto">
              <a:xfrm>
                <a:off x="517" y="1809"/>
                <a:ext cx="467"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22" name="Freeform 21"/>
              <p:cNvSpPr>
                <a:spLocks/>
              </p:cNvSpPr>
              <p:nvPr/>
            </p:nvSpPr>
            <p:spPr bwMode="auto">
              <a:xfrm>
                <a:off x="506" y="1797"/>
                <a:ext cx="490" cy="268"/>
              </a:xfrm>
              <a:custGeom>
                <a:avLst/>
                <a:gdLst>
                  <a:gd name="T0" fmla="*/ 11 w 490"/>
                  <a:gd name="T1" fmla="*/ 0 h 268"/>
                  <a:gd name="T2" fmla="*/ 5 w 490"/>
                  <a:gd name="T3" fmla="*/ 0 h 268"/>
                  <a:gd name="T4" fmla="*/ 5 w 490"/>
                  <a:gd name="T5" fmla="*/ 6 h 268"/>
                  <a:gd name="T6" fmla="*/ 0 w 490"/>
                  <a:gd name="T7" fmla="*/ 6 h 268"/>
                  <a:gd name="T8" fmla="*/ 0 w 490"/>
                  <a:gd name="T9" fmla="*/ 12 h 268"/>
                  <a:gd name="T10" fmla="*/ 0 w 490"/>
                  <a:gd name="T11" fmla="*/ 256 h 268"/>
                  <a:gd name="T12" fmla="*/ 0 w 490"/>
                  <a:gd name="T13" fmla="*/ 262 h 268"/>
                  <a:gd name="T14" fmla="*/ 5 w 490"/>
                  <a:gd name="T15" fmla="*/ 268 h 268"/>
                  <a:gd name="T16" fmla="*/ 5 w 490"/>
                  <a:gd name="T17" fmla="*/ 268 h 268"/>
                  <a:gd name="T18" fmla="*/ 11 w 490"/>
                  <a:gd name="T19" fmla="*/ 268 h 268"/>
                  <a:gd name="T20" fmla="*/ 478 w 490"/>
                  <a:gd name="T21" fmla="*/ 268 h 268"/>
                  <a:gd name="T22" fmla="*/ 484 w 490"/>
                  <a:gd name="T23" fmla="*/ 268 h 268"/>
                  <a:gd name="T24" fmla="*/ 490 w 490"/>
                  <a:gd name="T25" fmla="*/ 268 h 268"/>
                  <a:gd name="T26" fmla="*/ 490 w 490"/>
                  <a:gd name="T27" fmla="*/ 262 h 268"/>
                  <a:gd name="T28" fmla="*/ 490 w 490"/>
                  <a:gd name="T29" fmla="*/ 256 h 268"/>
                  <a:gd name="T30" fmla="*/ 490 w 490"/>
                  <a:gd name="T31" fmla="*/ 12 h 268"/>
                  <a:gd name="T32" fmla="*/ 490 w 490"/>
                  <a:gd name="T33" fmla="*/ 6 h 268"/>
                  <a:gd name="T34" fmla="*/ 490 w 490"/>
                  <a:gd name="T35" fmla="*/ 6 h 268"/>
                  <a:gd name="T36" fmla="*/ 484 w 490"/>
                  <a:gd name="T37" fmla="*/ 0 h 268"/>
                  <a:gd name="T38" fmla="*/ 478 w 490"/>
                  <a:gd name="T39" fmla="*/ 0 h 268"/>
                  <a:gd name="T40" fmla="*/ 11 w 490"/>
                  <a:gd name="T41" fmla="*/ 0 h 268"/>
                  <a:gd name="T42" fmla="*/ 11 w 490"/>
                  <a:gd name="T43" fmla="*/ 24 h 268"/>
                  <a:gd name="T44" fmla="*/ 478 w 490"/>
                  <a:gd name="T45" fmla="*/ 24 h 268"/>
                  <a:gd name="T46" fmla="*/ 466 w 490"/>
                  <a:gd name="T47" fmla="*/ 12 h 268"/>
                  <a:gd name="T48" fmla="*/ 466 w 490"/>
                  <a:gd name="T49" fmla="*/ 256 h 268"/>
                  <a:gd name="T50" fmla="*/ 478 w 490"/>
                  <a:gd name="T51" fmla="*/ 245 h 268"/>
                  <a:gd name="T52" fmla="*/ 11 w 490"/>
                  <a:gd name="T53" fmla="*/ 245 h 268"/>
                  <a:gd name="T54" fmla="*/ 23 w 490"/>
                  <a:gd name="T55" fmla="*/ 256 h 268"/>
                  <a:gd name="T56" fmla="*/ 23 w 490"/>
                  <a:gd name="T57" fmla="*/ 12 h 268"/>
                  <a:gd name="T58" fmla="*/ 11 w 490"/>
                  <a:gd name="T59" fmla="*/ 24 h 268"/>
                  <a:gd name="T60" fmla="*/ 11 w 490"/>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0"/>
                  <a:gd name="T94" fmla="*/ 0 h 268"/>
                  <a:gd name="T95" fmla="*/ 490 w 490"/>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0" h="268">
                    <a:moveTo>
                      <a:pt x="11" y="0"/>
                    </a:moveTo>
                    <a:lnTo>
                      <a:pt x="5" y="0"/>
                    </a:lnTo>
                    <a:lnTo>
                      <a:pt x="5" y="6"/>
                    </a:lnTo>
                    <a:lnTo>
                      <a:pt x="0" y="6"/>
                    </a:lnTo>
                    <a:lnTo>
                      <a:pt x="0" y="12"/>
                    </a:lnTo>
                    <a:lnTo>
                      <a:pt x="0" y="256"/>
                    </a:lnTo>
                    <a:lnTo>
                      <a:pt x="0" y="262"/>
                    </a:lnTo>
                    <a:lnTo>
                      <a:pt x="5" y="268"/>
                    </a:lnTo>
                    <a:lnTo>
                      <a:pt x="11" y="268"/>
                    </a:lnTo>
                    <a:lnTo>
                      <a:pt x="478" y="268"/>
                    </a:lnTo>
                    <a:lnTo>
                      <a:pt x="484" y="268"/>
                    </a:lnTo>
                    <a:lnTo>
                      <a:pt x="490" y="268"/>
                    </a:lnTo>
                    <a:lnTo>
                      <a:pt x="490" y="262"/>
                    </a:lnTo>
                    <a:lnTo>
                      <a:pt x="490" y="256"/>
                    </a:lnTo>
                    <a:lnTo>
                      <a:pt x="490" y="12"/>
                    </a:lnTo>
                    <a:lnTo>
                      <a:pt x="490" y="6"/>
                    </a:lnTo>
                    <a:lnTo>
                      <a:pt x="484" y="0"/>
                    </a:lnTo>
                    <a:lnTo>
                      <a:pt x="478" y="0"/>
                    </a:lnTo>
                    <a:lnTo>
                      <a:pt x="11" y="0"/>
                    </a:lnTo>
                    <a:lnTo>
                      <a:pt x="11" y="24"/>
                    </a:lnTo>
                    <a:lnTo>
                      <a:pt x="478" y="24"/>
                    </a:lnTo>
                    <a:lnTo>
                      <a:pt x="466" y="12"/>
                    </a:lnTo>
                    <a:lnTo>
                      <a:pt x="466" y="256"/>
                    </a:lnTo>
                    <a:lnTo>
                      <a:pt x="478" y="245"/>
                    </a:lnTo>
                    <a:lnTo>
                      <a:pt x="11" y="245"/>
                    </a:lnTo>
                    <a:lnTo>
                      <a:pt x="23" y="256"/>
                    </a:lnTo>
                    <a:lnTo>
                      <a:pt x="23" y="12"/>
                    </a:lnTo>
                    <a:lnTo>
                      <a:pt x="11" y="24"/>
                    </a:lnTo>
                    <a:lnTo>
                      <a:pt x="11" y="0"/>
                    </a:lnTo>
                    <a:close/>
                  </a:path>
                </a:pathLst>
              </a:custGeom>
              <a:solidFill>
                <a:srgbClr val="000000"/>
              </a:solidFill>
              <a:ln w="9525">
                <a:noFill/>
                <a:round/>
                <a:headEnd/>
                <a:tailEnd/>
              </a:ln>
            </p:spPr>
            <p:txBody>
              <a:bodyPr/>
              <a:lstStyle/>
              <a:p>
                <a:endParaRPr lang="en-US">
                  <a:solidFill>
                    <a:srgbClr val="000000"/>
                  </a:solidFill>
                </a:endParaRPr>
              </a:p>
            </p:txBody>
          </p:sp>
          <p:sp>
            <p:nvSpPr>
              <p:cNvPr id="32923" name="Oval 22"/>
              <p:cNvSpPr>
                <a:spLocks noChangeArrowheads="1"/>
              </p:cNvSpPr>
              <p:nvPr/>
            </p:nvSpPr>
            <p:spPr bwMode="auto">
              <a:xfrm>
                <a:off x="494" y="1815"/>
                <a:ext cx="47" cy="232"/>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24" name="Oval 23"/>
              <p:cNvSpPr>
                <a:spLocks noChangeArrowheads="1"/>
              </p:cNvSpPr>
              <p:nvPr/>
            </p:nvSpPr>
            <p:spPr bwMode="auto">
              <a:xfrm>
                <a:off x="936" y="180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5" name="Oval 24"/>
              <p:cNvSpPr>
                <a:spLocks noChangeArrowheads="1"/>
              </p:cNvSpPr>
              <p:nvPr/>
            </p:nvSpPr>
            <p:spPr bwMode="auto">
              <a:xfrm>
                <a:off x="1008" y="180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26" name="Rectangle 25"/>
              <p:cNvSpPr>
                <a:spLocks noChangeArrowheads="1"/>
              </p:cNvSpPr>
              <p:nvPr/>
            </p:nvSpPr>
            <p:spPr bwMode="auto">
              <a:xfrm>
                <a:off x="1062" y="1809"/>
                <a:ext cx="1244"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27" name="Freeform 26"/>
              <p:cNvSpPr>
                <a:spLocks/>
              </p:cNvSpPr>
              <p:nvPr/>
            </p:nvSpPr>
            <p:spPr bwMode="auto">
              <a:xfrm>
                <a:off x="1050" y="1797"/>
                <a:ext cx="1268" cy="268"/>
              </a:xfrm>
              <a:custGeom>
                <a:avLst/>
                <a:gdLst>
                  <a:gd name="T0" fmla="*/ 12 w 1268"/>
                  <a:gd name="T1" fmla="*/ 0 h 268"/>
                  <a:gd name="T2" fmla="*/ 6 w 1268"/>
                  <a:gd name="T3" fmla="*/ 0 h 268"/>
                  <a:gd name="T4" fmla="*/ 6 w 1268"/>
                  <a:gd name="T5" fmla="*/ 6 h 268"/>
                  <a:gd name="T6" fmla="*/ 0 w 1268"/>
                  <a:gd name="T7" fmla="*/ 6 h 268"/>
                  <a:gd name="T8" fmla="*/ 0 w 1268"/>
                  <a:gd name="T9" fmla="*/ 12 h 268"/>
                  <a:gd name="T10" fmla="*/ 0 w 1268"/>
                  <a:gd name="T11" fmla="*/ 256 h 268"/>
                  <a:gd name="T12" fmla="*/ 0 w 1268"/>
                  <a:gd name="T13" fmla="*/ 262 h 268"/>
                  <a:gd name="T14" fmla="*/ 6 w 1268"/>
                  <a:gd name="T15" fmla="*/ 268 h 268"/>
                  <a:gd name="T16" fmla="*/ 6 w 1268"/>
                  <a:gd name="T17" fmla="*/ 268 h 268"/>
                  <a:gd name="T18" fmla="*/ 12 w 1268"/>
                  <a:gd name="T19" fmla="*/ 268 h 268"/>
                  <a:gd name="T20" fmla="*/ 1256 w 1268"/>
                  <a:gd name="T21" fmla="*/ 268 h 268"/>
                  <a:gd name="T22" fmla="*/ 1262 w 1268"/>
                  <a:gd name="T23" fmla="*/ 268 h 268"/>
                  <a:gd name="T24" fmla="*/ 1268 w 1268"/>
                  <a:gd name="T25" fmla="*/ 268 h 268"/>
                  <a:gd name="T26" fmla="*/ 1268 w 1268"/>
                  <a:gd name="T27" fmla="*/ 262 h 268"/>
                  <a:gd name="T28" fmla="*/ 1268 w 1268"/>
                  <a:gd name="T29" fmla="*/ 256 h 268"/>
                  <a:gd name="T30" fmla="*/ 1268 w 1268"/>
                  <a:gd name="T31" fmla="*/ 12 h 268"/>
                  <a:gd name="T32" fmla="*/ 1268 w 1268"/>
                  <a:gd name="T33" fmla="*/ 6 h 268"/>
                  <a:gd name="T34" fmla="*/ 1268 w 1268"/>
                  <a:gd name="T35" fmla="*/ 6 h 268"/>
                  <a:gd name="T36" fmla="*/ 1262 w 1268"/>
                  <a:gd name="T37" fmla="*/ 0 h 268"/>
                  <a:gd name="T38" fmla="*/ 1256 w 1268"/>
                  <a:gd name="T39" fmla="*/ 0 h 268"/>
                  <a:gd name="T40" fmla="*/ 12 w 1268"/>
                  <a:gd name="T41" fmla="*/ 0 h 268"/>
                  <a:gd name="T42" fmla="*/ 12 w 1268"/>
                  <a:gd name="T43" fmla="*/ 24 h 268"/>
                  <a:gd name="T44" fmla="*/ 1256 w 1268"/>
                  <a:gd name="T45" fmla="*/ 24 h 268"/>
                  <a:gd name="T46" fmla="*/ 1244 w 1268"/>
                  <a:gd name="T47" fmla="*/ 12 h 268"/>
                  <a:gd name="T48" fmla="*/ 1244 w 1268"/>
                  <a:gd name="T49" fmla="*/ 256 h 268"/>
                  <a:gd name="T50" fmla="*/ 1256 w 1268"/>
                  <a:gd name="T51" fmla="*/ 245 h 268"/>
                  <a:gd name="T52" fmla="*/ 12 w 1268"/>
                  <a:gd name="T53" fmla="*/ 245 h 268"/>
                  <a:gd name="T54" fmla="*/ 24 w 1268"/>
                  <a:gd name="T55" fmla="*/ 256 h 268"/>
                  <a:gd name="T56" fmla="*/ 24 w 1268"/>
                  <a:gd name="T57" fmla="*/ 12 h 268"/>
                  <a:gd name="T58" fmla="*/ 12 w 1268"/>
                  <a:gd name="T59" fmla="*/ 24 h 268"/>
                  <a:gd name="T60" fmla="*/ 12 w 1268"/>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68"/>
                  <a:gd name="T94" fmla="*/ 0 h 268"/>
                  <a:gd name="T95" fmla="*/ 1268 w 1268"/>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68" h="268">
                    <a:moveTo>
                      <a:pt x="12" y="0"/>
                    </a:moveTo>
                    <a:lnTo>
                      <a:pt x="6" y="0"/>
                    </a:lnTo>
                    <a:lnTo>
                      <a:pt x="6" y="6"/>
                    </a:lnTo>
                    <a:lnTo>
                      <a:pt x="0" y="6"/>
                    </a:lnTo>
                    <a:lnTo>
                      <a:pt x="0" y="12"/>
                    </a:lnTo>
                    <a:lnTo>
                      <a:pt x="0" y="256"/>
                    </a:lnTo>
                    <a:lnTo>
                      <a:pt x="0" y="262"/>
                    </a:lnTo>
                    <a:lnTo>
                      <a:pt x="6" y="268"/>
                    </a:lnTo>
                    <a:lnTo>
                      <a:pt x="12" y="268"/>
                    </a:lnTo>
                    <a:lnTo>
                      <a:pt x="1256" y="268"/>
                    </a:lnTo>
                    <a:lnTo>
                      <a:pt x="1262" y="268"/>
                    </a:lnTo>
                    <a:lnTo>
                      <a:pt x="1268" y="268"/>
                    </a:lnTo>
                    <a:lnTo>
                      <a:pt x="1268" y="262"/>
                    </a:lnTo>
                    <a:lnTo>
                      <a:pt x="1268" y="256"/>
                    </a:lnTo>
                    <a:lnTo>
                      <a:pt x="1268" y="12"/>
                    </a:lnTo>
                    <a:lnTo>
                      <a:pt x="1268" y="6"/>
                    </a:lnTo>
                    <a:lnTo>
                      <a:pt x="1262" y="0"/>
                    </a:lnTo>
                    <a:lnTo>
                      <a:pt x="1256" y="0"/>
                    </a:lnTo>
                    <a:lnTo>
                      <a:pt x="12" y="0"/>
                    </a:lnTo>
                    <a:lnTo>
                      <a:pt x="12" y="24"/>
                    </a:lnTo>
                    <a:lnTo>
                      <a:pt x="1256" y="24"/>
                    </a:lnTo>
                    <a:lnTo>
                      <a:pt x="1244" y="12"/>
                    </a:lnTo>
                    <a:lnTo>
                      <a:pt x="1244" y="256"/>
                    </a:lnTo>
                    <a:lnTo>
                      <a:pt x="1256"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28" name="Oval 27"/>
              <p:cNvSpPr>
                <a:spLocks noChangeArrowheads="1"/>
              </p:cNvSpPr>
              <p:nvPr/>
            </p:nvSpPr>
            <p:spPr bwMode="auto">
              <a:xfrm>
                <a:off x="1038" y="1815"/>
                <a:ext cx="48" cy="232"/>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29" name="Oval 28"/>
              <p:cNvSpPr>
                <a:spLocks noChangeArrowheads="1"/>
              </p:cNvSpPr>
              <p:nvPr/>
            </p:nvSpPr>
            <p:spPr bwMode="auto">
              <a:xfrm>
                <a:off x="2252" y="1809"/>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30" name="Oval 29"/>
              <p:cNvSpPr>
                <a:spLocks noChangeArrowheads="1"/>
              </p:cNvSpPr>
              <p:nvPr/>
            </p:nvSpPr>
            <p:spPr bwMode="auto">
              <a:xfrm>
                <a:off x="2330" y="1815"/>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31" name="Rectangle 30"/>
              <p:cNvSpPr>
                <a:spLocks noChangeArrowheads="1"/>
              </p:cNvSpPr>
              <p:nvPr/>
            </p:nvSpPr>
            <p:spPr bwMode="auto">
              <a:xfrm>
                <a:off x="2378" y="1815"/>
                <a:ext cx="473"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32" name="Freeform 31"/>
              <p:cNvSpPr>
                <a:spLocks/>
              </p:cNvSpPr>
              <p:nvPr/>
            </p:nvSpPr>
            <p:spPr bwMode="auto">
              <a:xfrm>
                <a:off x="2366" y="1803"/>
                <a:ext cx="497" cy="268"/>
              </a:xfrm>
              <a:custGeom>
                <a:avLst/>
                <a:gdLst>
                  <a:gd name="T0" fmla="*/ 12 w 497"/>
                  <a:gd name="T1" fmla="*/ 0 h 268"/>
                  <a:gd name="T2" fmla="*/ 6 w 497"/>
                  <a:gd name="T3" fmla="*/ 0 h 268"/>
                  <a:gd name="T4" fmla="*/ 6 w 497"/>
                  <a:gd name="T5" fmla="*/ 0 h 268"/>
                  <a:gd name="T6" fmla="*/ 6 w 497"/>
                  <a:gd name="T7" fmla="*/ 6 h 268"/>
                  <a:gd name="T8" fmla="*/ 0 w 497"/>
                  <a:gd name="T9" fmla="*/ 6 h 268"/>
                  <a:gd name="T10" fmla="*/ 0 w 497"/>
                  <a:gd name="T11" fmla="*/ 6 h 268"/>
                  <a:gd name="T12" fmla="*/ 0 w 497"/>
                  <a:gd name="T13" fmla="*/ 262 h 268"/>
                  <a:gd name="T14" fmla="*/ 0 w 497"/>
                  <a:gd name="T15" fmla="*/ 262 h 268"/>
                  <a:gd name="T16" fmla="*/ 6 w 497"/>
                  <a:gd name="T17" fmla="*/ 268 h 268"/>
                  <a:gd name="T18" fmla="*/ 6 w 497"/>
                  <a:gd name="T19" fmla="*/ 268 h 268"/>
                  <a:gd name="T20" fmla="*/ 6 w 497"/>
                  <a:gd name="T21" fmla="*/ 268 h 268"/>
                  <a:gd name="T22" fmla="*/ 12 w 497"/>
                  <a:gd name="T23" fmla="*/ 268 h 268"/>
                  <a:gd name="T24" fmla="*/ 485 w 497"/>
                  <a:gd name="T25" fmla="*/ 268 h 268"/>
                  <a:gd name="T26" fmla="*/ 491 w 497"/>
                  <a:gd name="T27" fmla="*/ 268 h 268"/>
                  <a:gd name="T28" fmla="*/ 491 w 497"/>
                  <a:gd name="T29" fmla="*/ 268 h 268"/>
                  <a:gd name="T30" fmla="*/ 491 w 497"/>
                  <a:gd name="T31" fmla="*/ 268 h 268"/>
                  <a:gd name="T32" fmla="*/ 497 w 497"/>
                  <a:gd name="T33" fmla="*/ 262 h 268"/>
                  <a:gd name="T34" fmla="*/ 497 w 497"/>
                  <a:gd name="T35" fmla="*/ 262 h 268"/>
                  <a:gd name="T36" fmla="*/ 497 w 497"/>
                  <a:gd name="T37" fmla="*/ 6 h 268"/>
                  <a:gd name="T38" fmla="*/ 497 w 497"/>
                  <a:gd name="T39" fmla="*/ 6 h 268"/>
                  <a:gd name="T40" fmla="*/ 491 w 497"/>
                  <a:gd name="T41" fmla="*/ 6 h 268"/>
                  <a:gd name="T42" fmla="*/ 491 w 497"/>
                  <a:gd name="T43" fmla="*/ 0 h 268"/>
                  <a:gd name="T44" fmla="*/ 491 w 497"/>
                  <a:gd name="T45" fmla="*/ 0 h 268"/>
                  <a:gd name="T46" fmla="*/ 485 w 497"/>
                  <a:gd name="T47" fmla="*/ 0 h 268"/>
                  <a:gd name="T48" fmla="*/ 12 w 497"/>
                  <a:gd name="T49" fmla="*/ 0 h 268"/>
                  <a:gd name="T50" fmla="*/ 12 w 497"/>
                  <a:gd name="T51" fmla="*/ 24 h 268"/>
                  <a:gd name="T52" fmla="*/ 485 w 497"/>
                  <a:gd name="T53" fmla="*/ 24 h 268"/>
                  <a:gd name="T54" fmla="*/ 473 w 497"/>
                  <a:gd name="T55" fmla="*/ 12 h 268"/>
                  <a:gd name="T56" fmla="*/ 473 w 497"/>
                  <a:gd name="T57" fmla="*/ 256 h 268"/>
                  <a:gd name="T58" fmla="*/ 485 w 497"/>
                  <a:gd name="T59" fmla="*/ 244 h 268"/>
                  <a:gd name="T60" fmla="*/ 12 w 497"/>
                  <a:gd name="T61" fmla="*/ 244 h 268"/>
                  <a:gd name="T62" fmla="*/ 24 w 497"/>
                  <a:gd name="T63" fmla="*/ 256 h 268"/>
                  <a:gd name="T64" fmla="*/ 24 w 497"/>
                  <a:gd name="T65" fmla="*/ 12 h 268"/>
                  <a:gd name="T66" fmla="*/ 12 w 497"/>
                  <a:gd name="T67" fmla="*/ 24 h 268"/>
                  <a:gd name="T68" fmla="*/ 12 w 497"/>
                  <a:gd name="T69" fmla="*/ 0 h 2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7"/>
                  <a:gd name="T106" fmla="*/ 0 h 268"/>
                  <a:gd name="T107" fmla="*/ 497 w 497"/>
                  <a:gd name="T108" fmla="*/ 268 h 2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7" h="268">
                    <a:moveTo>
                      <a:pt x="12" y="0"/>
                    </a:moveTo>
                    <a:lnTo>
                      <a:pt x="6" y="0"/>
                    </a:lnTo>
                    <a:lnTo>
                      <a:pt x="6" y="6"/>
                    </a:lnTo>
                    <a:lnTo>
                      <a:pt x="0" y="6"/>
                    </a:lnTo>
                    <a:lnTo>
                      <a:pt x="0" y="262"/>
                    </a:lnTo>
                    <a:lnTo>
                      <a:pt x="6" y="268"/>
                    </a:lnTo>
                    <a:lnTo>
                      <a:pt x="12" y="268"/>
                    </a:lnTo>
                    <a:lnTo>
                      <a:pt x="485" y="268"/>
                    </a:lnTo>
                    <a:lnTo>
                      <a:pt x="491" y="268"/>
                    </a:lnTo>
                    <a:lnTo>
                      <a:pt x="497" y="262"/>
                    </a:lnTo>
                    <a:lnTo>
                      <a:pt x="497" y="6"/>
                    </a:lnTo>
                    <a:lnTo>
                      <a:pt x="491" y="6"/>
                    </a:lnTo>
                    <a:lnTo>
                      <a:pt x="491" y="0"/>
                    </a:lnTo>
                    <a:lnTo>
                      <a:pt x="485" y="0"/>
                    </a:lnTo>
                    <a:lnTo>
                      <a:pt x="12" y="0"/>
                    </a:lnTo>
                    <a:lnTo>
                      <a:pt x="12" y="24"/>
                    </a:lnTo>
                    <a:lnTo>
                      <a:pt x="485" y="24"/>
                    </a:lnTo>
                    <a:lnTo>
                      <a:pt x="473" y="12"/>
                    </a:lnTo>
                    <a:lnTo>
                      <a:pt x="473" y="256"/>
                    </a:lnTo>
                    <a:lnTo>
                      <a:pt x="485" y="244"/>
                    </a:lnTo>
                    <a:lnTo>
                      <a:pt x="12" y="244"/>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33" name="Oval 32"/>
              <p:cNvSpPr>
                <a:spLocks noChangeArrowheads="1"/>
              </p:cNvSpPr>
              <p:nvPr/>
            </p:nvSpPr>
            <p:spPr bwMode="auto">
              <a:xfrm>
                <a:off x="2354" y="1815"/>
                <a:ext cx="48" cy="238"/>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34" name="Oval 33"/>
              <p:cNvSpPr>
                <a:spLocks noChangeArrowheads="1"/>
              </p:cNvSpPr>
              <p:nvPr/>
            </p:nvSpPr>
            <p:spPr bwMode="auto">
              <a:xfrm>
                <a:off x="2797" y="1815"/>
                <a:ext cx="102"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35" name="Freeform 34"/>
              <p:cNvSpPr>
                <a:spLocks/>
              </p:cNvSpPr>
              <p:nvPr/>
            </p:nvSpPr>
            <p:spPr bwMode="auto">
              <a:xfrm>
                <a:off x="1110" y="1648"/>
                <a:ext cx="107" cy="107"/>
              </a:xfrm>
              <a:custGeom>
                <a:avLst/>
                <a:gdLst>
                  <a:gd name="T0" fmla="*/ 54 w 107"/>
                  <a:gd name="T1" fmla="*/ 0 h 107"/>
                  <a:gd name="T2" fmla="*/ 42 w 107"/>
                  <a:gd name="T3" fmla="*/ 0 h 107"/>
                  <a:gd name="T4" fmla="*/ 30 w 107"/>
                  <a:gd name="T5" fmla="*/ 6 h 107"/>
                  <a:gd name="T6" fmla="*/ 18 w 107"/>
                  <a:gd name="T7" fmla="*/ 18 h 107"/>
                  <a:gd name="T8" fmla="*/ 6 w 107"/>
                  <a:gd name="T9" fmla="*/ 24 h 107"/>
                  <a:gd name="T10" fmla="*/ 0 w 107"/>
                  <a:gd name="T11" fmla="*/ 42 h 107"/>
                  <a:gd name="T12" fmla="*/ 0 w 107"/>
                  <a:gd name="T13" fmla="*/ 54 h 107"/>
                  <a:gd name="T14" fmla="*/ 0 w 107"/>
                  <a:gd name="T15" fmla="*/ 66 h 107"/>
                  <a:gd name="T16" fmla="*/ 6 w 107"/>
                  <a:gd name="T17" fmla="*/ 84 h 107"/>
                  <a:gd name="T18" fmla="*/ 18 w 107"/>
                  <a:gd name="T19" fmla="*/ 90 h 107"/>
                  <a:gd name="T20" fmla="*/ 30 w 107"/>
                  <a:gd name="T21" fmla="*/ 101 h 107"/>
                  <a:gd name="T22" fmla="*/ 42 w 107"/>
                  <a:gd name="T23" fmla="*/ 107 h 107"/>
                  <a:gd name="T24" fmla="*/ 66 w 107"/>
                  <a:gd name="T25" fmla="*/ 107 h 107"/>
                  <a:gd name="T26" fmla="*/ 84 w 107"/>
                  <a:gd name="T27" fmla="*/ 101 h 107"/>
                  <a:gd name="T28" fmla="*/ 90 w 107"/>
                  <a:gd name="T29" fmla="*/ 90 h 107"/>
                  <a:gd name="T30" fmla="*/ 101 w 107"/>
                  <a:gd name="T31" fmla="*/ 84 h 107"/>
                  <a:gd name="T32" fmla="*/ 107 w 107"/>
                  <a:gd name="T33" fmla="*/ 66 h 107"/>
                  <a:gd name="T34" fmla="*/ 107 w 107"/>
                  <a:gd name="T35" fmla="*/ 54 h 107"/>
                  <a:gd name="T36" fmla="*/ 107 w 107"/>
                  <a:gd name="T37" fmla="*/ 42 h 107"/>
                  <a:gd name="T38" fmla="*/ 101 w 107"/>
                  <a:gd name="T39" fmla="*/ 24 h 107"/>
                  <a:gd name="T40" fmla="*/ 90 w 107"/>
                  <a:gd name="T41" fmla="*/ 18 h 107"/>
                  <a:gd name="T42" fmla="*/ 84 w 107"/>
                  <a:gd name="T43" fmla="*/ 6 h 107"/>
                  <a:gd name="T44" fmla="*/ 66 w 107"/>
                  <a:gd name="T45" fmla="*/ 0 h 107"/>
                  <a:gd name="T46" fmla="*/ 54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6" name="Freeform 35"/>
              <p:cNvSpPr>
                <a:spLocks/>
              </p:cNvSpPr>
              <p:nvPr/>
            </p:nvSpPr>
            <p:spPr bwMode="auto">
              <a:xfrm>
                <a:off x="1325" y="1648"/>
                <a:ext cx="108" cy="107"/>
              </a:xfrm>
              <a:custGeom>
                <a:avLst/>
                <a:gdLst>
                  <a:gd name="T0" fmla="*/ 54 w 108"/>
                  <a:gd name="T1" fmla="*/ 0 h 107"/>
                  <a:gd name="T2" fmla="*/ 42 w 108"/>
                  <a:gd name="T3" fmla="*/ 0 h 107"/>
                  <a:gd name="T4" fmla="*/ 30 w 108"/>
                  <a:gd name="T5" fmla="*/ 6 h 107"/>
                  <a:gd name="T6" fmla="*/ 18 w 108"/>
                  <a:gd name="T7" fmla="*/ 18 h 107"/>
                  <a:gd name="T8" fmla="*/ 6 w 108"/>
                  <a:gd name="T9" fmla="*/ 24 h 107"/>
                  <a:gd name="T10" fmla="*/ 0 w 108"/>
                  <a:gd name="T11" fmla="*/ 42 h 107"/>
                  <a:gd name="T12" fmla="*/ 0 w 108"/>
                  <a:gd name="T13" fmla="*/ 54 h 107"/>
                  <a:gd name="T14" fmla="*/ 0 w 108"/>
                  <a:gd name="T15" fmla="*/ 66 h 107"/>
                  <a:gd name="T16" fmla="*/ 6 w 108"/>
                  <a:gd name="T17" fmla="*/ 84 h 107"/>
                  <a:gd name="T18" fmla="*/ 18 w 108"/>
                  <a:gd name="T19" fmla="*/ 90 h 107"/>
                  <a:gd name="T20" fmla="*/ 30 w 108"/>
                  <a:gd name="T21" fmla="*/ 101 h 107"/>
                  <a:gd name="T22" fmla="*/ 42 w 108"/>
                  <a:gd name="T23" fmla="*/ 107 h 107"/>
                  <a:gd name="T24" fmla="*/ 66 w 108"/>
                  <a:gd name="T25" fmla="*/ 107 h 107"/>
                  <a:gd name="T26" fmla="*/ 84 w 108"/>
                  <a:gd name="T27" fmla="*/ 101 h 107"/>
                  <a:gd name="T28" fmla="*/ 90 w 108"/>
                  <a:gd name="T29" fmla="*/ 90 h 107"/>
                  <a:gd name="T30" fmla="*/ 102 w 108"/>
                  <a:gd name="T31" fmla="*/ 84 h 107"/>
                  <a:gd name="T32" fmla="*/ 108 w 108"/>
                  <a:gd name="T33" fmla="*/ 66 h 107"/>
                  <a:gd name="T34" fmla="*/ 108 w 108"/>
                  <a:gd name="T35" fmla="*/ 54 h 107"/>
                  <a:gd name="T36" fmla="*/ 108 w 108"/>
                  <a:gd name="T37" fmla="*/ 42 h 107"/>
                  <a:gd name="T38" fmla="*/ 102 w 108"/>
                  <a:gd name="T39" fmla="*/ 24 h 107"/>
                  <a:gd name="T40" fmla="*/ 90 w 108"/>
                  <a:gd name="T41" fmla="*/ 18 h 107"/>
                  <a:gd name="T42" fmla="*/ 84 w 108"/>
                  <a:gd name="T43" fmla="*/ 6 h 107"/>
                  <a:gd name="T44" fmla="*/ 66 w 108"/>
                  <a:gd name="T45" fmla="*/ 0 h 107"/>
                  <a:gd name="T46" fmla="*/ 54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7" name="Freeform 36"/>
              <p:cNvSpPr>
                <a:spLocks/>
              </p:cNvSpPr>
              <p:nvPr/>
            </p:nvSpPr>
            <p:spPr bwMode="auto">
              <a:xfrm>
                <a:off x="1541" y="1648"/>
                <a:ext cx="107" cy="107"/>
              </a:xfrm>
              <a:custGeom>
                <a:avLst/>
                <a:gdLst>
                  <a:gd name="T0" fmla="*/ 53 w 107"/>
                  <a:gd name="T1" fmla="*/ 0 h 107"/>
                  <a:gd name="T2" fmla="*/ 41 w 107"/>
                  <a:gd name="T3" fmla="*/ 0 h 107"/>
                  <a:gd name="T4" fmla="*/ 29 w 107"/>
                  <a:gd name="T5" fmla="*/ 6 h 107"/>
                  <a:gd name="T6" fmla="*/ 17 w 107"/>
                  <a:gd name="T7" fmla="*/ 18 h 107"/>
                  <a:gd name="T8" fmla="*/ 6 w 107"/>
                  <a:gd name="T9" fmla="*/ 24 h 107"/>
                  <a:gd name="T10" fmla="*/ 0 w 107"/>
                  <a:gd name="T11" fmla="*/ 42 h 107"/>
                  <a:gd name="T12" fmla="*/ 0 w 107"/>
                  <a:gd name="T13" fmla="*/ 54 h 107"/>
                  <a:gd name="T14" fmla="*/ 0 w 107"/>
                  <a:gd name="T15" fmla="*/ 66 h 107"/>
                  <a:gd name="T16" fmla="*/ 6 w 107"/>
                  <a:gd name="T17" fmla="*/ 84 h 107"/>
                  <a:gd name="T18" fmla="*/ 17 w 107"/>
                  <a:gd name="T19" fmla="*/ 90 h 107"/>
                  <a:gd name="T20" fmla="*/ 29 w 107"/>
                  <a:gd name="T21" fmla="*/ 101 h 107"/>
                  <a:gd name="T22" fmla="*/ 41 w 107"/>
                  <a:gd name="T23" fmla="*/ 107 h 107"/>
                  <a:gd name="T24" fmla="*/ 65 w 107"/>
                  <a:gd name="T25" fmla="*/ 107 h 107"/>
                  <a:gd name="T26" fmla="*/ 83 w 107"/>
                  <a:gd name="T27" fmla="*/ 101 h 107"/>
                  <a:gd name="T28" fmla="*/ 89 w 107"/>
                  <a:gd name="T29" fmla="*/ 90 h 107"/>
                  <a:gd name="T30" fmla="*/ 101 w 107"/>
                  <a:gd name="T31" fmla="*/ 84 h 107"/>
                  <a:gd name="T32" fmla="*/ 107 w 107"/>
                  <a:gd name="T33" fmla="*/ 66 h 107"/>
                  <a:gd name="T34" fmla="*/ 107 w 107"/>
                  <a:gd name="T35" fmla="*/ 54 h 107"/>
                  <a:gd name="T36" fmla="*/ 107 w 107"/>
                  <a:gd name="T37" fmla="*/ 42 h 107"/>
                  <a:gd name="T38" fmla="*/ 101 w 107"/>
                  <a:gd name="T39" fmla="*/ 24 h 107"/>
                  <a:gd name="T40" fmla="*/ 89 w 107"/>
                  <a:gd name="T41" fmla="*/ 18 h 107"/>
                  <a:gd name="T42" fmla="*/ 83 w 107"/>
                  <a:gd name="T43" fmla="*/ 6 h 107"/>
                  <a:gd name="T44" fmla="*/ 65 w 107"/>
                  <a:gd name="T45" fmla="*/ 0 h 107"/>
                  <a:gd name="T46" fmla="*/ 53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3" y="0"/>
                    </a:moveTo>
                    <a:lnTo>
                      <a:pt x="41" y="0"/>
                    </a:lnTo>
                    <a:lnTo>
                      <a:pt x="29" y="6"/>
                    </a:lnTo>
                    <a:lnTo>
                      <a:pt x="17" y="18"/>
                    </a:lnTo>
                    <a:lnTo>
                      <a:pt x="6" y="24"/>
                    </a:lnTo>
                    <a:lnTo>
                      <a:pt x="0" y="42"/>
                    </a:lnTo>
                    <a:lnTo>
                      <a:pt x="0" y="54"/>
                    </a:lnTo>
                    <a:lnTo>
                      <a:pt x="0" y="66"/>
                    </a:lnTo>
                    <a:lnTo>
                      <a:pt x="6" y="84"/>
                    </a:lnTo>
                    <a:lnTo>
                      <a:pt x="17" y="90"/>
                    </a:lnTo>
                    <a:lnTo>
                      <a:pt x="29" y="101"/>
                    </a:lnTo>
                    <a:lnTo>
                      <a:pt x="41" y="107"/>
                    </a:lnTo>
                    <a:lnTo>
                      <a:pt x="65" y="107"/>
                    </a:lnTo>
                    <a:lnTo>
                      <a:pt x="83" y="101"/>
                    </a:lnTo>
                    <a:lnTo>
                      <a:pt x="89" y="90"/>
                    </a:lnTo>
                    <a:lnTo>
                      <a:pt x="101" y="84"/>
                    </a:lnTo>
                    <a:lnTo>
                      <a:pt x="107" y="66"/>
                    </a:lnTo>
                    <a:lnTo>
                      <a:pt x="107" y="54"/>
                    </a:lnTo>
                    <a:lnTo>
                      <a:pt x="107" y="42"/>
                    </a:lnTo>
                    <a:lnTo>
                      <a:pt x="101" y="24"/>
                    </a:lnTo>
                    <a:lnTo>
                      <a:pt x="89" y="18"/>
                    </a:lnTo>
                    <a:lnTo>
                      <a:pt x="83" y="6"/>
                    </a:lnTo>
                    <a:lnTo>
                      <a:pt x="65" y="0"/>
                    </a:lnTo>
                    <a:lnTo>
                      <a:pt x="53"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8" name="Freeform 37"/>
              <p:cNvSpPr>
                <a:spLocks/>
              </p:cNvSpPr>
              <p:nvPr/>
            </p:nvSpPr>
            <p:spPr bwMode="auto">
              <a:xfrm>
                <a:off x="1756" y="1648"/>
                <a:ext cx="108" cy="107"/>
              </a:xfrm>
              <a:custGeom>
                <a:avLst/>
                <a:gdLst>
                  <a:gd name="T0" fmla="*/ 54 w 108"/>
                  <a:gd name="T1" fmla="*/ 0 h 107"/>
                  <a:gd name="T2" fmla="*/ 42 w 108"/>
                  <a:gd name="T3" fmla="*/ 0 h 107"/>
                  <a:gd name="T4" fmla="*/ 30 w 108"/>
                  <a:gd name="T5" fmla="*/ 6 h 107"/>
                  <a:gd name="T6" fmla="*/ 18 w 108"/>
                  <a:gd name="T7" fmla="*/ 18 h 107"/>
                  <a:gd name="T8" fmla="*/ 6 w 108"/>
                  <a:gd name="T9" fmla="*/ 24 h 107"/>
                  <a:gd name="T10" fmla="*/ 0 w 108"/>
                  <a:gd name="T11" fmla="*/ 42 h 107"/>
                  <a:gd name="T12" fmla="*/ 0 w 108"/>
                  <a:gd name="T13" fmla="*/ 54 h 107"/>
                  <a:gd name="T14" fmla="*/ 0 w 108"/>
                  <a:gd name="T15" fmla="*/ 66 h 107"/>
                  <a:gd name="T16" fmla="*/ 6 w 108"/>
                  <a:gd name="T17" fmla="*/ 84 h 107"/>
                  <a:gd name="T18" fmla="*/ 18 w 108"/>
                  <a:gd name="T19" fmla="*/ 90 h 107"/>
                  <a:gd name="T20" fmla="*/ 30 w 108"/>
                  <a:gd name="T21" fmla="*/ 101 h 107"/>
                  <a:gd name="T22" fmla="*/ 42 w 108"/>
                  <a:gd name="T23" fmla="*/ 107 h 107"/>
                  <a:gd name="T24" fmla="*/ 66 w 108"/>
                  <a:gd name="T25" fmla="*/ 107 h 107"/>
                  <a:gd name="T26" fmla="*/ 84 w 108"/>
                  <a:gd name="T27" fmla="*/ 101 h 107"/>
                  <a:gd name="T28" fmla="*/ 90 w 108"/>
                  <a:gd name="T29" fmla="*/ 90 h 107"/>
                  <a:gd name="T30" fmla="*/ 102 w 108"/>
                  <a:gd name="T31" fmla="*/ 84 h 107"/>
                  <a:gd name="T32" fmla="*/ 108 w 108"/>
                  <a:gd name="T33" fmla="*/ 66 h 107"/>
                  <a:gd name="T34" fmla="*/ 108 w 108"/>
                  <a:gd name="T35" fmla="*/ 54 h 107"/>
                  <a:gd name="T36" fmla="*/ 108 w 108"/>
                  <a:gd name="T37" fmla="*/ 42 h 107"/>
                  <a:gd name="T38" fmla="*/ 102 w 108"/>
                  <a:gd name="T39" fmla="*/ 24 h 107"/>
                  <a:gd name="T40" fmla="*/ 90 w 108"/>
                  <a:gd name="T41" fmla="*/ 18 h 107"/>
                  <a:gd name="T42" fmla="*/ 84 w 108"/>
                  <a:gd name="T43" fmla="*/ 6 h 107"/>
                  <a:gd name="T44" fmla="*/ 66 w 108"/>
                  <a:gd name="T45" fmla="*/ 0 h 107"/>
                  <a:gd name="T46" fmla="*/ 54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939" name="Freeform 38"/>
              <p:cNvSpPr>
                <a:spLocks/>
              </p:cNvSpPr>
              <p:nvPr/>
            </p:nvSpPr>
            <p:spPr bwMode="auto">
              <a:xfrm>
                <a:off x="1971" y="1648"/>
                <a:ext cx="108" cy="107"/>
              </a:xfrm>
              <a:custGeom>
                <a:avLst/>
                <a:gdLst>
                  <a:gd name="T0" fmla="*/ 54 w 108"/>
                  <a:gd name="T1" fmla="*/ 0 h 107"/>
                  <a:gd name="T2" fmla="*/ 42 w 108"/>
                  <a:gd name="T3" fmla="*/ 0 h 107"/>
                  <a:gd name="T4" fmla="*/ 30 w 108"/>
                  <a:gd name="T5" fmla="*/ 6 h 107"/>
                  <a:gd name="T6" fmla="*/ 18 w 108"/>
                  <a:gd name="T7" fmla="*/ 18 h 107"/>
                  <a:gd name="T8" fmla="*/ 6 w 108"/>
                  <a:gd name="T9" fmla="*/ 24 h 107"/>
                  <a:gd name="T10" fmla="*/ 0 w 108"/>
                  <a:gd name="T11" fmla="*/ 42 h 107"/>
                  <a:gd name="T12" fmla="*/ 0 w 108"/>
                  <a:gd name="T13" fmla="*/ 54 h 107"/>
                  <a:gd name="T14" fmla="*/ 0 w 108"/>
                  <a:gd name="T15" fmla="*/ 66 h 107"/>
                  <a:gd name="T16" fmla="*/ 6 w 108"/>
                  <a:gd name="T17" fmla="*/ 84 h 107"/>
                  <a:gd name="T18" fmla="*/ 18 w 108"/>
                  <a:gd name="T19" fmla="*/ 90 h 107"/>
                  <a:gd name="T20" fmla="*/ 30 w 108"/>
                  <a:gd name="T21" fmla="*/ 101 h 107"/>
                  <a:gd name="T22" fmla="*/ 42 w 108"/>
                  <a:gd name="T23" fmla="*/ 107 h 107"/>
                  <a:gd name="T24" fmla="*/ 66 w 108"/>
                  <a:gd name="T25" fmla="*/ 107 h 107"/>
                  <a:gd name="T26" fmla="*/ 84 w 108"/>
                  <a:gd name="T27" fmla="*/ 101 h 107"/>
                  <a:gd name="T28" fmla="*/ 96 w 108"/>
                  <a:gd name="T29" fmla="*/ 90 h 107"/>
                  <a:gd name="T30" fmla="*/ 102 w 108"/>
                  <a:gd name="T31" fmla="*/ 84 h 107"/>
                  <a:gd name="T32" fmla="*/ 108 w 108"/>
                  <a:gd name="T33" fmla="*/ 66 h 107"/>
                  <a:gd name="T34" fmla="*/ 108 w 108"/>
                  <a:gd name="T35" fmla="*/ 54 h 107"/>
                  <a:gd name="T36" fmla="*/ 108 w 108"/>
                  <a:gd name="T37" fmla="*/ 42 h 107"/>
                  <a:gd name="T38" fmla="*/ 102 w 108"/>
                  <a:gd name="T39" fmla="*/ 24 h 107"/>
                  <a:gd name="T40" fmla="*/ 96 w 108"/>
                  <a:gd name="T41" fmla="*/ 18 h 107"/>
                  <a:gd name="T42" fmla="*/ 84 w 108"/>
                  <a:gd name="T43" fmla="*/ 6 h 107"/>
                  <a:gd name="T44" fmla="*/ 66 w 108"/>
                  <a:gd name="T45" fmla="*/ 0 h 107"/>
                  <a:gd name="T46" fmla="*/ 54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6" y="90"/>
                    </a:lnTo>
                    <a:lnTo>
                      <a:pt x="102" y="84"/>
                    </a:lnTo>
                    <a:lnTo>
                      <a:pt x="108" y="66"/>
                    </a:lnTo>
                    <a:lnTo>
                      <a:pt x="108" y="54"/>
                    </a:lnTo>
                    <a:lnTo>
                      <a:pt x="108" y="42"/>
                    </a:lnTo>
                    <a:lnTo>
                      <a:pt x="102" y="24"/>
                    </a:lnTo>
                    <a:lnTo>
                      <a:pt x="96"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grpSp>
        <p:grpSp>
          <p:nvGrpSpPr>
            <p:cNvPr id="4" name="Group 39"/>
            <p:cNvGrpSpPr>
              <a:grpSpLocks/>
            </p:cNvGrpSpPr>
            <p:nvPr/>
          </p:nvGrpSpPr>
          <p:grpSpPr bwMode="auto">
            <a:xfrm>
              <a:off x="1404" y="1769"/>
              <a:ext cx="2423" cy="274"/>
              <a:chOff x="374" y="1332"/>
              <a:chExt cx="2423" cy="274"/>
            </a:xfrm>
          </p:grpSpPr>
          <p:sp>
            <p:nvSpPr>
              <p:cNvPr id="32890" name="Oval 40"/>
              <p:cNvSpPr>
                <a:spLocks noChangeArrowheads="1"/>
              </p:cNvSpPr>
              <p:nvPr/>
            </p:nvSpPr>
            <p:spPr bwMode="auto">
              <a:xfrm>
                <a:off x="374" y="1344"/>
                <a:ext cx="96"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91" name="Rectangle 41"/>
              <p:cNvSpPr>
                <a:spLocks noChangeArrowheads="1"/>
              </p:cNvSpPr>
              <p:nvPr/>
            </p:nvSpPr>
            <p:spPr bwMode="auto">
              <a:xfrm>
                <a:off x="422" y="1344"/>
                <a:ext cx="466"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92" name="Freeform 42"/>
              <p:cNvSpPr>
                <a:spLocks/>
              </p:cNvSpPr>
              <p:nvPr/>
            </p:nvSpPr>
            <p:spPr bwMode="auto">
              <a:xfrm>
                <a:off x="410" y="1332"/>
                <a:ext cx="490" cy="268"/>
              </a:xfrm>
              <a:custGeom>
                <a:avLst/>
                <a:gdLst>
                  <a:gd name="T0" fmla="*/ 12 w 490"/>
                  <a:gd name="T1" fmla="*/ 0 h 268"/>
                  <a:gd name="T2" fmla="*/ 6 w 490"/>
                  <a:gd name="T3" fmla="*/ 0 h 268"/>
                  <a:gd name="T4" fmla="*/ 6 w 490"/>
                  <a:gd name="T5" fmla="*/ 6 h 268"/>
                  <a:gd name="T6" fmla="*/ 0 w 490"/>
                  <a:gd name="T7" fmla="*/ 6 h 268"/>
                  <a:gd name="T8" fmla="*/ 0 w 490"/>
                  <a:gd name="T9" fmla="*/ 12 h 268"/>
                  <a:gd name="T10" fmla="*/ 0 w 490"/>
                  <a:gd name="T11" fmla="*/ 256 h 268"/>
                  <a:gd name="T12" fmla="*/ 0 w 490"/>
                  <a:gd name="T13" fmla="*/ 262 h 268"/>
                  <a:gd name="T14" fmla="*/ 6 w 490"/>
                  <a:gd name="T15" fmla="*/ 268 h 268"/>
                  <a:gd name="T16" fmla="*/ 6 w 490"/>
                  <a:gd name="T17" fmla="*/ 268 h 268"/>
                  <a:gd name="T18" fmla="*/ 12 w 490"/>
                  <a:gd name="T19" fmla="*/ 268 h 268"/>
                  <a:gd name="T20" fmla="*/ 478 w 490"/>
                  <a:gd name="T21" fmla="*/ 268 h 268"/>
                  <a:gd name="T22" fmla="*/ 484 w 490"/>
                  <a:gd name="T23" fmla="*/ 268 h 268"/>
                  <a:gd name="T24" fmla="*/ 490 w 490"/>
                  <a:gd name="T25" fmla="*/ 268 h 268"/>
                  <a:gd name="T26" fmla="*/ 490 w 490"/>
                  <a:gd name="T27" fmla="*/ 262 h 268"/>
                  <a:gd name="T28" fmla="*/ 490 w 490"/>
                  <a:gd name="T29" fmla="*/ 256 h 268"/>
                  <a:gd name="T30" fmla="*/ 490 w 490"/>
                  <a:gd name="T31" fmla="*/ 12 h 268"/>
                  <a:gd name="T32" fmla="*/ 490 w 490"/>
                  <a:gd name="T33" fmla="*/ 6 h 268"/>
                  <a:gd name="T34" fmla="*/ 490 w 490"/>
                  <a:gd name="T35" fmla="*/ 6 h 268"/>
                  <a:gd name="T36" fmla="*/ 484 w 490"/>
                  <a:gd name="T37" fmla="*/ 0 h 268"/>
                  <a:gd name="T38" fmla="*/ 478 w 490"/>
                  <a:gd name="T39" fmla="*/ 0 h 268"/>
                  <a:gd name="T40" fmla="*/ 12 w 490"/>
                  <a:gd name="T41" fmla="*/ 0 h 268"/>
                  <a:gd name="T42" fmla="*/ 12 w 490"/>
                  <a:gd name="T43" fmla="*/ 24 h 268"/>
                  <a:gd name="T44" fmla="*/ 478 w 490"/>
                  <a:gd name="T45" fmla="*/ 24 h 268"/>
                  <a:gd name="T46" fmla="*/ 466 w 490"/>
                  <a:gd name="T47" fmla="*/ 12 h 268"/>
                  <a:gd name="T48" fmla="*/ 466 w 490"/>
                  <a:gd name="T49" fmla="*/ 256 h 268"/>
                  <a:gd name="T50" fmla="*/ 478 w 490"/>
                  <a:gd name="T51" fmla="*/ 245 h 268"/>
                  <a:gd name="T52" fmla="*/ 12 w 490"/>
                  <a:gd name="T53" fmla="*/ 245 h 268"/>
                  <a:gd name="T54" fmla="*/ 24 w 490"/>
                  <a:gd name="T55" fmla="*/ 256 h 268"/>
                  <a:gd name="T56" fmla="*/ 24 w 490"/>
                  <a:gd name="T57" fmla="*/ 12 h 268"/>
                  <a:gd name="T58" fmla="*/ 12 w 490"/>
                  <a:gd name="T59" fmla="*/ 24 h 268"/>
                  <a:gd name="T60" fmla="*/ 12 w 490"/>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0"/>
                  <a:gd name="T94" fmla="*/ 0 h 268"/>
                  <a:gd name="T95" fmla="*/ 490 w 490"/>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0" h="268">
                    <a:moveTo>
                      <a:pt x="12" y="0"/>
                    </a:moveTo>
                    <a:lnTo>
                      <a:pt x="6" y="0"/>
                    </a:lnTo>
                    <a:lnTo>
                      <a:pt x="6" y="6"/>
                    </a:lnTo>
                    <a:lnTo>
                      <a:pt x="0" y="6"/>
                    </a:lnTo>
                    <a:lnTo>
                      <a:pt x="0" y="12"/>
                    </a:lnTo>
                    <a:lnTo>
                      <a:pt x="0" y="256"/>
                    </a:lnTo>
                    <a:lnTo>
                      <a:pt x="0" y="262"/>
                    </a:lnTo>
                    <a:lnTo>
                      <a:pt x="6" y="268"/>
                    </a:lnTo>
                    <a:lnTo>
                      <a:pt x="12" y="268"/>
                    </a:lnTo>
                    <a:lnTo>
                      <a:pt x="478" y="268"/>
                    </a:lnTo>
                    <a:lnTo>
                      <a:pt x="484" y="268"/>
                    </a:lnTo>
                    <a:lnTo>
                      <a:pt x="490" y="268"/>
                    </a:lnTo>
                    <a:lnTo>
                      <a:pt x="490" y="262"/>
                    </a:lnTo>
                    <a:lnTo>
                      <a:pt x="490" y="256"/>
                    </a:lnTo>
                    <a:lnTo>
                      <a:pt x="490" y="12"/>
                    </a:lnTo>
                    <a:lnTo>
                      <a:pt x="490" y="6"/>
                    </a:lnTo>
                    <a:lnTo>
                      <a:pt x="484" y="0"/>
                    </a:lnTo>
                    <a:lnTo>
                      <a:pt x="478" y="0"/>
                    </a:lnTo>
                    <a:lnTo>
                      <a:pt x="12" y="0"/>
                    </a:lnTo>
                    <a:lnTo>
                      <a:pt x="12" y="24"/>
                    </a:lnTo>
                    <a:lnTo>
                      <a:pt x="478" y="24"/>
                    </a:lnTo>
                    <a:lnTo>
                      <a:pt x="466" y="12"/>
                    </a:lnTo>
                    <a:lnTo>
                      <a:pt x="466" y="256"/>
                    </a:lnTo>
                    <a:lnTo>
                      <a:pt x="478"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93" name="Oval 43"/>
              <p:cNvSpPr>
                <a:spLocks noChangeArrowheads="1"/>
              </p:cNvSpPr>
              <p:nvPr/>
            </p:nvSpPr>
            <p:spPr bwMode="auto">
              <a:xfrm>
                <a:off x="398" y="135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94" name="Oval 44"/>
              <p:cNvSpPr>
                <a:spLocks noChangeArrowheads="1"/>
              </p:cNvSpPr>
              <p:nvPr/>
            </p:nvSpPr>
            <p:spPr bwMode="auto">
              <a:xfrm>
                <a:off x="841" y="1344"/>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95" name="Oval 45"/>
              <p:cNvSpPr>
                <a:spLocks noChangeArrowheads="1"/>
              </p:cNvSpPr>
              <p:nvPr/>
            </p:nvSpPr>
            <p:spPr bwMode="auto">
              <a:xfrm>
                <a:off x="912" y="1344"/>
                <a:ext cx="96"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96" name="Rectangle 46"/>
              <p:cNvSpPr>
                <a:spLocks noChangeArrowheads="1"/>
              </p:cNvSpPr>
              <p:nvPr/>
            </p:nvSpPr>
            <p:spPr bwMode="auto">
              <a:xfrm>
                <a:off x="960" y="1344"/>
                <a:ext cx="1245"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97" name="Freeform 47"/>
              <p:cNvSpPr>
                <a:spLocks/>
              </p:cNvSpPr>
              <p:nvPr/>
            </p:nvSpPr>
            <p:spPr bwMode="auto">
              <a:xfrm>
                <a:off x="948" y="1332"/>
                <a:ext cx="1269" cy="268"/>
              </a:xfrm>
              <a:custGeom>
                <a:avLst/>
                <a:gdLst>
                  <a:gd name="T0" fmla="*/ 12 w 1269"/>
                  <a:gd name="T1" fmla="*/ 0 h 268"/>
                  <a:gd name="T2" fmla="*/ 6 w 1269"/>
                  <a:gd name="T3" fmla="*/ 0 h 268"/>
                  <a:gd name="T4" fmla="*/ 6 w 1269"/>
                  <a:gd name="T5" fmla="*/ 6 h 268"/>
                  <a:gd name="T6" fmla="*/ 0 w 1269"/>
                  <a:gd name="T7" fmla="*/ 6 h 268"/>
                  <a:gd name="T8" fmla="*/ 0 w 1269"/>
                  <a:gd name="T9" fmla="*/ 12 h 268"/>
                  <a:gd name="T10" fmla="*/ 0 w 1269"/>
                  <a:gd name="T11" fmla="*/ 256 h 268"/>
                  <a:gd name="T12" fmla="*/ 0 w 1269"/>
                  <a:gd name="T13" fmla="*/ 262 h 268"/>
                  <a:gd name="T14" fmla="*/ 6 w 1269"/>
                  <a:gd name="T15" fmla="*/ 268 h 268"/>
                  <a:gd name="T16" fmla="*/ 6 w 1269"/>
                  <a:gd name="T17" fmla="*/ 268 h 268"/>
                  <a:gd name="T18" fmla="*/ 12 w 1269"/>
                  <a:gd name="T19" fmla="*/ 268 h 268"/>
                  <a:gd name="T20" fmla="*/ 1257 w 1269"/>
                  <a:gd name="T21" fmla="*/ 268 h 268"/>
                  <a:gd name="T22" fmla="*/ 1263 w 1269"/>
                  <a:gd name="T23" fmla="*/ 268 h 268"/>
                  <a:gd name="T24" fmla="*/ 1269 w 1269"/>
                  <a:gd name="T25" fmla="*/ 268 h 268"/>
                  <a:gd name="T26" fmla="*/ 1269 w 1269"/>
                  <a:gd name="T27" fmla="*/ 262 h 268"/>
                  <a:gd name="T28" fmla="*/ 1269 w 1269"/>
                  <a:gd name="T29" fmla="*/ 256 h 268"/>
                  <a:gd name="T30" fmla="*/ 1269 w 1269"/>
                  <a:gd name="T31" fmla="*/ 12 h 268"/>
                  <a:gd name="T32" fmla="*/ 1269 w 1269"/>
                  <a:gd name="T33" fmla="*/ 6 h 268"/>
                  <a:gd name="T34" fmla="*/ 1269 w 1269"/>
                  <a:gd name="T35" fmla="*/ 6 h 268"/>
                  <a:gd name="T36" fmla="*/ 1263 w 1269"/>
                  <a:gd name="T37" fmla="*/ 0 h 268"/>
                  <a:gd name="T38" fmla="*/ 1257 w 1269"/>
                  <a:gd name="T39" fmla="*/ 0 h 268"/>
                  <a:gd name="T40" fmla="*/ 12 w 1269"/>
                  <a:gd name="T41" fmla="*/ 0 h 268"/>
                  <a:gd name="T42" fmla="*/ 12 w 1269"/>
                  <a:gd name="T43" fmla="*/ 24 h 268"/>
                  <a:gd name="T44" fmla="*/ 1257 w 1269"/>
                  <a:gd name="T45" fmla="*/ 24 h 268"/>
                  <a:gd name="T46" fmla="*/ 1245 w 1269"/>
                  <a:gd name="T47" fmla="*/ 12 h 268"/>
                  <a:gd name="T48" fmla="*/ 1245 w 1269"/>
                  <a:gd name="T49" fmla="*/ 256 h 268"/>
                  <a:gd name="T50" fmla="*/ 1257 w 1269"/>
                  <a:gd name="T51" fmla="*/ 245 h 268"/>
                  <a:gd name="T52" fmla="*/ 12 w 1269"/>
                  <a:gd name="T53" fmla="*/ 245 h 268"/>
                  <a:gd name="T54" fmla="*/ 24 w 1269"/>
                  <a:gd name="T55" fmla="*/ 256 h 268"/>
                  <a:gd name="T56" fmla="*/ 24 w 1269"/>
                  <a:gd name="T57" fmla="*/ 12 h 268"/>
                  <a:gd name="T58" fmla="*/ 12 w 1269"/>
                  <a:gd name="T59" fmla="*/ 24 h 268"/>
                  <a:gd name="T60" fmla="*/ 12 w 1269"/>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69"/>
                  <a:gd name="T94" fmla="*/ 0 h 268"/>
                  <a:gd name="T95" fmla="*/ 1269 w 1269"/>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69" h="268">
                    <a:moveTo>
                      <a:pt x="12" y="0"/>
                    </a:moveTo>
                    <a:lnTo>
                      <a:pt x="6" y="0"/>
                    </a:lnTo>
                    <a:lnTo>
                      <a:pt x="6" y="6"/>
                    </a:lnTo>
                    <a:lnTo>
                      <a:pt x="0" y="6"/>
                    </a:lnTo>
                    <a:lnTo>
                      <a:pt x="0" y="12"/>
                    </a:lnTo>
                    <a:lnTo>
                      <a:pt x="0" y="256"/>
                    </a:lnTo>
                    <a:lnTo>
                      <a:pt x="0" y="262"/>
                    </a:lnTo>
                    <a:lnTo>
                      <a:pt x="6" y="268"/>
                    </a:lnTo>
                    <a:lnTo>
                      <a:pt x="12" y="268"/>
                    </a:lnTo>
                    <a:lnTo>
                      <a:pt x="1257" y="268"/>
                    </a:lnTo>
                    <a:lnTo>
                      <a:pt x="1263" y="268"/>
                    </a:lnTo>
                    <a:lnTo>
                      <a:pt x="1269" y="268"/>
                    </a:lnTo>
                    <a:lnTo>
                      <a:pt x="1269" y="262"/>
                    </a:lnTo>
                    <a:lnTo>
                      <a:pt x="1269" y="256"/>
                    </a:lnTo>
                    <a:lnTo>
                      <a:pt x="1269" y="12"/>
                    </a:lnTo>
                    <a:lnTo>
                      <a:pt x="1269" y="6"/>
                    </a:lnTo>
                    <a:lnTo>
                      <a:pt x="1263" y="0"/>
                    </a:lnTo>
                    <a:lnTo>
                      <a:pt x="1257" y="0"/>
                    </a:lnTo>
                    <a:lnTo>
                      <a:pt x="12" y="0"/>
                    </a:lnTo>
                    <a:lnTo>
                      <a:pt x="12" y="24"/>
                    </a:lnTo>
                    <a:lnTo>
                      <a:pt x="1257" y="24"/>
                    </a:lnTo>
                    <a:lnTo>
                      <a:pt x="1245" y="12"/>
                    </a:lnTo>
                    <a:lnTo>
                      <a:pt x="1245" y="256"/>
                    </a:lnTo>
                    <a:lnTo>
                      <a:pt x="1257"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98" name="Oval 48"/>
              <p:cNvSpPr>
                <a:spLocks noChangeArrowheads="1"/>
              </p:cNvSpPr>
              <p:nvPr/>
            </p:nvSpPr>
            <p:spPr bwMode="auto">
              <a:xfrm>
                <a:off x="936" y="135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99" name="Oval 49"/>
              <p:cNvSpPr>
                <a:spLocks noChangeArrowheads="1"/>
              </p:cNvSpPr>
              <p:nvPr/>
            </p:nvSpPr>
            <p:spPr bwMode="auto">
              <a:xfrm>
                <a:off x="2157" y="1344"/>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00" name="Oval 50"/>
              <p:cNvSpPr>
                <a:spLocks noChangeArrowheads="1"/>
              </p:cNvSpPr>
              <p:nvPr/>
            </p:nvSpPr>
            <p:spPr bwMode="auto">
              <a:xfrm>
                <a:off x="2235" y="1350"/>
                <a:ext cx="95"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901" name="Rectangle 51"/>
              <p:cNvSpPr>
                <a:spLocks noChangeArrowheads="1"/>
              </p:cNvSpPr>
              <p:nvPr/>
            </p:nvSpPr>
            <p:spPr bwMode="auto">
              <a:xfrm>
                <a:off x="2282" y="1350"/>
                <a:ext cx="467" cy="244"/>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902" name="Freeform 52"/>
              <p:cNvSpPr>
                <a:spLocks/>
              </p:cNvSpPr>
              <p:nvPr/>
            </p:nvSpPr>
            <p:spPr bwMode="auto">
              <a:xfrm>
                <a:off x="2270" y="1338"/>
                <a:ext cx="491" cy="268"/>
              </a:xfrm>
              <a:custGeom>
                <a:avLst/>
                <a:gdLst>
                  <a:gd name="T0" fmla="*/ 12 w 491"/>
                  <a:gd name="T1" fmla="*/ 0 h 268"/>
                  <a:gd name="T2" fmla="*/ 6 w 491"/>
                  <a:gd name="T3" fmla="*/ 0 h 268"/>
                  <a:gd name="T4" fmla="*/ 6 w 491"/>
                  <a:gd name="T5" fmla="*/ 6 h 268"/>
                  <a:gd name="T6" fmla="*/ 0 w 491"/>
                  <a:gd name="T7" fmla="*/ 6 h 268"/>
                  <a:gd name="T8" fmla="*/ 0 w 491"/>
                  <a:gd name="T9" fmla="*/ 12 h 268"/>
                  <a:gd name="T10" fmla="*/ 0 w 491"/>
                  <a:gd name="T11" fmla="*/ 256 h 268"/>
                  <a:gd name="T12" fmla="*/ 0 w 491"/>
                  <a:gd name="T13" fmla="*/ 262 h 268"/>
                  <a:gd name="T14" fmla="*/ 6 w 491"/>
                  <a:gd name="T15" fmla="*/ 268 h 268"/>
                  <a:gd name="T16" fmla="*/ 6 w 491"/>
                  <a:gd name="T17" fmla="*/ 268 h 268"/>
                  <a:gd name="T18" fmla="*/ 12 w 491"/>
                  <a:gd name="T19" fmla="*/ 268 h 268"/>
                  <a:gd name="T20" fmla="*/ 479 w 491"/>
                  <a:gd name="T21" fmla="*/ 268 h 268"/>
                  <a:gd name="T22" fmla="*/ 485 w 491"/>
                  <a:gd name="T23" fmla="*/ 268 h 268"/>
                  <a:gd name="T24" fmla="*/ 491 w 491"/>
                  <a:gd name="T25" fmla="*/ 268 h 268"/>
                  <a:gd name="T26" fmla="*/ 491 w 491"/>
                  <a:gd name="T27" fmla="*/ 262 h 268"/>
                  <a:gd name="T28" fmla="*/ 491 w 491"/>
                  <a:gd name="T29" fmla="*/ 256 h 268"/>
                  <a:gd name="T30" fmla="*/ 491 w 491"/>
                  <a:gd name="T31" fmla="*/ 12 h 268"/>
                  <a:gd name="T32" fmla="*/ 491 w 491"/>
                  <a:gd name="T33" fmla="*/ 6 h 268"/>
                  <a:gd name="T34" fmla="*/ 491 w 491"/>
                  <a:gd name="T35" fmla="*/ 6 h 268"/>
                  <a:gd name="T36" fmla="*/ 485 w 491"/>
                  <a:gd name="T37" fmla="*/ 0 h 268"/>
                  <a:gd name="T38" fmla="*/ 479 w 491"/>
                  <a:gd name="T39" fmla="*/ 0 h 268"/>
                  <a:gd name="T40" fmla="*/ 12 w 491"/>
                  <a:gd name="T41" fmla="*/ 0 h 268"/>
                  <a:gd name="T42" fmla="*/ 12 w 491"/>
                  <a:gd name="T43" fmla="*/ 24 h 268"/>
                  <a:gd name="T44" fmla="*/ 479 w 491"/>
                  <a:gd name="T45" fmla="*/ 24 h 268"/>
                  <a:gd name="T46" fmla="*/ 467 w 491"/>
                  <a:gd name="T47" fmla="*/ 12 h 268"/>
                  <a:gd name="T48" fmla="*/ 467 w 491"/>
                  <a:gd name="T49" fmla="*/ 256 h 268"/>
                  <a:gd name="T50" fmla="*/ 479 w 491"/>
                  <a:gd name="T51" fmla="*/ 245 h 268"/>
                  <a:gd name="T52" fmla="*/ 12 w 491"/>
                  <a:gd name="T53" fmla="*/ 245 h 268"/>
                  <a:gd name="T54" fmla="*/ 24 w 491"/>
                  <a:gd name="T55" fmla="*/ 256 h 268"/>
                  <a:gd name="T56" fmla="*/ 24 w 491"/>
                  <a:gd name="T57" fmla="*/ 12 h 268"/>
                  <a:gd name="T58" fmla="*/ 12 w 491"/>
                  <a:gd name="T59" fmla="*/ 24 h 268"/>
                  <a:gd name="T60" fmla="*/ 12 w 491"/>
                  <a:gd name="T61" fmla="*/ 0 h 2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1"/>
                  <a:gd name="T94" fmla="*/ 0 h 268"/>
                  <a:gd name="T95" fmla="*/ 491 w 491"/>
                  <a:gd name="T96" fmla="*/ 268 h 2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1" h="268">
                    <a:moveTo>
                      <a:pt x="12" y="0"/>
                    </a:moveTo>
                    <a:lnTo>
                      <a:pt x="6" y="0"/>
                    </a:lnTo>
                    <a:lnTo>
                      <a:pt x="6" y="6"/>
                    </a:lnTo>
                    <a:lnTo>
                      <a:pt x="0" y="6"/>
                    </a:lnTo>
                    <a:lnTo>
                      <a:pt x="0" y="12"/>
                    </a:lnTo>
                    <a:lnTo>
                      <a:pt x="0" y="256"/>
                    </a:lnTo>
                    <a:lnTo>
                      <a:pt x="0" y="262"/>
                    </a:lnTo>
                    <a:lnTo>
                      <a:pt x="6" y="268"/>
                    </a:lnTo>
                    <a:lnTo>
                      <a:pt x="12" y="268"/>
                    </a:lnTo>
                    <a:lnTo>
                      <a:pt x="479" y="268"/>
                    </a:lnTo>
                    <a:lnTo>
                      <a:pt x="485" y="268"/>
                    </a:lnTo>
                    <a:lnTo>
                      <a:pt x="491" y="268"/>
                    </a:lnTo>
                    <a:lnTo>
                      <a:pt x="491" y="262"/>
                    </a:lnTo>
                    <a:lnTo>
                      <a:pt x="491" y="256"/>
                    </a:lnTo>
                    <a:lnTo>
                      <a:pt x="491" y="12"/>
                    </a:lnTo>
                    <a:lnTo>
                      <a:pt x="491" y="6"/>
                    </a:lnTo>
                    <a:lnTo>
                      <a:pt x="485" y="0"/>
                    </a:lnTo>
                    <a:lnTo>
                      <a:pt x="479" y="0"/>
                    </a:lnTo>
                    <a:lnTo>
                      <a:pt x="12" y="0"/>
                    </a:lnTo>
                    <a:lnTo>
                      <a:pt x="12" y="24"/>
                    </a:lnTo>
                    <a:lnTo>
                      <a:pt x="479" y="24"/>
                    </a:lnTo>
                    <a:lnTo>
                      <a:pt x="467" y="12"/>
                    </a:lnTo>
                    <a:lnTo>
                      <a:pt x="467" y="256"/>
                    </a:lnTo>
                    <a:lnTo>
                      <a:pt x="479" y="245"/>
                    </a:lnTo>
                    <a:lnTo>
                      <a:pt x="12" y="245"/>
                    </a:lnTo>
                    <a:lnTo>
                      <a:pt x="24" y="256"/>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903" name="Oval 53"/>
              <p:cNvSpPr>
                <a:spLocks noChangeArrowheads="1"/>
              </p:cNvSpPr>
              <p:nvPr/>
            </p:nvSpPr>
            <p:spPr bwMode="auto">
              <a:xfrm>
                <a:off x="2258" y="1356"/>
                <a:ext cx="48" cy="227"/>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904" name="Oval 54"/>
              <p:cNvSpPr>
                <a:spLocks noChangeArrowheads="1"/>
              </p:cNvSpPr>
              <p:nvPr/>
            </p:nvSpPr>
            <p:spPr bwMode="auto">
              <a:xfrm>
                <a:off x="2701" y="1350"/>
                <a:ext cx="96" cy="244"/>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grpSp>
        <p:grpSp>
          <p:nvGrpSpPr>
            <p:cNvPr id="5" name="Group 55"/>
            <p:cNvGrpSpPr>
              <a:grpSpLocks/>
            </p:cNvGrpSpPr>
            <p:nvPr/>
          </p:nvGrpSpPr>
          <p:grpSpPr bwMode="auto">
            <a:xfrm>
              <a:off x="1380" y="2329"/>
              <a:ext cx="2423" cy="275"/>
              <a:chOff x="350" y="1892"/>
              <a:chExt cx="2423" cy="275"/>
            </a:xfrm>
          </p:grpSpPr>
          <p:sp>
            <p:nvSpPr>
              <p:cNvPr id="32875" name="Oval 56"/>
              <p:cNvSpPr>
                <a:spLocks noChangeArrowheads="1"/>
              </p:cNvSpPr>
              <p:nvPr/>
            </p:nvSpPr>
            <p:spPr bwMode="auto">
              <a:xfrm>
                <a:off x="350" y="1904"/>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76" name="Rectangle 57"/>
              <p:cNvSpPr>
                <a:spLocks noChangeArrowheads="1"/>
              </p:cNvSpPr>
              <p:nvPr/>
            </p:nvSpPr>
            <p:spPr bwMode="auto">
              <a:xfrm>
                <a:off x="398" y="1904"/>
                <a:ext cx="466" cy="245"/>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77" name="Freeform 58"/>
              <p:cNvSpPr>
                <a:spLocks/>
              </p:cNvSpPr>
              <p:nvPr/>
            </p:nvSpPr>
            <p:spPr bwMode="auto">
              <a:xfrm>
                <a:off x="386" y="1892"/>
                <a:ext cx="490" cy="269"/>
              </a:xfrm>
              <a:custGeom>
                <a:avLst/>
                <a:gdLst>
                  <a:gd name="T0" fmla="*/ 12 w 490"/>
                  <a:gd name="T1" fmla="*/ 0 h 269"/>
                  <a:gd name="T2" fmla="*/ 6 w 490"/>
                  <a:gd name="T3" fmla="*/ 0 h 269"/>
                  <a:gd name="T4" fmla="*/ 6 w 490"/>
                  <a:gd name="T5" fmla="*/ 6 h 269"/>
                  <a:gd name="T6" fmla="*/ 0 w 490"/>
                  <a:gd name="T7" fmla="*/ 6 h 269"/>
                  <a:gd name="T8" fmla="*/ 0 w 490"/>
                  <a:gd name="T9" fmla="*/ 12 h 269"/>
                  <a:gd name="T10" fmla="*/ 0 w 490"/>
                  <a:gd name="T11" fmla="*/ 257 h 269"/>
                  <a:gd name="T12" fmla="*/ 0 w 490"/>
                  <a:gd name="T13" fmla="*/ 263 h 269"/>
                  <a:gd name="T14" fmla="*/ 6 w 490"/>
                  <a:gd name="T15" fmla="*/ 269 h 269"/>
                  <a:gd name="T16" fmla="*/ 6 w 490"/>
                  <a:gd name="T17" fmla="*/ 269 h 269"/>
                  <a:gd name="T18" fmla="*/ 12 w 490"/>
                  <a:gd name="T19" fmla="*/ 269 h 269"/>
                  <a:gd name="T20" fmla="*/ 478 w 490"/>
                  <a:gd name="T21" fmla="*/ 269 h 269"/>
                  <a:gd name="T22" fmla="*/ 484 w 490"/>
                  <a:gd name="T23" fmla="*/ 269 h 269"/>
                  <a:gd name="T24" fmla="*/ 490 w 490"/>
                  <a:gd name="T25" fmla="*/ 269 h 269"/>
                  <a:gd name="T26" fmla="*/ 490 w 490"/>
                  <a:gd name="T27" fmla="*/ 263 h 269"/>
                  <a:gd name="T28" fmla="*/ 490 w 490"/>
                  <a:gd name="T29" fmla="*/ 257 h 269"/>
                  <a:gd name="T30" fmla="*/ 490 w 490"/>
                  <a:gd name="T31" fmla="*/ 12 h 269"/>
                  <a:gd name="T32" fmla="*/ 490 w 490"/>
                  <a:gd name="T33" fmla="*/ 6 h 269"/>
                  <a:gd name="T34" fmla="*/ 490 w 490"/>
                  <a:gd name="T35" fmla="*/ 6 h 269"/>
                  <a:gd name="T36" fmla="*/ 484 w 490"/>
                  <a:gd name="T37" fmla="*/ 0 h 269"/>
                  <a:gd name="T38" fmla="*/ 478 w 490"/>
                  <a:gd name="T39" fmla="*/ 0 h 269"/>
                  <a:gd name="T40" fmla="*/ 12 w 490"/>
                  <a:gd name="T41" fmla="*/ 0 h 269"/>
                  <a:gd name="T42" fmla="*/ 12 w 490"/>
                  <a:gd name="T43" fmla="*/ 24 h 269"/>
                  <a:gd name="T44" fmla="*/ 478 w 490"/>
                  <a:gd name="T45" fmla="*/ 24 h 269"/>
                  <a:gd name="T46" fmla="*/ 467 w 490"/>
                  <a:gd name="T47" fmla="*/ 12 h 269"/>
                  <a:gd name="T48" fmla="*/ 467 w 490"/>
                  <a:gd name="T49" fmla="*/ 257 h 269"/>
                  <a:gd name="T50" fmla="*/ 478 w 490"/>
                  <a:gd name="T51" fmla="*/ 245 h 269"/>
                  <a:gd name="T52" fmla="*/ 12 w 490"/>
                  <a:gd name="T53" fmla="*/ 245 h 269"/>
                  <a:gd name="T54" fmla="*/ 24 w 490"/>
                  <a:gd name="T55" fmla="*/ 257 h 269"/>
                  <a:gd name="T56" fmla="*/ 24 w 490"/>
                  <a:gd name="T57" fmla="*/ 12 h 269"/>
                  <a:gd name="T58" fmla="*/ 12 w 490"/>
                  <a:gd name="T59" fmla="*/ 24 h 269"/>
                  <a:gd name="T60" fmla="*/ 12 w 490"/>
                  <a:gd name="T61" fmla="*/ 0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0"/>
                  <a:gd name="T94" fmla="*/ 0 h 269"/>
                  <a:gd name="T95" fmla="*/ 490 w 490"/>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0" h="269">
                    <a:moveTo>
                      <a:pt x="12" y="0"/>
                    </a:moveTo>
                    <a:lnTo>
                      <a:pt x="6" y="0"/>
                    </a:lnTo>
                    <a:lnTo>
                      <a:pt x="6" y="6"/>
                    </a:lnTo>
                    <a:lnTo>
                      <a:pt x="0" y="6"/>
                    </a:lnTo>
                    <a:lnTo>
                      <a:pt x="0" y="12"/>
                    </a:lnTo>
                    <a:lnTo>
                      <a:pt x="0" y="257"/>
                    </a:lnTo>
                    <a:lnTo>
                      <a:pt x="0" y="263"/>
                    </a:lnTo>
                    <a:lnTo>
                      <a:pt x="6" y="269"/>
                    </a:lnTo>
                    <a:lnTo>
                      <a:pt x="12" y="269"/>
                    </a:lnTo>
                    <a:lnTo>
                      <a:pt x="478" y="269"/>
                    </a:lnTo>
                    <a:lnTo>
                      <a:pt x="484" y="269"/>
                    </a:lnTo>
                    <a:lnTo>
                      <a:pt x="490" y="269"/>
                    </a:lnTo>
                    <a:lnTo>
                      <a:pt x="490" y="263"/>
                    </a:lnTo>
                    <a:lnTo>
                      <a:pt x="490" y="257"/>
                    </a:lnTo>
                    <a:lnTo>
                      <a:pt x="490" y="12"/>
                    </a:lnTo>
                    <a:lnTo>
                      <a:pt x="490" y="6"/>
                    </a:lnTo>
                    <a:lnTo>
                      <a:pt x="484" y="0"/>
                    </a:lnTo>
                    <a:lnTo>
                      <a:pt x="478" y="0"/>
                    </a:lnTo>
                    <a:lnTo>
                      <a:pt x="12" y="0"/>
                    </a:lnTo>
                    <a:lnTo>
                      <a:pt x="12" y="24"/>
                    </a:lnTo>
                    <a:lnTo>
                      <a:pt x="478" y="24"/>
                    </a:lnTo>
                    <a:lnTo>
                      <a:pt x="467" y="12"/>
                    </a:lnTo>
                    <a:lnTo>
                      <a:pt x="467" y="257"/>
                    </a:lnTo>
                    <a:lnTo>
                      <a:pt x="478" y="245"/>
                    </a:lnTo>
                    <a:lnTo>
                      <a:pt x="12" y="245"/>
                    </a:lnTo>
                    <a:lnTo>
                      <a:pt x="24" y="257"/>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78" name="Oval 59"/>
              <p:cNvSpPr>
                <a:spLocks noChangeArrowheads="1"/>
              </p:cNvSpPr>
              <p:nvPr/>
            </p:nvSpPr>
            <p:spPr bwMode="auto">
              <a:xfrm>
                <a:off x="374" y="191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79" name="Oval 60"/>
              <p:cNvSpPr>
                <a:spLocks noChangeArrowheads="1"/>
              </p:cNvSpPr>
              <p:nvPr/>
            </p:nvSpPr>
            <p:spPr bwMode="auto">
              <a:xfrm>
                <a:off x="817" y="1904"/>
                <a:ext cx="95"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0" name="Oval 61"/>
              <p:cNvSpPr>
                <a:spLocks noChangeArrowheads="1"/>
              </p:cNvSpPr>
              <p:nvPr/>
            </p:nvSpPr>
            <p:spPr bwMode="auto">
              <a:xfrm>
                <a:off x="888" y="1904"/>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1" name="Rectangle 62"/>
              <p:cNvSpPr>
                <a:spLocks noChangeArrowheads="1"/>
              </p:cNvSpPr>
              <p:nvPr/>
            </p:nvSpPr>
            <p:spPr bwMode="auto">
              <a:xfrm>
                <a:off x="936" y="1904"/>
                <a:ext cx="1245" cy="245"/>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82" name="Freeform 63"/>
              <p:cNvSpPr>
                <a:spLocks/>
              </p:cNvSpPr>
              <p:nvPr/>
            </p:nvSpPr>
            <p:spPr bwMode="auto">
              <a:xfrm>
                <a:off x="924" y="1892"/>
                <a:ext cx="1269" cy="269"/>
              </a:xfrm>
              <a:custGeom>
                <a:avLst/>
                <a:gdLst>
                  <a:gd name="T0" fmla="*/ 12 w 1269"/>
                  <a:gd name="T1" fmla="*/ 0 h 269"/>
                  <a:gd name="T2" fmla="*/ 6 w 1269"/>
                  <a:gd name="T3" fmla="*/ 0 h 269"/>
                  <a:gd name="T4" fmla="*/ 6 w 1269"/>
                  <a:gd name="T5" fmla="*/ 6 h 269"/>
                  <a:gd name="T6" fmla="*/ 0 w 1269"/>
                  <a:gd name="T7" fmla="*/ 6 h 269"/>
                  <a:gd name="T8" fmla="*/ 0 w 1269"/>
                  <a:gd name="T9" fmla="*/ 12 h 269"/>
                  <a:gd name="T10" fmla="*/ 0 w 1269"/>
                  <a:gd name="T11" fmla="*/ 257 h 269"/>
                  <a:gd name="T12" fmla="*/ 0 w 1269"/>
                  <a:gd name="T13" fmla="*/ 263 h 269"/>
                  <a:gd name="T14" fmla="*/ 6 w 1269"/>
                  <a:gd name="T15" fmla="*/ 269 h 269"/>
                  <a:gd name="T16" fmla="*/ 6 w 1269"/>
                  <a:gd name="T17" fmla="*/ 269 h 269"/>
                  <a:gd name="T18" fmla="*/ 12 w 1269"/>
                  <a:gd name="T19" fmla="*/ 269 h 269"/>
                  <a:gd name="T20" fmla="*/ 1257 w 1269"/>
                  <a:gd name="T21" fmla="*/ 269 h 269"/>
                  <a:gd name="T22" fmla="*/ 1263 w 1269"/>
                  <a:gd name="T23" fmla="*/ 269 h 269"/>
                  <a:gd name="T24" fmla="*/ 1269 w 1269"/>
                  <a:gd name="T25" fmla="*/ 269 h 269"/>
                  <a:gd name="T26" fmla="*/ 1269 w 1269"/>
                  <a:gd name="T27" fmla="*/ 263 h 269"/>
                  <a:gd name="T28" fmla="*/ 1269 w 1269"/>
                  <a:gd name="T29" fmla="*/ 257 h 269"/>
                  <a:gd name="T30" fmla="*/ 1269 w 1269"/>
                  <a:gd name="T31" fmla="*/ 12 h 269"/>
                  <a:gd name="T32" fmla="*/ 1269 w 1269"/>
                  <a:gd name="T33" fmla="*/ 6 h 269"/>
                  <a:gd name="T34" fmla="*/ 1269 w 1269"/>
                  <a:gd name="T35" fmla="*/ 6 h 269"/>
                  <a:gd name="T36" fmla="*/ 1263 w 1269"/>
                  <a:gd name="T37" fmla="*/ 0 h 269"/>
                  <a:gd name="T38" fmla="*/ 1257 w 1269"/>
                  <a:gd name="T39" fmla="*/ 0 h 269"/>
                  <a:gd name="T40" fmla="*/ 12 w 1269"/>
                  <a:gd name="T41" fmla="*/ 0 h 269"/>
                  <a:gd name="T42" fmla="*/ 12 w 1269"/>
                  <a:gd name="T43" fmla="*/ 24 h 269"/>
                  <a:gd name="T44" fmla="*/ 1257 w 1269"/>
                  <a:gd name="T45" fmla="*/ 24 h 269"/>
                  <a:gd name="T46" fmla="*/ 1245 w 1269"/>
                  <a:gd name="T47" fmla="*/ 12 h 269"/>
                  <a:gd name="T48" fmla="*/ 1245 w 1269"/>
                  <a:gd name="T49" fmla="*/ 257 h 269"/>
                  <a:gd name="T50" fmla="*/ 1257 w 1269"/>
                  <a:gd name="T51" fmla="*/ 245 h 269"/>
                  <a:gd name="T52" fmla="*/ 12 w 1269"/>
                  <a:gd name="T53" fmla="*/ 245 h 269"/>
                  <a:gd name="T54" fmla="*/ 24 w 1269"/>
                  <a:gd name="T55" fmla="*/ 257 h 269"/>
                  <a:gd name="T56" fmla="*/ 24 w 1269"/>
                  <a:gd name="T57" fmla="*/ 12 h 269"/>
                  <a:gd name="T58" fmla="*/ 12 w 1269"/>
                  <a:gd name="T59" fmla="*/ 24 h 269"/>
                  <a:gd name="T60" fmla="*/ 12 w 1269"/>
                  <a:gd name="T61" fmla="*/ 0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69"/>
                  <a:gd name="T94" fmla="*/ 0 h 269"/>
                  <a:gd name="T95" fmla="*/ 1269 w 1269"/>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69" h="269">
                    <a:moveTo>
                      <a:pt x="12" y="0"/>
                    </a:moveTo>
                    <a:lnTo>
                      <a:pt x="6" y="0"/>
                    </a:lnTo>
                    <a:lnTo>
                      <a:pt x="6" y="6"/>
                    </a:lnTo>
                    <a:lnTo>
                      <a:pt x="0" y="6"/>
                    </a:lnTo>
                    <a:lnTo>
                      <a:pt x="0" y="12"/>
                    </a:lnTo>
                    <a:lnTo>
                      <a:pt x="0" y="257"/>
                    </a:lnTo>
                    <a:lnTo>
                      <a:pt x="0" y="263"/>
                    </a:lnTo>
                    <a:lnTo>
                      <a:pt x="6" y="269"/>
                    </a:lnTo>
                    <a:lnTo>
                      <a:pt x="12" y="269"/>
                    </a:lnTo>
                    <a:lnTo>
                      <a:pt x="1257" y="269"/>
                    </a:lnTo>
                    <a:lnTo>
                      <a:pt x="1263" y="269"/>
                    </a:lnTo>
                    <a:lnTo>
                      <a:pt x="1269" y="269"/>
                    </a:lnTo>
                    <a:lnTo>
                      <a:pt x="1269" y="263"/>
                    </a:lnTo>
                    <a:lnTo>
                      <a:pt x="1269" y="257"/>
                    </a:lnTo>
                    <a:lnTo>
                      <a:pt x="1269" y="12"/>
                    </a:lnTo>
                    <a:lnTo>
                      <a:pt x="1269" y="6"/>
                    </a:lnTo>
                    <a:lnTo>
                      <a:pt x="1263" y="0"/>
                    </a:lnTo>
                    <a:lnTo>
                      <a:pt x="1257" y="0"/>
                    </a:lnTo>
                    <a:lnTo>
                      <a:pt x="12" y="0"/>
                    </a:lnTo>
                    <a:lnTo>
                      <a:pt x="12" y="24"/>
                    </a:lnTo>
                    <a:lnTo>
                      <a:pt x="1257" y="24"/>
                    </a:lnTo>
                    <a:lnTo>
                      <a:pt x="1245" y="12"/>
                    </a:lnTo>
                    <a:lnTo>
                      <a:pt x="1245" y="257"/>
                    </a:lnTo>
                    <a:lnTo>
                      <a:pt x="1257" y="245"/>
                    </a:lnTo>
                    <a:lnTo>
                      <a:pt x="12" y="245"/>
                    </a:lnTo>
                    <a:lnTo>
                      <a:pt x="24" y="257"/>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83" name="Oval 64"/>
              <p:cNvSpPr>
                <a:spLocks noChangeArrowheads="1"/>
              </p:cNvSpPr>
              <p:nvPr/>
            </p:nvSpPr>
            <p:spPr bwMode="auto">
              <a:xfrm>
                <a:off x="912" y="1910"/>
                <a:ext cx="48"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84" name="Oval 65"/>
              <p:cNvSpPr>
                <a:spLocks noChangeArrowheads="1"/>
              </p:cNvSpPr>
              <p:nvPr/>
            </p:nvSpPr>
            <p:spPr bwMode="auto">
              <a:xfrm>
                <a:off x="2133" y="1904"/>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5" name="Oval 66"/>
              <p:cNvSpPr>
                <a:spLocks noChangeArrowheads="1"/>
              </p:cNvSpPr>
              <p:nvPr/>
            </p:nvSpPr>
            <p:spPr bwMode="auto">
              <a:xfrm>
                <a:off x="2211" y="1910"/>
                <a:ext cx="95"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sp>
            <p:nvSpPr>
              <p:cNvPr id="32886" name="Rectangle 67"/>
              <p:cNvSpPr>
                <a:spLocks noChangeArrowheads="1"/>
              </p:cNvSpPr>
              <p:nvPr/>
            </p:nvSpPr>
            <p:spPr bwMode="auto">
              <a:xfrm>
                <a:off x="2258" y="1910"/>
                <a:ext cx="467" cy="245"/>
              </a:xfrm>
              <a:prstGeom prst="rect">
                <a:avLst/>
              </a:prstGeom>
              <a:solidFill>
                <a:srgbClr val="FFFFFF"/>
              </a:solidFill>
              <a:ln w="9525">
                <a:noFill/>
                <a:miter lim="800000"/>
                <a:headEnd/>
                <a:tailEnd/>
              </a:ln>
            </p:spPr>
            <p:txBody>
              <a:bodyPr/>
              <a:lstStyle/>
              <a:p>
                <a:endParaRPr lang="en-US">
                  <a:solidFill>
                    <a:srgbClr val="000000"/>
                  </a:solidFill>
                </a:endParaRPr>
              </a:p>
            </p:txBody>
          </p:sp>
          <p:sp>
            <p:nvSpPr>
              <p:cNvPr id="32887" name="Freeform 68"/>
              <p:cNvSpPr>
                <a:spLocks/>
              </p:cNvSpPr>
              <p:nvPr/>
            </p:nvSpPr>
            <p:spPr bwMode="auto">
              <a:xfrm>
                <a:off x="2246" y="1898"/>
                <a:ext cx="491" cy="269"/>
              </a:xfrm>
              <a:custGeom>
                <a:avLst/>
                <a:gdLst>
                  <a:gd name="T0" fmla="*/ 12 w 491"/>
                  <a:gd name="T1" fmla="*/ 0 h 269"/>
                  <a:gd name="T2" fmla="*/ 6 w 491"/>
                  <a:gd name="T3" fmla="*/ 0 h 269"/>
                  <a:gd name="T4" fmla="*/ 6 w 491"/>
                  <a:gd name="T5" fmla="*/ 6 h 269"/>
                  <a:gd name="T6" fmla="*/ 0 w 491"/>
                  <a:gd name="T7" fmla="*/ 6 h 269"/>
                  <a:gd name="T8" fmla="*/ 0 w 491"/>
                  <a:gd name="T9" fmla="*/ 12 h 269"/>
                  <a:gd name="T10" fmla="*/ 0 w 491"/>
                  <a:gd name="T11" fmla="*/ 257 h 269"/>
                  <a:gd name="T12" fmla="*/ 0 w 491"/>
                  <a:gd name="T13" fmla="*/ 263 h 269"/>
                  <a:gd name="T14" fmla="*/ 6 w 491"/>
                  <a:gd name="T15" fmla="*/ 269 h 269"/>
                  <a:gd name="T16" fmla="*/ 6 w 491"/>
                  <a:gd name="T17" fmla="*/ 269 h 269"/>
                  <a:gd name="T18" fmla="*/ 12 w 491"/>
                  <a:gd name="T19" fmla="*/ 269 h 269"/>
                  <a:gd name="T20" fmla="*/ 479 w 491"/>
                  <a:gd name="T21" fmla="*/ 269 h 269"/>
                  <a:gd name="T22" fmla="*/ 485 w 491"/>
                  <a:gd name="T23" fmla="*/ 269 h 269"/>
                  <a:gd name="T24" fmla="*/ 491 w 491"/>
                  <a:gd name="T25" fmla="*/ 269 h 269"/>
                  <a:gd name="T26" fmla="*/ 491 w 491"/>
                  <a:gd name="T27" fmla="*/ 263 h 269"/>
                  <a:gd name="T28" fmla="*/ 491 w 491"/>
                  <a:gd name="T29" fmla="*/ 257 h 269"/>
                  <a:gd name="T30" fmla="*/ 491 w 491"/>
                  <a:gd name="T31" fmla="*/ 12 h 269"/>
                  <a:gd name="T32" fmla="*/ 491 w 491"/>
                  <a:gd name="T33" fmla="*/ 6 h 269"/>
                  <a:gd name="T34" fmla="*/ 491 w 491"/>
                  <a:gd name="T35" fmla="*/ 6 h 269"/>
                  <a:gd name="T36" fmla="*/ 485 w 491"/>
                  <a:gd name="T37" fmla="*/ 0 h 269"/>
                  <a:gd name="T38" fmla="*/ 479 w 491"/>
                  <a:gd name="T39" fmla="*/ 0 h 269"/>
                  <a:gd name="T40" fmla="*/ 12 w 491"/>
                  <a:gd name="T41" fmla="*/ 0 h 269"/>
                  <a:gd name="T42" fmla="*/ 12 w 491"/>
                  <a:gd name="T43" fmla="*/ 24 h 269"/>
                  <a:gd name="T44" fmla="*/ 479 w 491"/>
                  <a:gd name="T45" fmla="*/ 24 h 269"/>
                  <a:gd name="T46" fmla="*/ 467 w 491"/>
                  <a:gd name="T47" fmla="*/ 12 h 269"/>
                  <a:gd name="T48" fmla="*/ 467 w 491"/>
                  <a:gd name="T49" fmla="*/ 257 h 269"/>
                  <a:gd name="T50" fmla="*/ 479 w 491"/>
                  <a:gd name="T51" fmla="*/ 245 h 269"/>
                  <a:gd name="T52" fmla="*/ 12 w 491"/>
                  <a:gd name="T53" fmla="*/ 245 h 269"/>
                  <a:gd name="T54" fmla="*/ 24 w 491"/>
                  <a:gd name="T55" fmla="*/ 257 h 269"/>
                  <a:gd name="T56" fmla="*/ 24 w 491"/>
                  <a:gd name="T57" fmla="*/ 12 h 269"/>
                  <a:gd name="T58" fmla="*/ 12 w 491"/>
                  <a:gd name="T59" fmla="*/ 24 h 269"/>
                  <a:gd name="T60" fmla="*/ 12 w 491"/>
                  <a:gd name="T61" fmla="*/ 0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1"/>
                  <a:gd name="T94" fmla="*/ 0 h 269"/>
                  <a:gd name="T95" fmla="*/ 491 w 491"/>
                  <a:gd name="T96" fmla="*/ 269 h 2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1" h="269">
                    <a:moveTo>
                      <a:pt x="12" y="0"/>
                    </a:moveTo>
                    <a:lnTo>
                      <a:pt x="6" y="0"/>
                    </a:lnTo>
                    <a:lnTo>
                      <a:pt x="6" y="6"/>
                    </a:lnTo>
                    <a:lnTo>
                      <a:pt x="0" y="6"/>
                    </a:lnTo>
                    <a:lnTo>
                      <a:pt x="0" y="12"/>
                    </a:lnTo>
                    <a:lnTo>
                      <a:pt x="0" y="257"/>
                    </a:lnTo>
                    <a:lnTo>
                      <a:pt x="0" y="263"/>
                    </a:lnTo>
                    <a:lnTo>
                      <a:pt x="6" y="269"/>
                    </a:lnTo>
                    <a:lnTo>
                      <a:pt x="12" y="269"/>
                    </a:lnTo>
                    <a:lnTo>
                      <a:pt x="479" y="269"/>
                    </a:lnTo>
                    <a:lnTo>
                      <a:pt x="485" y="269"/>
                    </a:lnTo>
                    <a:lnTo>
                      <a:pt x="491" y="269"/>
                    </a:lnTo>
                    <a:lnTo>
                      <a:pt x="491" y="263"/>
                    </a:lnTo>
                    <a:lnTo>
                      <a:pt x="491" y="257"/>
                    </a:lnTo>
                    <a:lnTo>
                      <a:pt x="491" y="12"/>
                    </a:lnTo>
                    <a:lnTo>
                      <a:pt x="491" y="6"/>
                    </a:lnTo>
                    <a:lnTo>
                      <a:pt x="485" y="0"/>
                    </a:lnTo>
                    <a:lnTo>
                      <a:pt x="479" y="0"/>
                    </a:lnTo>
                    <a:lnTo>
                      <a:pt x="12" y="0"/>
                    </a:lnTo>
                    <a:lnTo>
                      <a:pt x="12" y="24"/>
                    </a:lnTo>
                    <a:lnTo>
                      <a:pt x="479" y="24"/>
                    </a:lnTo>
                    <a:lnTo>
                      <a:pt x="467" y="12"/>
                    </a:lnTo>
                    <a:lnTo>
                      <a:pt x="467" y="257"/>
                    </a:lnTo>
                    <a:lnTo>
                      <a:pt x="479" y="245"/>
                    </a:lnTo>
                    <a:lnTo>
                      <a:pt x="12" y="245"/>
                    </a:lnTo>
                    <a:lnTo>
                      <a:pt x="24" y="257"/>
                    </a:lnTo>
                    <a:lnTo>
                      <a:pt x="24" y="12"/>
                    </a:lnTo>
                    <a:lnTo>
                      <a:pt x="12" y="24"/>
                    </a:lnTo>
                    <a:lnTo>
                      <a:pt x="12" y="0"/>
                    </a:lnTo>
                    <a:close/>
                  </a:path>
                </a:pathLst>
              </a:custGeom>
              <a:solidFill>
                <a:srgbClr val="000000"/>
              </a:solidFill>
              <a:ln w="9525">
                <a:noFill/>
                <a:round/>
                <a:headEnd/>
                <a:tailEnd/>
              </a:ln>
            </p:spPr>
            <p:txBody>
              <a:bodyPr/>
              <a:lstStyle/>
              <a:p>
                <a:endParaRPr lang="en-US">
                  <a:solidFill>
                    <a:srgbClr val="000000"/>
                  </a:solidFill>
                </a:endParaRPr>
              </a:p>
            </p:txBody>
          </p:sp>
          <p:sp>
            <p:nvSpPr>
              <p:cNvPr id="32888" name="Oval 69"/>
              <p:cNvSpPr>
                <a:spLocks noChangeArrowheads="1"/>
              </p:cNvSpPr>
              <p:nvPr/>
            </p:nvSpPr>
            <p:spPr bwMode="auto">
              <a:xfrm>
                <a:off x="2235" y="1916"/>
                <a:ext cx="47" cy="233"/>
              </a:xfrm>
              <a:prstGeom prst="ellipse">
                <a:avLst/>
              </a:prstGeom>
              <a:solidFill>
                <a:srgbClr val="FFFFFF"/>
              </a:solidFill>
              <a:ln w="9525">
                <a:noFill/>
                <a:round/>
                <a:headEnd/>
                <a:tailEnd/>
              </a:ln>
            </p:spPr>
            <p:txBody>
              <a:bodyPr/>
              <a:lstStyle/>
              <a:p>
                <a:endParaRPr lang="en-US">
                  <a:solidFill>
                    <a:srgbClr val="000000"/>
                  </a:solidFill>
                </a:endParaRPr>
              </a:p>
            </p:txBody>
          </p:sp>
          <p:sp>
            <p:nvSpPr>
              <p:cNvPr id="32889" name="Oval 70"/>
              <p:cNvSpPr>
                <a:spLocks noChangeArrowheads="1"/>
              </p:cNvSpPr>
              <p:nvPr/>
            </p:nvSpPr>
            <p:spPr bwMode="auto">
              <a:xfrm>
                <a:off x="2677" y="1910"/>
                <a:ext cx="96" cy="245"/>
              </a:xfrm>
              <a:prstGeom prst="ellipse">
                <a:avLst/>
              </a:prstGeom>
              <a:solidFill>
                <a:srgbClr val="FFFFFF"/>
              </a:solidFill>
              <a:ln w="19050">
                <a:solidFill>
                  <a:srgbClr val="000000"/>
                </a:solidFill>
                <a:round/>
                <a:headEnd/>
                <a:tailEnd/>
              </a:ln>
            </p:spPr>
            <p:txBody>
              <a:bodyPr/>
              <a:lstStyle/>
              <a:p>
                <a:endParaRPr lang="en-US">
                  <a:solidFill>
                    <a:srgbClr val="000000"/>
                  </a:solidFill>
                </a:endParaRPr>
              </a:p>
            </p:txBody>
          </p:sp>
        </p:grpSp>
      </p:grpSp>
      <p:sp>
        <p:nvSpPr>
          <p:cNvPr id="32771" name="Freeform 71"/>
          <p:cNvSpPr>
            <a:spLocks/>
          </p:cNvSpPr>
          <p:nvPr/>
        </p:nvSpPr>
        <p:spPr bwMode="auto">
          <a:xfrm>
            <a:off x="4567238" y="1201738"/>
            <a:ext cx="169862" cy="169862"/>
          </a:xfrm>
          <a:custGeom>
            <a:avLst/>
            <a:gdLst>
              <a:gd name="T0" fmla="*/ 85725 w 107"/>
              <a:gd name="T1" fmla="*/ 0 h 107"/>
              <a:gd name="T2" fmla="*/ 66675 w 107"/>
              <a:gd name="T3" fmla="*/ 0 h 107"/>
              <a:gd name="T4" fmla="*/ 47625 w 107"/>
              <a:gd name="T5" fmla="*/ 9525 h 107"/>
              <a:gd name="T6" fmla="*/ 28575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8575 w 107"/>
              <a:gd name="T19" fmla="*/ 142875 h 107"/>
              <a:gd name="T20" fmla="*/ 47625 w 107"/>
              <a:gd name="T21" fmla="*/ 160337 h 107"/>
              <a:gd name="T22" fmla="*/ 66675 w 107"/>
              <a:gd name="T23" fmla="*/ 169862 h 107"/>
              <a:gd name="T24" fmla="*/ 104775 w 107"/>
              <a:gd name="T25" fmla="*/ 169862 h 107"/>
              <a:gd name="T26" fmla="*/ 133350 w 107"/>
              <a:gd name="T27" fmla="*/ 160337 h 107"/>
              <a:gd name="T28" fmla="*/ 142875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2875 w 107"/>
              <a:gd name="T41" fmla="*/ 28575 h 107"/>
              <a:gd name="T42" fmla="*/ 133350 w 107"/>
              <a:gd name="T43" fmla="*/ 9525 h 107"/>
              <a:gd name="T44" fmla="*/ 104775 w 107"/>
              <a:gd name="T45" fmla="*/ 0 h 107"/>
              <a:gd name="T46" fmla="*/ 85725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2" name="Freeform 72"/>
          <p:cNvSpPr>
            <a:spLocks/>
          </p:cNvSpPr>
          <p:nvPr/>
        </p:nvSpPr>
        <p:spPr bwMode="auto">
          <a:xfrm>
            <a:off x="3268663"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3" name="Freeform 73"/>
          <p:cNvSpPr>
            <a:spLocks/>
          </p:cNvSpPr>
          <p:nvPr/>
        </p:nvSpPr>
        <p:spPr bwMode="auto">
          <a:xfrm>
            <a:off x="3611563" y="817563"/>
            <a:ext cx="169862" cy="169862"/>
          </a:xfrm>
          <a:custGeom>
            <a:avLst/>
            <a:gdLst>
              <a:gd name="T0" fmla="*/ 84137 w 107"/>
              <a:gd name="T1" fmla="*/ 0 h 107"/>
              <a:gd name="T2" fmla="*/ 65087 w 107"/>
              <a:gd name="T3" fmla="*/ 0 h 107"/>
              <a:gd name="T4" fmla="*/ 46037 w 107"/>
              <a:gd name="T5" fmla="*/ 9525 h 107"/>
              <a:gd name="T6" fmla="*/ 26987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6987 w 107"/>
              <a:gd name="T19" fmla="*/ 142875 h 107"/>
              <a:gd name="T20" fmla="*/ 46037 w 107"/>
              <a:gd name="T21" fmla="*/ 160337 h 107"/>
              <a:gd name="T22" fmla="*/ 65087 w 107"/>
              <a:gd name="T23" fmla="*/ 169862 h 107"/>
              <a:gd name="T24" fmla="*/ 103187 w 107"/>
              <a:gd name="T25" fmla="*/ 169862 h 107"/>
              <a:gd name="T26" fmla="*/ 131762 w 107"/>
              <a:gd name="T27" fmla="*/ 160337 h 107"/>
              <a:gd name="T28" fmla="*/ 141287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1287 w 107"/>
              <a:gd name="T41" fmla="*/ 28575 h 107"/>
              <a:gd name="T42" fmla="*/ 131762 w 107"/>
              <a:gd name="T43" fmla="*/ 9525 h 107"/>
              <a:gd name="T44" fmla="*/ 103187 w 107"/>
              <a:gd name="T45" fmla="*/ 0 h 107"/>
              <a:gd name="T46" fmla="*/ 84137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3" y="0"/>
                </a:moveTo>
                <a:lnTo>
                  <a:pt x="41" y="0"/>
                </a:lnTo>
                <a:lnTo>
                  <a:pt x="29" y="6"/>
                </a:lnTo>
                <a:lnTo>
                  <a:pt x="17" y="18"/>
                </a:lnTo>
                <a:lnTo>
                  <a:pt x="6" y="24"/>
                </a:lnTo>
                <a:lnTo>
                  <a:pt x="0" y="42"/>
                </a:lnTo>
                <a:lnTo>
                  <a:pt x="0" y="54"/>
                </a:lnTo>
                <a:lnTo>
                  <a:pt x="0" y="66"/>
                </a:lnTo>
                <a:lnTo>
                  <a:pt x="6" y="84"/>
                </a:lnTo>
                <a:lnTo>
                  <a:pt x="17" y="90"/>
                </a:lnTo>
                <a:lnTo>
                  <a:pt x="29" y="101"/>
                </a:lnTo>
                <a:lnTo>
                  <a:pt x="41" y="107"/>
                </a:lnTo>
                <a:lnTo>
                  <a:pt x="65" y="107"/>
                </a:lnTo>
                <a:lnTo>
                  <a:pt x="83" y="101"/>
                </a:lnTo>
                <a:lnTo>
                  <a:pt x="89" y="90"/>
                </a:lnTo>
                <a:lnTo>
                  <a:pt x="101" y="84"/>
                </a:lnTo>
                <a:lnTo>
                  <a:pt x="107" y="66"/>
                </a:lnTo>
                <a:lnTo>
                  <a:pt x="107" y="54"/>
                </a:lnTo>
                <a:lnTo>
                  <a:pt x="107" y="42"/>
                </a:lnTo>
                <a:lnTo>
                  <a:pt x="101" y="24"/>
                </a:lnTo>
                <a:lnTo>
                  <a:pt x="89" y="18"/>
                </a:lnTo>
                <a:lnTo>
                  <a:pt x="83" y="6"/>
                </a:lnTo>
                <a:lnTo>
                  <a:pt x="65" y="0"/>
                </a:lnTo>
                <a:lnTo>
                  <a:pt x="53"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4" name="Freeform 74"/>
          <p:cNvSpPr>
            <a:spLocks/>
          </p:cNvSpPr>
          <p:nvPr/>
        </p:nvSpPr>
        <p:spPr bwMode="auto">
          <a:xfrm>
            <a:off x="3952875"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5" name="Freeform 75"/>
          <p:cNvSpPr>
            <a:spLocks/>
          </p:cNvSpPr>
          <p:nvPr/>
        </p:nvSpPr>
        <p:spPr bwMode="auto">
          <a:xfrm>
            <a:off x="4375150" y="857250"/>
            <a:ext cx="171450" cy="169863"/>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8 h 107"/>
              <a:gd name="T22" fmla="*/ 66675 w 108"/>
              <a:gd name="T23" fmla="*/ 169863 h 107"/>
              <a:gd name="T24" fmla="*/ 104775 w 108"/>
              <a:gd name="T25" fmla="*/ 169863 h 107"/>
              <a:gd name="T26" fmla="*/ 133350 w 108"/>
              <a:gd name="T27" fmla="*/ 160338 h 107"/>
              <a:gd name="T28" fmla="*/ 152400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52400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6" y="90"/>
                </a:lnTo>
                <a:lnTo>
                  <a:pt x="102" y="84"/>
                </a:lnTo>
                <a:lnTo>
                  <a:pt x="108" y="66"/>
                </a:lnTo>
                <a:lnTo>
                  <a:pt x="108" y="54"/>
                </a:lnTo>
                <a:lnTo>
                  <a:pt x="108" y="42"/>
                </a:lnTo>
                <a:lnTo>
                  <a:pt x="102" y="24"/>
                </a:lnTo>
                <a:lnTo>
                  <a:pt x="96"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6" name="Freeform 76"/>
          <p:cNvSpPr>
            <a:spLocks/>
          </p:cNvSpPr>
          <p:nvPr/>
        </p:nvSpPr>
        <p:spPr bwMode="auto">
          <a:xfrm>
            <a:off x="4605338" y="1624013"/>
            <a:ext cx="169862" cy="169862"/>
          </a:xfrm>
          <a:custGeom>
            <a:avLst/>
            <a:gdLst>
              <a:gd name="T0" fmla="*/ 85725 w 107"/>
              <a:gd name="T1" fmla="*/ 0 h 107"/>
              <a:gd name="T2" fmla="*/ 66675 w 107"/>
              <a:gd name="T3" fmla="*/ 0 h 107"/>
              <a:gd name="T4" fmla="*/ 47625 w 107"/>
              <a:gd name="T5" fmla="*/ 9525 h 107"/>
              <a:gd name="T6" fmla="*/ 28575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8575 w 107"/>
              <a:gd name="T19" fmla="*/ 142875 h 107"/>
              <a:gd name="T20" fmla="*/ 47625 w 107"/>
              <a:gd name="T21" fmla="*/ 160337 h 107"/>
              <a:gd name="T22" fmla="*/ 66675 w 107"/>
              <a:gd name="T23" fmla="*/ 169862 h 107"/>
              <a:gd name="T24" fmla="*/ 104775 w 107"/>
              <a:gd name="T25" fmla="*/ 169862 h 107"/>
              <a:gd name="T26" fmla="*/ 133350 w 107"/>
              <a:gd name="T27" fmla="*/ 160337 h 107"/>
              <a:gd name="T28" fmla="*/ 142875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2875 w 107"/>
              <a:gd name="T41" fmla="*/ 28575 h 107"/>
              <a:gd name="T42" fmla="*/ 133350 w 107"/>
              <a:gd name="T43" fmla="*/ 9525 h 107"/>
              <a:gd name="T44" fmla="*/ 104775 w 107"/>
              <a:gd name="T45" fmla="*/ 0 h 107"/>
              <a:gd name="T46" fmla="*/ 85725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7" name="Freeform 77"/>
          <p:cNvSpPr>
            <a:spLocks/>
          </p:cNvSpPr>
          <p:nvPr/>
        </p:nvSpPr>
        <p:spPr bwMode="auto">
          <a:xfrm>
            <a:off x="188913" y="971550"/>
            <a:ext cx="169862" cy="169863"/>
          </a:xfrm>
          <a:custGeom>
            <a:avLst/>
            <a:gdLst>
              <a:gd name="T0" fmla="*/ 85725 w 107"/>
              <a:gd name="T1" fmla="*/ 0 h 107"/>
              <a:gd name="T2" fmla="*/ 66675 w 107"/>
              <a:gd name="T3" fmla="*/ 0 h 107"/>
              <a:gd name="T4" fmla="*/ 47625 w 107"/>
              <a:gd name="T5" fmla="*/ 9525 h 107"/>
              <a:gd name="T6" fmla="*/ 28575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8575 w 107"/>
              <a:gd name="T19" fmla="*/ 142875 h 107"/>
              <a:gd name="T20" fmla="*/ 47625 w 107"/>
              <a:gd name="T21" fmla="*/ 160338 h 107"/>
              <a:gd name="T22" fmla="*/ 66675 w 107"/>
              <a:gd name="T23" fmla="*/ 169863 h 107"/>
              <a:gd name="T24" fmla="*/ 104775 w 107"/>
              <a:gd name="T25" fmla="*/ 169863 h 107"/>
              <a:gd name="T26" fmla="*/ 133350 w 107"/>
              <a:gd name="T27" fmla="*/ 160338 h 107"/>
              <a:gd name="T28" fmla="*/ 142875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2875 w 107"/>
              <a:gd name="T41" fmla="*/ 28575 h 107"/>
              <a:gd name="T42" fmla="*/ 133350 w 107"/>
              <a:gd name="T43" fmla="*/ 9525 h 107"/>
              <a:gd name="T44" fmla="*/ 104775 w 107"/>
              <a:gd name="T45" fmla="*/ 0 h 107"/>
              <a:gd name="T46" fmla="*/ 85725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1" y="84"/>
                </a:lnTo>
                <a:lnTo>
                  <a:pt x="107" y="66"/>
                </a:lnTo>
                <a:lnTo>
                  <a:pt x="107" y="54"/>
                </a:lnTo>
                <a:lnTo>
                  <a:pt x="107" y="42"/>
                </a:lnTo>
                <a:lnTo>
                  <a:pt x="101"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8" name="Freeform 78"/>
          <p:cNvSpPr>
            <a:spLocks/>
          </p:cNvSpPr>
          <p:nvPr/>
        </p:nvSpPr>
        <p:spPr bwMode="auto">
          <a:xfrm>
            <a:off x="538163"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79" name="Freeform 79"/>
          <p:cNvSpPr>
            <a:spLocks/>
          </p:cNvSpPr>
          <p:nvPr/>
        </p:nvSpPr>
        <p:spPr bwMode="auto">
          <a:xfrm>
            <a:off x="881063" y="817563"/>
            <a:ext cx="169862" cy="169862"/>
          </a:xfrm>
          <a:custGeom>
            <a:avLst/>
            <a:gdLst>
              <a:gd name="T0" fmla="*/ 84137 w 107"/>
              <a:gd name="T1" fmla="*/ 0 h 107"/>
              <a:gd name="T2" fmla="*/ 65087 w 107"/>
              <a:gd name="T3" fmla="*/ 0 h 107"/>
              <a:gd name="T4" fmla="*/ 46037 w 107"/>
              <a:gd name="T5" fmla="*/ 9525 h 107"/>
              <a:gd name="T6" fmla="*/ 26987 w 107"/>
              <a:gd name="T7" fmla="*/ 28575 h 107"/>
              <a:gd name="T8" fmla="*/ 9525 w 107"/>
              <a:gd name="T9" fmla="*/ 38100 h 107"/>
              <a:gd name="T10" fmla="*/ 0 w 107"/>
              <a:gd name="T11" fmla="*/ 66675 h 107"/>
              <a:gd name="T12" fmla="*/ 0 w 107"/>
              <a:gd name="T13" fmla="*/ 85725 h 107"/>
              <a:gd name="T14" fmla="*/ 0 w 107"/>
              <a:gd name="T15" fmla="*/ 104775 h 107"/>
              <a:gd name="T16" fmla="*/ 9525 w 107"/>
              <a:gd name="T17" fmla="*/ 133350 h 107"/>
              <a:gd name="T18" fmla="*/ 26987 w 107"/>
              <a:gd name="T19" fmla="*/ 142875 h 107"/>
              <a:gd name="T20" fmla="*/ 46037 w 107"/>
              <a:gd name="T21" fmla="*/ 160337 h 107"/>
              <a:gd name="T22" fmla="*/ 65087 w 107"/>
              <a:gd name="T23" fmla="*/ 169862 h 107"/>
              <a:gd name="T24" fmla="*/ 103187 w 107"/>
              <a:gd name="T25" fmla="*/ 169862 h 107"/>
              <a:gd name="T26" fmla="*/ 131762 w 107"/>
              <a:gd name="T27" fmla="*/ 160337 h 107"/>
              <a:gd name="T28" fmla="*/ 141287 w 107"/>
              <a:gd name="T29" fmla="*/ 142875 h 107"/>
              <a:gd name="T30" fmla="*/ 160337 w 107"/>
              <a:gd name="T31" fmla="*/ 133350 h 107"/>
              <a:gd name="T32" fmla="*/ 169862 w 107"/>
              <a:gd name="T33" fmla="*/ 104775 h 107"/>
              <a:gd name="T34" fmla="*/ 169862 w 107"/>
              <a:gd name="T35" fmla="*/ 85725 h 107"/>
              <a:gd name="T36" fmla="*/ 169862 w 107"/>
              <a:gd name="T37" fmla="*/ 66675 h 107"/>
              <a:gd name="T38" fmla="*/ 160337 w 107"/>
              <a:gd name="T39" fmla="*/ 38100 h 107"/>
              <a:gd name="T40" fmla="*/ 141287 w 107"/>
              <a:gd name="T41" fmla="*/ 28575 h 107"/>
              <a:gd name="T42" fmla="*/ 131762 w 107"/>
              <a:gd name="T43" fmla="*/ 9525 h 107"/>
              <a:gd name="T44" fmla="*/ 103187 w 107"/>
              <a:gd name="T45" fmla="*/ 0 h 107"/>
              <a:gd name="T46" fmla="*/ 84137 w 107"/>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7"/>
              <a:gd name="T73" fmla="*/ 0 h 107"/>
              <a:gd name="T74" fmla="*/ 107 w 107"/>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7" h="107">
                <a:moveTo>
                  <a:pt x="53" y="0"/>
                </a:moveTo>
                <a:lnTo>
                  <a:pt x="41" y="0"/>
                </a:lnTo>
                <a:lnTo>
                  <a:pt x="29" y="6"/>
                </a:lnTo>
                <a:lnTo>
                  <a:pt x="17" y="18"/>
                </a:lnTo>
                <a:lnTo>
                  <a:pt x="6" y="24"/>
                </a:lnTo>
                <a:lnTo>
                  <a:pt x="0" y="42"/>
                </a:lnTo>
                <a:lnTo>
                  <a:pt x="0" y="54"/>
                </a:lnTo>
                <a:lnTo>
                  <a:pt x="0" y="66"/>
                </a:lnTo>
                <a:lnTo>
                  <a:pt x="6" y="84"/>
                </a:lnTo>
                <a:lnTo>
                  <a:pt x="17" y="90"/>
                </a:lnTo>
                <a:lnTo>
                  <a:pt x="29" y="101"/>
                </a:lnTo>
                <a:lnTo>
                  <a:pt x="41" y="107"/>
                </a:lnTo>
                <a:lnTo>
                  <a:pt x="65" y="107"/>
                </a:lnTo>
                <a:lnTo>
                  <a:pt x="83" y="101"/>
                </a:lnTo>
                <a:lnTo>
                  <a:pt x="89" y="90"/>
                </a:lnTo>
                <a:lnTo>
                  <a:pt x="101" y="84"/>
                </a:lnTo>
                <a:lnTo>
                  <a:pt x="107" y="66"/>
                </a:lnTo>
                <a:lnTo>
                  <a:pt x="107" y="54"/>
                </a:lnTo>
                <a:lnTo>
                  <a:pt x="107" y="42"/>
                </a:lnTo>
                <a:lnTo>
                  <a:pt x="101" y="24"/>
                </a:lnTo>
                <a:lnTo>
                  <a:pt x="89" y="18"/>
                </a:lnTo>
                <a:lnTo>
                  <a:pt x="83" y="6"/>
                </a:lnTo>
                <a:lnTo>
                  <a:pt x="65" y="0"/>
                </a:lnTo>
                <a:lnTo>
                  <a:pt x="53"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80" name="Freeform 80"/>
          <p:cNvSpPr>
            <a:spLocks/>
          </p:cNvSpPr>
          <p:nvPr/>
        </p:nvSpPr>
        <p:spPr bwMode="auto">
          <a:xfrm>
            <a:off x="1222375" y="817563"/>
            <a:ext cx="171450" cy="169862"/>
          </a:xfrm>
          <a:custGeom>
            <a:avLst/>
            <a:gdLst>
              <a:gd name="T0" fmla="*/ 85725 w 108"/>
              <a:gd name="T1" fmla="*/ 0 h 107"/>
              <a:gd name="T2" fmla="*/ 66675 w 108"/>
              <a:gd name="T3" fmla="*/ 0 h 107"/>
              <a:gd name="T4" fmla="*/ 47625 w 108"/>
              <a:gd name="T5" fmla="*/ 9525 h 107"/>
              <a:gd name="T6" fmla="*/ 28575 w 108"/>
              <a:gd name="T7" fmla="*/ 28575 h 107"/>
              <a:gd name="T8" fmla="*/ 9525 w 108"/>
              <a:gd name="T9" fmla="*/ 38100 h 107"/>
              <a:gd name="T10" fmla="*/ 0 w 108"/>
              <a:gd name="T11" fmla="*/ 66675 h 107"/>
              <a:gd name="T12" fmla="*/ 0 w 108"/>
              <a:gd name="T13" fmla="*/ 85725 h 107"/>
              <a:gd name="T14" fmla="*/ 0 w 108"/>
              <a:gd name="T15" fmla="*/ 104775 h 107"/>
              <a:gd name="T16" fmla="*/ 9525 w 108"/>
              <a:gd name="T17" fmla="*/ 133350 h 107"/>
              <a:gd name="T18" fmla="*/ 28575 w 108"/>
              <a:gd name="T19" fmla="*/ 142875 h 107"/>
              <a:gd name="T20" fmla="*/ 47625 w 108"/>
              <a:gd name="T21" fmla="*/ 160337 h 107"/>
              <a:gd name="T22" fmla="*/ 66675 w 108"/>
              <a:gd name="T23" fmla="*/ 169862 h 107"/>
              <a:gd name="T24" fmla="*/ 104775 w 108"/>
              <a:gd name="T25" fmla="*/ 169862 h 107"/>
              <a:gd name="T26" fmla="*/ 133350 w 108"/>
              <a:gd name="T27" fmla="*/ 160337 h 107"/>
              <a:gd name="T28" fmla="*/ 142875 w 108"/>
              <a:gd name="T29" fmla="*/ 142875 h 107"/>
              <a:gd name="T30" fmla="*/ 161925 w 108"/>
              <a:gd name="T31" fmla="*/ 133350 h 107"/>
              <a:gd name="T32" fmla="*/ 171450 w 108"/>
              <a:gd name="T33" fmla="*/ 104775 h 107"/>
              <a:gd name="T34" fmla="*/ 171450 w 108"/>
              <a:gd name="T35" fmla="*/ 85725 h 107"/>
              <a:gd name="T36" fmla="*/ 171450 w 108"/>
              <a:gd name="T37" fmla="*/ 66675 h 107"/>
              <a:gd name="T38" fmla="*/ 161925 w 108"/>
              <a:gd name="T39" fmla="*/ 38100 h 107"/>
              <a:gd name="T40" fmla="*/ 142875 w 108"/>
              <a:gd name="T41" fmla="*/ 28575 h 107"/>
              <a:gd name="T42" fmla="*/ 133350 w 108"/>
              <a:gd name="T43" fmla="*/ 9525 h 107"/>
              <a:gd name="T44" fmla="*/ 104775 w 108"/>
              <a:gd name="T45" fmla="*/ 0 h 107"/>
              <a:gd name="T46" fmla="*/ 85725 w 10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8"/>
              <a:gd name="T73" fmla="*/ 0 h 107"/>
              <a:gd name="T74" fmla="*/ 108 w 10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8" h="107">
                <a:moveTo>
                  <a:pt x="54" y="0"/>
                </a:moveTo>
                <a:lnTo>
                  <a:pt x="42" y="0"/>
                </a:lnTo>
                <a:lnTo>
                  <a:pt x="30" y="6"/>
                </a:lnTo>
                <a:lnTo>
                  <a:pt x="18" y="18"/>
                </a:lnTo>
                <a:lnTo>
                  <a:pt x="6" y="24"/>
                </a:lnTo>
                <a:lnTo>
                  <a:pt x="0" y="42"/>
                </a:lnTo>
                <a:lnTo>
                  <a:pt x="0" y="54"/>
                </a:lnTo>
                <a:lnTo>
                  <a:pt x="0" y="66"/>
                </a:lnTo>
                <a:lnTo>
                  <a:pt x="6" y="84"/>
                </a:lnTo>
                <a:lnTo>
                  <a:pt x="18" y="90"/>
                </a:lnTo>
                <a:lnTo>
                  <a:pt x="30" y="101"/>
                </a:lnTo>
                <a:lnTo>
                  <a:pt x="42" y="107"/>
                </a:lnTo>
                <a:lnTo>
                  <a:pt x="66" y="107"/>
                </a:lnTo>
                <a:lnTo>
                  <a:pt x="84" y="101"/>
                </a:lnTo>
                <a:lnTo>
                  <a:pt x="90" y="90"/>
                </a:lnTo>
                <a:lnTo>
                  <a:pt x="102" y="84"/>
                </a:lnTo>
                <a:lnTo>
                  <a:pt x="108" y="66"/>
                </a:lnTo>
                <a:lnTo>
                  <a:pt x="108" y="54"/>
                </a:lnTo>
                <a:lnTo>
                  <a:pt x="108" y="42"/>
                </a:lnTo>
                <a:lnTo>
                  <a:pt x="102" y="24"/>
                </a:lnTo>
                <a:lnTo>
                  <a:pt x="90" y="18"/>
                </a:lnTo>
                <a:lnTo>
                  <a:pt x="84" y="6"/>
                </a:lnTo>
                <a:lnTo>
                  <a:pt x="66" y="0"/>
                </a:lnTo>
                <a:lnTo>
                  <a:pt x="54" y="0"/>
                </a:lnTo>
                <a:close/>
              </a:path>
            </a:pathLst>
          </a:custGeom>
          <a:solidFill>
            <a:schemeClr val="accent2"/>
          </a:solidFill>
          <a:ln w="9525">
            <a:solidFill>
              <a:schemeClr val="tx1"/>
            </a:solidFill>
            <a:round/>
            <a:headEnd/>
            <a:tailEnd/>
          </a:ln>
        </p:spPr>
        <p:txBody>
          <a:bodyPr/>
          <a:lstStyle/>
          <a:p>
            <a:endParaRPr lang="en-US">
              <a:solidFill>
                <a:srgbClr val="000000"/>
              </a:solidFill>
            </a:endParaRPr>
          </a:p>
        </p:txBody>
      </p:sp>
      <p:sp>
        <p:nvSpPr>
          <p:cNvPr id="32782" name="Text Box 82"/>
          <p:cNvSpPr txBox="1">
            <a:spLocks noChangeArrowheads="1"/>
          </p:cNvSpPr>
          <p:nvPr/>
        </p:nvSpPr>
        <p:spPr bwMode="auto">
          <a:xfrm>
            <a:off x="5241925" y="1690688"/>
            <a:ext cx="1447800"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a</a:t>
            </a:r>
            <a:r>
              <a:rPr lang="en-US">
                <a:solidFill>
                  <a:srgbClr val="000000"/>
                </a:solidFill>
                <a:cs typeface="Arial" pitchFamily="34" charset="0"/>
              </a:rPr>
              <a:t>  (C.O.M.)</a:t>
            </a:r>
          </a:p>
        </p:txBody>
      </p:sp>
      <p:sp>
        <p:nvSpPr>
          <p:cNvPr id="32783" name="Line 83"/>
          <p:cNvSpPr>
            <a:spLocks noChangeShapeType="1"/>
          </p:cNvSpPr>
          <p:nvPr/>
        </p:nvSpPr>
        <p:spPr bwMode="auto">
          <a:xfrm>
            <a:off x="70104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4" name="Line 84"/>
          <p:cNvSpPr>
            <a:spLocks noChangeShapeType="1"/>
          </p:cNvSpPr>
          <p:nvPr/>
        </p:nvSpPr>
        <p:spPr bwMode="auto">
          <a:xfrm>
            <a:off x="86106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5" name="Line 85"/>
          <p:cNvSpPr>
            <a:spLocks noChangeShapeType="1"/>
          </p:cNvSpPr>
          <p:nvPr/>
        </p:nvSpPr>
        <p:spPr bwMode="auto">
          <a:xfrm>
            <a:off x="80772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6" name="Line 86"/>
          <p:cNvSpPr>
            <a:spLocks noChangeShapeType="1"/>
          </p:cNvSpPr>
          <p:nvPr/>
        </p:nvSpPr>
        <p:spPr bwMode="auto">
          <a:xfrm>
            <a:off x="7543800" y="19050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7" name="Line 87"/>
          <p:cNvSpPr>
            <a:spLocks noChangeShapeType="1"/>
          </p:cNvSpPr>
          <p:nvPr/>
        </p:nvSpPr>
        <p:spPr bwMode="auto">
          <a:xfrm flipH="1">
            <a:off x="7010400" y="23622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8" name="Line 88"/>
          <p:cNvSpPr>
            <a:spLocks noChangeShapeType="1"/>
          </p:cNvSpPr>
          <p:nvPr/>
        </p:nvSpPr>
        <p:spPr bwMode="auto">
          <a:xfrm>
            <a:off x="8534400" y="23622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89" name="Line 89"/>
          <p:cNvSpPr>
            <a:spLocks noChangeShapeType="1"/>
          </p:cNvSpPr>
          <p:nvPr/>
        </p:nvSpPr>
        <p:spPr bwMode="auto">
          <a:xfrm flipH="1">
            <a:off x="7620000" y="23622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0" name="Line 90"/>
          <p:cNvSpPr>
            <a:spLocks noChangeShapeType="1"/>
          </p:cNvSpPr>
          <p:nvPr/>
        </p:nvSpPr>
        <p:spPr bwMode="auto">
          <a:xfrm>
            <a:off x="8077200" y="23622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1" name="Text Box 91"/>
          <p:cNvSpPr txBox="1">
            <a:spLocks noChangeArrowheads="1"/>
          </p:cNvSpPr>
          <p:nvPr/>
        </p:nvSpPr>
        <p:spPr bwMode="auto">
          <a:xfrm>
            <a:off x="5257800" y="2133600"/>
            <a:ext cx="1406525"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b</a:t>
            </a:r>
            <a:r>
              <a:rPr lang="en-US">
                <a:solidFill>
                  <a:srgbClr val="000000"/>
                </a:solidFill>
                <a:cs typeface="Arial" pitchFamily="34" charset="0"/>
              </a:rPr>
              <a:t>  (stretch)</a:t>
            </a:r>
          </a:p>
        </p:txBody>
      </p:sp>
      <p:sp>
        <p:nvSpPr>
          <p:cNvPr id="32792" name="Text Box 92"/>
          <p:cNvSpPr txBox="1">
            <a:spLocks noChangeArrowheads="1"/>
          </p:cNvSpPr>
          <p:nvPr/>
        </p:nvSpPr>
        <p:spPr bwMode="auto">
          <a:xfrm>
            <a:off x="5257800" y="2590800"/>
            <a:ext cx="1552575"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c </a:t>
            </a:r>
            <a:r>
              <a:rPr lang="en-US">
                <a:solidFill>
                  <a:srgbClr val="000000"/>
                </a:solidFill>
                <a:cs typeface="Arial" pitchFamily="34" charset="0"/>
              </a:rPr>
              <a:t>(Egyptian)</a:t>
            </a:r>
          </a:p>
        </p:txBody>
      </p:sp>
      <p:sp>
        <p:nvSpPr>
          <p:cNvPr id="32793" name="Line 93"/>
          <p:cNvSpPr>
            <a:spLocks noChangeShapeType="1"/>
          </p:cNvSpPr>
          <p:nvPr/>
        </p:nvSpPr>
        <p:spPr bwMode="auto">
          <a:xfrm>
            <a:off x="70104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4" name="Line 94"/>
          <p:cNvSpPr>
            <a:spLocks noChangeShapeType="1"/>
          </p:cNvSpPr>
          <p:nvPr/>
        </p:nvSpPr>
        <p:spPr bwMode="auto">
          <a:xfrm>
            <a:off x="86106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5" name="Line 95"/>
          <p:cNvSpPr>
            <a:spLocks noChangeShapeType="1"/>
          </p:cNvSpPr>
          <p:nvPr/>
        </p:nvSpPr>
        <p:spPr bwMode="auto">
          <a:xfrm flipH="1">
            <a:off x="80772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6" name="Line 96"/>
          <p:cNvSpPr>
            <a:spLocks noChangeShapeType="1"/>
          </p:cNvSpPr>
          <p:nvPr/>
        </p:nvSpPr>
        <p:spPr bwMode="auto">
          <a:xfrm flipH="1">
            <a:off x="7543800" y="2819400"/>
            <a:ext cx="304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7" name="Line 97"/>
          <p:cNvSpPr>
            <a:spLocks noChangeShapeType="1"/>
          </p:cNvSpPr>
          <p:nvPr/>
        </p:nvSpPr>
        <p:spPr bwMode="auto">
          <a:xfrm>
            <a:off x="7467600" y="32766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8" name="Line 98"/>
          <p:cNvSpPr>
            <a:spLocks noChangeShapeType="1"/>
          </p:cNvSpPr>
          <p:nvPr/>
        </p:nvSpPr>
        <p:spPr bwMode="auto">
          <a:xfrm flipH="1">
            <a:off x="8001000" y="3276600"/>
            <a:ext cx="390525"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799" name="Line 99"/>
          <p:cNvSpPr>
            <a:spLocks noChangeShapeType="1"/>
          </p:cNvSpPr>
          <p:nvPr/>
        </p:nvSpPr>
        <p:spPr bwMode="auto">
          <a:xfrm flipH="1">
            <a:off x="7086600" y="32766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800" name="Rectangle 100"/>
          <p:cNvSpPr>
            <a:spLocks noChangeArrowheads="1"/>
          </p:cNvSpPr>
          <p:nvPr/>
        </p:nvSpPr>
        <p:spPr bwMode="auto">
          <a:xfrm>
            <a:off x="762000" y="3581400"/>
            <a:ext cx="6265863" cy="3049588"/>
          </a:xfrm>
          <a:prstGeom prst="rect">
            <a:avLst/>
          </a:prstGeom>
          <a:solidFill>
            <a:schemeClr val="bg1"/>
          </a:solidFill>
          <a:ln w="28575">
            <a:solidFill>
              <a:schemeClr val="tx1"/>
            </a:solidFill>
            <a:miter lim="800000"/>
            <a:headEnd/>
            <a:tailEnd/>
          </a:ln>
        </p:spPr>
        <p:txBody>
          <a:bodyPr wrap="none" anchor="ctr"/>
          <a:lstStyle/>
          <a:p>
            <a:endParaRPr lang="en-US">
              <a:solidFill>
                <a:srgbClr val="000000"/>
              </a:solidFill>
            </a:endParaRPr>
          </a:p>
        </p:txBody>
      </p:sp>
      <p:sp>
        <p:nvSpPr>
          <p:cNvPr id="32801" name="Line 101"/>
          <p:cNvSpPr>
            <a:spLocks noChangeShapeType="1"/>
          </p:cNvSpPr>
          <p:nvPr/>
        </p:nvSpPr>
        <p:spPr bwMode="auto">
          <a:xfrm>
            <a:off x="8610600" y="3276600"/>
            <a:ext cx="2286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32802" name="Text Box 102"/>
          <p:cNvSpPr txBox="1">
            <a:spLocks noChangeArrowheads="1"/>
          </p:cNvSpPr>
          <p:nvPr/>
        </p:nvSpPr>
        <p:spPr bwMode="auto">
          <a:xfrm>
            <a:off x="5257800" y="3048000"/>
            <a:ext cx="1563688" cy="400050"/>
          </a:xfrm>
          <a:prstGeom prst="rect">
            <a:avLst/>
          </a:prstGeom>
          <a:noFill/>
          <a:ln w="9525">
            <a:noFill/>
            <a:miter lim="800000"/>
            <a:headEnd/>
            <a:tailEnd/>
          </a:ln>
        </p:spPr>
        <p:txBody>
          <a:bodyPr wrap="none">
            <a:spAutoFit/>
          </a:bodyPr>
          <a:lstStyle/>
          <a:p>
            <a:r>
              <a:rPr lang="en-US" i="1">
                <a:solidFill>
                  <a:srgbClr val="000000"/>
                </a:solidFill>
                <a:cs typeface="Arial" pitchFamily="34" charset="0"/>
              </a:rPr>
              <a:t>d </a:t>
            </a:r>
            <a:r>
              <a:rPr lang="en-US">
                <a:solidFill>
                  <a:srgbClr val="000000"/>
                </a:solidFill>
                <a:cs typeface="Arial" pitchFamily="34" charset="0"/>
              </a:rPr>
              <a:t>(stretch-2)</a:t>
            </a:r>
            <a:endParaRPr lang="en-US" i="1">
              <a:solidFill>
                <a:srgbClr val="000000"/>
              </a:solidFill>
              <a:cs typeface="Arial" pitchFamily="34" charset="0"/>
            </a:endParaRPr>
          </a:p>
        </p:txBody>
      </p:sp>
      <p:sp>
        <p:nvSpPr>
          <p:cNvPr id="32803" name="Oval 103"/>
          <p:cNvSpPr>
            <a:spLocks noChangeArrowheads="1"/>
          </p:cNvSpPr>
          <p:nvPr/>
        </p:nvSpPr>
        <p:spPr bwMode="auto">
          <a:xfrm>
            <a:off x="70866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4" name="Oval 104"/>
          <p:cNvSpPr>
            <a:spLocks noChangeArrowheads="1"/>
          </p:cNvSpPr>
          <p:nvPr/>
        </p:nvSpPr>
        <p:spPr bwMode="auto">
          <a:xfrm>
            <a:off x="76200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5" name="Oval 105"/>
          <p:cNvSpPr>
            <a:spLocks noChangeArrowheads="1"/>
          </p:cNvSpPr>
          <p:nvPr/>
        </p:nvSpPr>
        <p:spPr bwMode="auto">
          <a:xfrm>
            <a:off x="81534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6" name="Oval 106"/>
          <p:cNvSpPr>
            <a:spLocks noChangeArrowheads="1"/>
          </p:cNvSpPr>
          <p:nvPr/>
        </p:nvSpPr>
        <p:spPr bwMode="auto">
          <a:xfrm>
            <a:off x="8686800" y="1628775"/>
            <a:ext cx="120650" cy="127000"/>
          </a:xfrm>
          <a:prstGeom prst="ellipse">
            <a:avLst/>
          </a:prstGeom>
          <a:solidFill>
            <a:srgbClr val="1658FC"/>
          </a:solidFill>
          <a:ln w="9525">
            <a:solidFill>
              <a:schemeClr val="tx1"/>
            </a:solidFill>
            <a:round/>
            <a:headEnd/>
            <a:tailEnd/>
          </a:ln>
        </p:spPr>
        <p:txBody>
          <a:bodyPr wrap="none" anchor="ctr"/>
          <a:lstStyle/>
          <a:p>
            <a:endParaRPr lang="en-US">
              <a:solidFill>
                <a:srgbClr val="000000"/>
              </a:solidFill>
            </a:endParaRPr>
          </a:p>
        </p:txBody>
      </p:sp>
      <p:sp>
        <p:nvSpPr>
          <p:cNvPr id="32807" name="Text Box 107"/>
          <p:cNvSpPr txBox="1">
            <a:spLocks noChangeArrowheads="1"/>
          </p:cNvSpPr>
          <p:nvPr/>
        </p:nvSpPr>
        <p:spPr bwMode="auto">
          <a:xfrm>
            <a:off x="304800" y="2667000"/>
            <a:ext cx="3965575" cy="708025"/>
          </a:xfrm>
          <a:prstGeom prst="rect">
            <a:avLst/>
          </a:prstGeom>
          <a:noFill/>
          <a:ln w="12700">
            <a:solidFill>
              <a:schemeClr val="tx1"/>
            </a:solidFill>
            <a:miter lim="800000"/>
            <a:headEnd/>
            <a:tailEnd/>
          </a:ln>
        </p:spPr>
        <p:txBody>
          <a:bodyPr wrap="none">
            <a:spAutoFit/>
          </a:bodyPr>
          <a:lstStyle/>
          <a:p>
            <a:r>
              <a:rPr lang="en-US">
                <a:solidFill>
                  <a:srgbClr val="000000"/>
                </a:solidFill>
                <a:cs typeface="Arial" pitchFamily="34" charset="0"/>
              </a:rPr>
              <a:t>Mode competition – </a:t>
            </a:r>
          </a:p>
          <a:p>
            <a:r>
              <a:rPr lang="en-US">
                <a:solidFill>
                  <a:srgbClr val="000000"/>
                </a:solidFill>
                <a:cs typeface="Arial" pitchFamily="34" charset="0"/>
              </a:rPr>
              <a:t>example: axial modes, N = 4 ions</a:t>
            </a:r>
          </a:p>
        </p:txBody>
      </p:sp>
      <p:sp>
        <p:nvSpPr>
          <p:cNvPr id="32808" name="Rectangle 108"/>
          <p:cNvSpPr>
            <a:spLocks noChangeArrowheads="1"/>
          </p:cNvSpPr>
          <p:nvPr/>
        </p:nvSpPr>
        <p:spPr bwMode="auto">
          <a:xfrm rot="16200000" flipH="1">
            <a:off x="363538" y="4737100"/>
            <a:ext cx="1635125" cy="212725"/>
          </a:xfrm>
          <a:prstGeom prst="rect">
            <a:avLst/>
          </a:prstGeom>
          <a:noFill/>
          <a:ln w="9525">
            <a:noFill/>
            <a:miter lim="800000"/>
            <a:headEnd/>
            <a:tailEnd/>
          </a:ln>
        </p:spPr>
        <p:txBody>
          <a:bodyPr wrap="none" lIns="0" tIns="0" rIns="0" bIns="0">
            <a:spAutoFit/>
          </a:bodyPr>
          <a:lstStyle/>
          <a:p>
            <a:r>
              <a:rPr lang="en-US" sz="1400">
                <a:solidFill>
                  <a:srgbClr val="000000"/>
                </a:solidFill>
              </a:rPr>
              <a:t>Fluorescence counts</a:t>
            </a:r>
            <a:endParaRPr lang="en-US">
              <a:solidFill>
                <a:srgbClr val="000000"/>
              </a:solidFill>
              <a:latin typeface="Times New Roman" pitchFamily="18" charset="0"/>
            </a:endParaRPr>
          </a:p>
        </p:txBody>
      </p:sp>
      <p:sp>
        <p:nvSpPr>
          <p:cNvPr id="32809" name="Rectangle 109"/>
          <p:cNvSpPr>
            <a:spLocks noChangeArrowheads="1"/>
          </p:cNvSpPr>
          <p:nvPr/>
        </p:nvSpPr>
        <p:spPr bwMode="auto">
          <a:xfrm>
            <a:off x="3157538" y="6315075"/>
            <a:ext cx="2081212" cy="212725"/>
          </a:xfrm>
          <a:prstGeom prst="rect">
            <a:avLst/>
          </a:prstGeom>
          <a:noFill/>
          <a:ln w="9525">
            <a:noFill/>
            <a:miter lim="800000"/>
            <a:headEnd/>
            <a:tailEnd/>
          </a:ln>
        </p:spPr>
        <p:txBody>
          <a:bodyPr wrap="none" lIns="0" tIns="0" rIns="0" bIns="0">
            <a:spAutoFit/>
          </a:bodyPr>
          <a:lstStyle/>
          <a:p>
            <a:r>
              <a:rPr lang="en-US" sz="1400">
                <a:solidFill>
                  <a:srgbClr val="000000"/>
                </a:solidFill>
              </a:rPr>
              <a:t>Raman Detuning </a:t>
            </a:r>
            <a:r>
              <a:rPr lang="en-US" sz="1400">
                <a:solidFill>
                  <a:srgbClr val="000000"/>
                </a:solidFill>
                <a:latin typeface="Symbol" pitchFamily="18" charset="2"/>
              </a:rPr>
              <a:t>d</a:t>
            </a:r>
            <a:r>
              <a:rPr lang="en-US" sz="1400" baseline="-25000">
                <a:solidFill>
                  <a:srgbClr val="000000"/>
                </a:solidFill>
              </a:rPr>
              <a:t>R</a:t>
            </a:r>
            <a:r>
              <a:rPr lang="en-US" sz="1400">
                <a:solidFill>
                  <a:srgbClr val="000000"/>
                </a:solidFill>
              </a:rPr>
              <a:t> (MHz)</a:t>
            </a:r>
            <a:endParaRPr lang="en-US">
              <a:solidFill>
                <a:srgbClr val="000000"/>
              </a:solidFill>
              <a:latin typeface="Times New Roman" pitchFamily="18" charset="0"/>
            </a:endParaRPr>
          </a:p>
        </p:txBody>
      </p:sp>
      <p:sp>
        <p:nvSpPr>
          <p:cNvPr id="32810" name="Line 110"/>
          <p:cNvSpPr>
            <a:spLocks noChangeShapeType="1"/>
          </p:cNvSpPr>
          <p:nvPr/>
        </p:nvSpPr>
        <p:spPr bwMode="auto">
          <a:xfrm>
            <a:off x="1719263" y="5938838"/>
            <a:ext cx="4824412" cy="1587"/>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1" name="Line 111"/>
          <p:cNvSpPr>
            <a:spLocks noChangeShapeType="1"/>
          </p:cNvSpPr>
          <p:nvPr/>
        </p:nvSpPr>
        <p:spPr bwMode="auto">
          <a:xfrm flipV="1">
            <a:off x="1712913"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2" name="Line 112"/>
          <p:cNvSpPr>
            <a:spLocks noChangeShapeType="1"/>
          </p:cNvSpPr>
          <p:nvPr/>
        </p:nvSpPr>
        <p:spPr bwMode="auto">
          <a:xfrm flipV="1">
            <a:off x="2517775" y="5938838"/>
            <a:ext cx="1588"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3" name="Line 113"/>
          <p:cNvSpPr>
            <a:spLocks noChangeShapeType="1"/>
          </p:cNvSpPr>
          <p:nvPr/>
        </p:nvSpPr>
        <p:spPr bwMode="auto">
          <a:xfrm flipV="1">
            <a:off x="3321050" y="5938838"/>
            <a:ext cx="1588"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4" name="Line 114"/>
          <p:cNvSpPr>
            <a:spLocks noChangeShapeType="1"/>
          </p:cNvSpPr>
          <p:nvPr/>
        </p:nvSpPr>
        <p:spPr bwMode="auto">
          <a:xfrm flipV="1">
            <a:off x="4125913"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5" name="Line 115"/>
          <p:cNvSpPr>
            <a:spLocks noChangeShapeType="1"/>
          </p:cNvSpPr>
          <p:nvPr/>
        </p:nvSpPr>
        <p:spPr bwMode="auto">
          <a:xfrm flipV="1">
            <a:off x="4929188"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6" name="Line 116"/>
          <p:cNvSpPr>
            <a:spLocks noChangeShapeType="1"/>
          </p:cNvSpPr>
          <p:nvPr/>
        </p:nvSpPr>
        <p:spPr bwMode="auto">
          <a:xfrm flipV="1">
            <a:off x="5732463" y="5938838"/>
            <a:ext cx="1587"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7" name="Line 117"/>
          <p:cNvSpPr>
            <a:spLocks noChangeShapeType="1"/>
          </p:cNvSpPr>
          <p:nvPr/>
        </p:nvSpPr>
        <p:spPr bwMode="auto">
          <a:xfrm flipV="1">
            <a:off x="6537325" y="5938838"/>
            <a:ext cx="1588" cy="74612"/>
          </a:xfrm>
          <a:prstGeom prst="line">
            <a:avLst/>
          </a:prstGeom>
          <a:noFill/>
          <a:ln w="9525">
            <a:solidFill>
              <a:srgbClr val="000000"/>
            </a:solidFill>
            <a:round/>
            <a:headEnd/>
            <a:tailEnd/>
          </a:ln>
        </p:spPr>
        <p:txBody>
          <a:bodyPr/>
          <a:lstStyle/>
          <a:p>
            <a:endParaRPr lang="en-US">
              <a:solidFill>
                <a:srgbClr val="000000"/>
              </a:solidFill>
            </a:endParaRPr>
          </a:p>
        </p:txBody>
      </p:sp>
      <p:sp>
        <p:nvSpPr>
          <p:cNvPr id="32818" name="Rectangle 118"/>
          <p:cNvSpPr>
            <a:spLocks noChangeArrowheads="1"/>
          </p:cNvSpPr>
          <p:nvPr/>
        </p:nvSpPr>
        <p:spPr bwMode="auto">
          <a:xfrm>
            <a:off x="1604963" y="6056313"/>
            <a:ext cx="219075" cy="182562"/>
          </a:xfrm>
          <a:prstGeom prst="rect">
            <a:avLst/>
          </a:prstGeom>
          <a:noFill/>
          <a:ln w="9525">
            <a:noFill/>
            <a:miter lim="800000"/>
            <a:headEnd/>
            <a:tailEnd/>
          </a:ln>
        </p:spPr>
        <p:txBody>
          <a:bodyPr wrap="none" lIns="0" tIns="0" rIns="0" bIns="0">
            <a:spAutoFit/>
          </a:bodyPr>
          <a:lstStyle/>
          <a:p>
            <a:r>
              <a:rPr lang="en-US" sz="1200">
                <a:solidFill>
                  <a:srgbClr val="000000"/>
                </a:solidFill>
              </a:rPr>
              <a:t>-15</a:t>
            </a:r>
            <a:endParaRPr lang="en-US">
              <a:solidFill>
                <a:srgbClr val="000000"/>
              </a:solidFill>
              <a:latin typeface="Times New Roman" pitchFamily="18" charset="0"/>
            </a:endParaRPr>
          </a:p>
        </p:txBody>
      </p:sp>
      <p:sp>
        <p:nvSpPr>
          <p:cNvPr id="32819" name="Rectangle 119"/>
          <p:cNvSpPr>
            <a:spLocks noChangeArrowheads="1"/>
          </p:cNvSpPr>
          <p:nvPr/>
        </p:nvSpPr>
        <p:spPr bwMode="auto">
          <a:xfrm>
            <a:off x="2408238" y="6056313"/>
            <a:ext cx="219075" cy="182562"/>
          </a:xfrm>
          <a:prstGeom prst="rect">
            <a:avLst/>
          </a:prstGeom>
          <a:noFill/>
          <a:ln w="9525">
            <a:noFill/>
            <a:miter lim="800000"/>
            <a:headEnd/>
            <a:tailEnd/>
          </a:ln>
        </p:spPr>
        <p:txBody>
          <a:bodyPr wrap="none" lIns="0" tIns="0" rIns="0" bIns="0">
            <a:spAutoFit/>
          </a:bodyPr>
          <a:lstStyle/>
          <a:p>
            <a:r>
              <a:rPr lang="en-US" sz="1200">
                <a:solidFill>
                  <a:srgbClr val="000000"/>
                </a:solidFill>
              </a:rPr>
              <a:t>-10</a:t>
            </a:r>
            <a:endParaRPr lang="en-US">
              <a:solidFill>
                <a:srgbClr val="000000"/>
              </a:solidFill>
              <a:latin typeface="Times New Roman" pitchFamily="18" charset="0"/>
            </a:endParaRPr>
          </a:p>
        </p:txBody>
      </p:sp>
      <p:sp>
        <p:nvSpPr>
          <p:cNvPr id="32820" name="Rectangle 120"/>
          <p:cNvSpPr>
            <a:spLocks noChangeArrowheads="1"/>
          </p:cNvSpPr>
          <p:nvPr/>
        </p:nvSpPr>
        <p:spPr bwMode="auto">
          <a:xfrm>
            <a:off x="3254375" y="6056313"/>
            <a:ext cx="134938" cy="182562"/>
          </a:xfrm>
          <a:prstGeom prst="rect">
            <a:avLst/>
          </a:prstGeom>
          <a:noFill/>
          <a:ln w="9525">
            <a:noFill/>
            <a:miter lim="800000"/>
            <a:headEnd/>
            <a:tailEnd/>
          </a:ln>
        </p:spPr>
        <p:txBody>
          <a:bodyPr wrap="none" lIns="0" tIns="0" rIns="0" bIns="0">
            <a:spAutoFit/>
          </a:bodyPr>
          <a:lstStyle/>
          <a:p>
            <a:r>
              <a:rPr lang="en-US" sz="1200">
                <a:solidFill>
                  <a:srgbClr val="000000"/>
                </a:solidFill>
              </a:rPr>
              <a:t>-5</a:t>
            </a:r>
            <a:endParaRPr lang="en-US">
              <a:solidFill>
                <a:srgbClr val="000000"/>
              </a:solidFill>
              <a:latin typeface="Times New Roman" pitchFamily="18" charset="0"/>
            </a:endParaRPr>
          </a:p>
        </p:txBody>
      </p:sp>
      <p:sp>
        <p:nvSpPr>
          <p:cNvPr id="32821" name="Rectangle 121"/>
          <p:cNvSpPr>
            <a:spLocks noChangeArrowheads="1"/>
          </p:cNvSpPr>
          <p:nvPr/>
        </p:nvSpPr>
        <p:spPr bwMode="auto">
          <a:xfrm>
            <a:off x="4083050" y="6056313"/>
            <a:ext cx="84138" cy="182562"/>
          </a:xfrm>
          <a:prstGeom prst="rect">
            <a:avLst/>
          </a:prstGeom>
          <a:noFill/>
          <a:ln w="9525">
            <a:noFill/>
            <a:miter lim="800000"/>
            <a:headEnd/>
            <a:tailEnd/>
          </a:ln>
        </p:spPr>
        <p:txBody>
          <a:bodyPr wrap="none" lIns="0" tIns="0" rIns="0" bIns="0">
            <a:spAutoFit/>
          </a:bodyPr>
          <a:lstStyle/>
          <a:p>
            <a:r>
              <a:rPr lang="en-US" sz="1200">
                <a:solidFill>
                  <a:srgbClr val="000000"/>
                </a:solidFill>
              </a:rPr>
              <a:t>0</a:t>
            </a:r>
            <a:endParaRPr lang="en-US">
              <a:solidFill>
                <a:srgbClr val="000000"/>
              </a:solidFill>
              <a:latin typeface="Times New Roman" pitchFamily="18" charset="0"/>
            </a:endParaRPr>
          </a:p>
        </p:txBody>
      </p:sp>
      <p:sp>
        <p:nvSpPr>
          <p:cNvPr id="32822" name="Rectangle 122"/>
          <p:cNvSpPr>
            <a:spLocks noChangeArrowheads="1"/>
          </p:cNvSpPr>
          <p:nvPr/>
        </p:nvSpPr>
        <p:spPr bwMode="auto">
          <a:xfrm>
            <a:off x="4886325" y="6056313"/>
            <a:ext cx="84138" cy="182562"/>
          </a:xfrm>
          <a:prstGeom prst="rect">
            <a:avLst/>
          </a:prstGeom>
          <a:noFill/>
          <a:ln w="9525">
            <a:noFill/>
            <a:miter lim="800000"/>
            <a:headEnd/>
            <a:tailEnd/>
          </a:ln>
        </p:spPr>
        <p:txBody>
          <a:bodyPr wrap="none" lIns="0" tIns="0" rIns="0" bIns="0">
            <a:spAutoFit/>
          </a:bodyPr>
          <a:lstStyle/>
          <a:p>
            <a:r>
              <a:rPr lang="en-US" sz="1200">
                <a:solidFill>
                  <a:srgbClr val="000000"/>
                </a:solidFill>
              </a:rPr>
              <a:t>5</a:t>
            </a:r>
            <a:endParaRPr lang="en-US">
              <a:solidFill>
                <a:srgbClr val="000000"/>
              </a:solidFill>
              <a:latin typeface="Times New Roman" pitchFamily="18" charset="0"/>
            </a:endParaRPr>
          </a:p>
        </p:txBody>
      </p:sp>
      <p:sp>
        <p:nvSpPr>
          <p:cNvPr id="32823" name="Rectangle 123"/>
          <p:cNvSpPr>
            <a:spLocks noChangeArrowheads="1"/>
          </p:cNvSpPr>
          <p:nvPr/>
        </p:nvSpPr>
        <p:spPr bwMode="auto">
          <a:xfrm>
            <a:off x="5648325" y="605631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10</a:t>
            </a:r>
            <a:endParaRPr lang="en-US">
              <a:solidFill>
                <a:srgbClr val="000000"/>
              </a:solidFill>
              <a:latin typeface="Times New Roman" pitchFamily="18" charset="0"/>
            </a:endParaRPr>
          </a:p>
        </p:txBody>
      </p:sp>
      <p:sp>
        <p:nvSpPr>
          <p:cNvPr id="32824" name="Rectangle 124"/>
          <p:cNvSpPr>
            <a:spLocks noChangeArrowheads="1"/>
          </p:cNvSpPr>
          <p:nvPr/>
        </p:nvSpPr>
        <p:spPr bwMode="auto">
          <a:xfrm>
            <a:off x="6453188" y="605631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15</a:t>
            </a:r>
            <a:endParaRPr lang="en-US">
              <a:solidFill>
                <a:srgbClr val="000000"/>
              </a:solidFill>
              <a:latin typeface="Times New Roman" pitchFamily="18" charset="0"/>
            </a:endParaRPr>
          </a:p>
        </p:txBody>
      </p:sp>
      <p:sp>
        <p:nvSpPr>
          <p:cNvPr id="32825" name="Line 125"/>
          <p:cNvSpPr>
            <a:spLocks noChangeShapeType="1"/>
          </p:cNvSpPr>
          <p:nvPr/>
        </p:nvSpPr>
        <p:spPr bwMode="auto">
          <a:xfrm>
            <a:off x="1712913" y="3733800"/>
            <a:ext cx="4824412"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6" name="Line 126"/>
          <p:cNvSpPr>
            <a:spLocks noChangeShapeType="1"/>
          </p:cNvSpPr>
          <p:nvPr/>
        </p:nvSpPr>
        <p:spPr bwMode="auto">
          <a:xfrm flipV="1">
            <a:off x="1712913" y="3733800"/>
            <a:ext cx="1587" cy="22113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7" name="Line 127"/>
          <p:cNvSpPr>
            <a:spLocks noChangeShapeType="1"/>
          </p:cNvSpPr>
          <p:nvPr/>
        </p:nvSpPr>
        <p:spPr bwMode="auto">
          <a:xfrm>
            <a:off x="1638300" y="5640388"/>
            <a:ext cx="74613" cy="1587"/>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8" name="Line 128"/>
          <p:cNvSpPr>
            <a:spLocks noChangeShapeType="1"/>
          </p:cNvSpPr>
          <p:nvPr/>
        </p:nvSpPr>
        <p:spPr bwMode="auto">
          <a:xfrm>
            <a:off x="1638300" y="4876800"/>
            <a:ext cx="74613"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29" name="Line 129"/>
          <p:cNvSpPr>
            <a:spLocks noChangeShapeType="1"/>
          </p:cNvSpPr>
          <p:nvPr/>
        </p:nvSpPr>
        <p:spPr bwMode="auto">
          <a:xfrm>
            <a:off x="1638300" y="4114800"/>
            <a:ext cx="74613"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0" name="Rectangle 130"/>
          <p:cNvSpPr>
            <a:spLocks noChangeArrowheads="1"/>
          </p:cNvSpPr>
          <p:nvPr/>
        </p:nvSpPr>
        <p:spPr bwMode="auto">
          <a:xfrm>
            <a:off x="1393825" y="5530850"/>
            <a:ext cx="168275" cy="182563"/>
          </a:xfrm>
          <a:prstGeom prst="rect">
            <a:avLst/>
          </a:prstGeom>
          <a:noFill/>
          <a:ln w="9525">
            <a:noFill/>
            <a:miter lim="800000"/>
            <a:headEnd/>
            <a:tailEnd/>
          </a:ln>
        </p:spPr>
        <p:txBody>
          <a:bodyPr wrap="none" lIns="0" tIns="0" rIns="0" bIns="0">
            <a:spAutoFit/>
          </a:bodyPr>
          <a:lstStyle/>
          <a:p>
            <a:r>
              <a:rPr lang="en-US" sz="1200">
                <a:solidFill>
                  <a:srgbClr val="000000"/>
                </a:solidFill>
              </a:rPr>
              <a:t>20</a:t>
            </a:r>
            <a:endParaRPr lang="en-US">
              <a:solidFill>
                <a:srgbClr val="000000"/>
              </a:solidFill>
              <a:latin typeface="Times New Roman" pitchFamily="18" charset="0"/>
            </a:endParaRPr>
          </a:p>
        </p:txBody>
      </p:sp>
      <p:sp>
        <p:nvSpPr>
          <p:cNvPr id="32831" name="Rectangle 131"/>
          <p:cNvSpPr>
            <a:spLocks noChangeArrowheads="1"/>
          </p:cNvSpPr>
          <p:nvPr/>
        </p:nvSpPr>
        <p:spPr bwMode="auto">
          <a:xfrm>
            <a:off x="1393825" y="476726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40</a:t>
            </a:r>
            <a:endParaRPr lang="en-US">
              <a:solidFill>
                <a:srgbClr val="000000"/>
              </a:solidFill>
              <a:latin typeface="Times New Roman" pitchFamily="18" charset="0"/>
            </a:endParaRPr>
          </a:p>
        </p:txBody>
      </p:sp>
      <p:sp>
        <p:nvSpPr>
          <p:cNvPr id="32832" name="Rectangle 132"/>
          <p:cNvSpPr>
            <a:spLocks noChangeArrowheads="1"/>
          </p:cNvSpPr>
          <p:nvPr/>
        </p:nvSpPr>
        <p:spPr bwMode="auto">
          <a:xfrm>
            <a:off x="1393825" y="4005263"/>
            <a:ext cx="168275" cy="182562"/>
          </a:xfrm>
          <a:prstGeom prst="rect">
            <a:avLst/>
          </a:prstGeom>
          <a:noFill/>
          <a:ln w="9525">
            <a:noFill/>
            <a:miter lim="800000"/>
            <a:headEnd/>
            <a:tailEnd/>
          </a:ln>
        </p:spPr>
        <p:txBody>
          <a:bodyPr wrap="none" lIns="0" tIns="0" rIns="0" bIns="0">
            <a:spAutoFit/>
          </a:bodyPr>
          <a:lstStyle/>
          <a:p>
            <a:r>
              <a:rPr lang="en-US" sz="1200">
                <a:solidFill>
                  <a:srgbClr val="000000"/>
                </a:solidFill>
              </a:rPr>
              <a:t>60</a:t>
            </a:r>
            <a:endParaRPr lang="en-US">
              <a:solidFill>
                <a:srgbClr val="000000"/>
              </a:solidFill>
              <a:latin typeface="Times New Roman" pitchFamily="18" charset="0"/>
            </a:endParaRPr>
          </a:p>
        </p:txBody>
      </p:sp>
      <p:sp>
        <p:nvSpPr>
          <p:cNvPr id="32833" name="Line 133"/>
          <p:cNvSpPr>
            <a:spLocks noChangeShapeType="1"/>
          </p:cNvSpPr>
          <p:nvPr/>
        </p:nvSpPr>
        <p:spPr bwMode="auto">
          <a:xfrm flipV="1">
            <a:off x="6537325" y="3733800"/>
            <a:ext cx="1588" cy="21986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4" name="Line 134"/>
          <p:cNvSpPr>
            <a:spLocks noChangeShapeType="1"/>
          </p:cNvSpPr>
          <p:nvPr/>
        </p:nvSpPr>
        <p:spPr bwMode="auto">
          <a:xfrm>
            <a:off x="6535738" y="4876800"/>
            <a:ext cx="1587"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5" name="Line 135"/>
          <p:cNvSpPr>
            <a:spLocks noChangeShapeType="1"/>
          </p:cNvSpPr>
          <p:nvPr/>
        </p:nvSpPr>
        <p:spPr bwMode="auto">
          <a:xfrm>
            <a:off x="6535738" y="4114800"/>
            <a:ext cx="1587" cy="158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6" name="Freeform 136"/>
          <p:cNvSpPr>
            <a:spLocks/>
          </p:cNvSpPr>
          <p:nvPr/>
        </p:nvSpPr>
        <p:spPr bwMode="auto">
          <a:xfrm flipV="1">
            <a:off x="1717675" y="3911600"/>
            <a:ext cx="4816475" cy="1517650"/>
          </a:xfrm>
          <a:custGeom>
            <a:avLst/>
            <a:gdLst>
              <a:gd name="T0" fmla="*/ 72243 w 5267"/>
              <a:gd name="T1" fmla="*/ 1438977 h 1659"/>
              <a:gd name="T2" fmla="*/ 152715 w 5267"/>
              <a:gd name="T3" fmla="*/ 1472825 h 1659"/>
              <a:gd name="T4" fmla="*/ 233188 w 5267"/>
              <a:gd name="T5" fmla="*/ 1479228 h 1659"/>
              <a:gd name="T6" fmla="*/ 313661 w 5267"/>
              <a:gd name="T7" fmla="*/ 1517650 h 1659"/>
              <a:gd name="T8" fmla="*/ 394133 w 5267"/>
              <a:gd name="T9" fmla="*/ 1473740 h 1659"/>
              <a:gd name="T10" fmla="*/ 474606 w 5267"/>
              <a:gd name="T11" fmla="*/ 1472825 h 1659"/>
              <a:gd name="T12" fmla="*/ 555079 w 5267"/>
              <a:gd name="T13" fmla="*/ 1484717 h 1659"/>
              <a:gd name="T14" fmla="*/ 634637 w 5267"/>
              <a:gd name="T15" fmla="*/ 1379516 h 1659"/>
              <a:gd name="T16" fmla="*/ 715110 w 5267"/>
              <a:gd name="T17" fmla="*/ 1509417 h 1659"/>
              <a:gd name="T18" fmla="*/ 795582 w 5267"/>
              <a:gd name="T19" fmla="*/ 1487462 h 1659"/>
              <a:gd name="T20" fmla="*/ 876055 w 5267"/>
              <a:gd name="T21" fmla="*/ 1501184 h 1659"/>
              <a:gd name="T22" fmla="*/ 956528 w 5267"/>
              <a:gd name="T23" fmla="*/ 1474655 h 1659"/>
              <a:gd name="T24" fmla="*/ 1037001 w 5267"/>
              <a:gd name="T25" fmla="*/ 1444466 h 1659"/>
              <a:gd name="T26" fmla="*/ 1117473 w 5267"/>
              <a:gd name="T27" fmla="*/ 1487462 h 1659"/>
              <a:gd name="T28" fmla="*/ 1197946 w 5267"/>
              <a:gd name="T29" fmla="*/ 1460018 h 1659"/>
              <a:gd name="T30" fmla="*/ 1278419 w 5267"/>
              <a:gd name="T31" fmla="*/ 1403300 h 1659"/>
              <a:gd name="T32" fmla="*/ 1358892 w 5267"/>
              <a:gd name="T33" fmla="*/ 1478314 h 1659"/>
              <a:gd name="T34" fmla="*/ 1439364 w 5267"/>
              <a:gd name="T35" fmla="*/ 1406959 h 1659"/>
              <a:gd name="T36" fmla="*/ 1519837 w 5267"/>
              <a:gd name="T37" fmla="*/ 1472825 h 1659"/>
              <a:gd name="T38" fmla="*/ 1600310 w 5267"/>
              <a:gd name="T39" fmla="*/ 1310906 h 1659"/>
              <a:gd name="T40" fmla="*/ 1680782 w 5267"/>
              <a:gd name="T41" fmla="*/ 1443551 h 1659"/>
              <a:gd name="T42" fmla="*/ 1761255 w 5267"/>
              <a:gd name="T43" fmla="*/ 1364879 h 1659"/>
              <a:gd name="T44" fmla="*/ 1840813 w 5267"/>
              <a:gd name="T45" fmla="*/ 821489 h 1659"/>
              <a:gd name="T46" fmla="*/ 1921286 w 5267"/>
              <a:gd name="T47" fmla="*/ 1367623 h 1659"/>
              <a:gd name="T48" fmla="*/ 2001759 w 5267"/>
              <a:gd name="T49" fmla="*/ 1287121 h 1659"/>
              <a:gd name="T50" fmla="*/ 2082232 w 5267"/>
              <a:gd name="T51" fmla="*/ 1405130 h 1659"/>
              <a:gd name="T52" fmla="*/ 2162704 w 5267"/>
              <a:gd name="T53" fmla="*/ 1411533 h 1659"/>
              <a:gd name="T54" fmla="*/ 2243177 w 5267"/>
              <a:gd name="T55" fmla="*/ 1343838 h 1659"/>
              <a:gd name="T56" fmla="*/ 2323650 w 5267"/>
              <a:gd name="T57" fmla="*/ 1057507 h 1659"/>
              <a:gd name="T58" fmla="*/ 2404122 w 5267"/>
              <a:gd name="T59" fmla="*/ 402511 h 1659"/>
              <a:gd name="T60" fmla="*/ 2484595 w 5267"/>
              <a:gd name="T61" fmla="*/ 970601 h 1659"/>
              <a:gd name="T62" fmla="*/ 2565068 w 5267"/>
              <a:gd name="T63" fmla="*/ 1273399 h 1659"/>
              <a:gd name="T64" fmla="*/ 2645540 w 5267"/>
              <a:gd name="T65" fmla="*/ 1373112 h 1659"/>
              <a:gd name="T66" fmla="*/ 2726013 w 5267"/>
              <a:gd name="T67" fmla="*/ 1435318 h 1659"/>
              <a:gd name="T68" fmla="*/ 2806486 w 5267"/>
              <a:gd name="T69" fmla="*/ 1363964 h 1659"/>
              <a:gd name="T70" fmla="*/ 2886959 w 5267"/>
              <a:gd name="T71" fmla="*/ 1360305 h 1659"/>
              <a:gd name="T72" fmla="*/ 2967431 w 5267"/>
              <a:gd name="T73" fmla="*/ 685184 h 1659"/>
              <a:gd name="T74" fmla="*/ 3046989 w 5267"/>
              <a:gd name="T75" fmla="*/ 1246870 h 1659"/>
              <a:gd name="T76" fmla="*/ 3127462 w 5267"/>
              <a:gd name="T77" fmla="*/ 1434403 h 1659"/>
              <a:gd name="T78" fmla="*/ 3207935 w 5267"/>
              <a:gd name="T79" fmla="*/ 1312735 h 1659"/>
              <a:gd name="T80" fmla="*/ 3288408 w 5267"/>
              <a:gd name="T81" fmla="*/ 1464592 h 1659"/>
              <a:gd name="T82" fmla="*/ 3368880 w 5267"/>
              <a:gd name="T83" fmla="*/ 1353901 h 1659"/>
              <a:gd name="T84" fmla="*/ 3449353 w 5267"/>
              <a:gd name="T85" fmla="*/ 1331031 h 1659"/>
              <a:gd name="T86" fmla="*/ 3529826 w 5267"/>
              <a:gd name="T87" fmla="*/ 1366708 h 1659"/>
              <a:gd name="T88" fmla="*/ 3610298 w 5267"/>
              <a:gd name="T89" fmla="*/ 1331031 h 1659"/>
              <a:gd name="T90" fmla="*/ 3690771 w 5267"/>
              <a:gd name="T91" fmla="*/ 1490206 h 1659"/>
              <a:gd name="T92" fmla="*/ 3771245 w 5267"/>
              <a:gd name="T93" fmla="*/ 1393237 h 1659"/>
              <a:gd name="T94" fmla="*/ 3851717 w 5267"/>
              <a:gd name="T95" fmla="*/ 1402385 h 1659"/>
              <a:gd name="T96" fmla="*/ 3932190 w 5267"/>
              <a:gd name="T97" fmla="*/ 1470081 h 1659"/>
              <a:gd name="T98" fmla="*/ 4012663 w 5267"/>
              <a:gd name="T99" fmla="*/ 1288036 h 1659"/>
              <a:gd name="T100" fmla="*/ 4093135 w 5267"/>
              <a:gd name="T101" fmla="*/ 1449955 h 1659"/>
              <a:gd name="T102" fmla="*/ 4173608 w 5267"/>
              <a:gd name="T103" fmla="*/ 579067 h 1659"/>
              <a:gd name="T104" fmla="*/ 4253166 w 5267"/>
              <a:gd name="T105" fmla="*/ 1472825 h 1659"/>
              <a:gd name="T106" fmla="*/ 4333639 w 5267"/>
              <a:gd name="T107" fmla="*/ 1458188 h 1659"/>
              <a:gd name="T108" fmla="*/ 4414112 w 5267"/>
              <a:gd name="T109" fmla="*/ 1304502 h 1659"/>
              <a:gd name="T110" fmla="*/ 4494584 w 5267"/>
              <a:gd name="T111" fmla="*/ 1462762 h 1659"/>
              <a:gd name="T112" fmla="*/ 4575057 w 5267"/>
              <a:gd name="T113" fmla="*/ 1357560 h 1659"/>
              <a:gd name="T114" fmla="*/ 4655530 w 5267"/>
              <a:gd name="T115" fmla="*/ 1446296 h 1659"/>
              <a:gd name="T116" fmla="*/ 4736002 w 5267"/>
              <a:gd name="T117" fmla="*/ 1389578 h 1659"/>
              <a:gd name="T118" fmla="*/ 4816475 w 5267"/>
              <a:gd name="T119" fmla="*/ 1383175 h 16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67"/>
              <a:gd name="T181" fmla="*/ 0 h 1659"/>
              <a:gd name="T182" fmla="*/ 5267 w 5267"/>
              <a:gd name="T183" fmla="*/ 1659 h 16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67" h="1659">
                <a:moveTo>
                  <a:pt x="0" y="1642"/>
                </a:moveTo>
                <a:lnTo>
                  <a:pt x="9" y="1632"/>
                </a:lnTo>
                <a:lnTo>
                  <a:pt x="17" y="1635"/>
                </a:lnTo>
                <a:lnTo>
                  <a:pt x="26" y="1617"/>
                </a:lnTo>
                <a:lnTo>
                  <a:pt x="35" y="1626"/>
                </a:lnTo>
                <a:lnTo>
                  <a:pt x="44" y="1622"/>
                </a:lnTo>
                <a:lnTo>
                  <a:pt x="53" y="1608"/>
                </a:lnTo>
                <a:lnTo>
                  <a:pt x="61" y="1580"/>
                </a:lnTo>
                <a:lnTo>
                  <a:pt x="70" y="1563"/>
                </a:lnTo>
                <a:lnTo>
                  <a:pt x="79" y="1573"/>
                </a:lnTo>
                <a:lnTo>
                  <a:pt x="88" y="1608"/>
                </a:lnTo>
                <a:lnTo>
                  <a:pt x="97" y="1626"/>
                </a:lnTo>
                <a:lnTo>
                  <a:pt x="105" y="1630"/>
                </a:lnTo>
                <a:lnTo>
                  <a:pt x="114" y="1616"/>
                </a:lnTo>
                <a:lnTo>
                  <a:pt x="123" y="1623"/>
                </a:lnTo>
                <a:lnTo>
                  <a:pt x="132" y="1638"/>
                </a:lnTo>
                <a:lnTo>
                  <a:pt x="140" y="1646"/>
                </a:lnTo>
                <a:lnTo>
                  <a:pt x="149" y="1640"/>
                </a:lnTo>
                <a:lnTo>
                  <a:pt x="158" y="1618"/>
                </a:lnTo>
                <a:lnTo>
                  <a:pt x="167" y="1610"/>
                </a:lnTo>
                <a:lnTo>
                  <a:pt x="176" y="1601"/>
                </a:lnTo>
                <a:lnTo>
                  <a:pt x="184" y="1614"/>
                </a:lnTo>
                <a:lnTo>
                  <a:pt x="193" y="1615"/>
                </a:lnTo>
                <a:lnTo>
                  <a:pt x="202" y="1620"/>
                </a:lnTo>
                <a:lnTo>
                  <a:pt x="211" y="1622"/>
                </a:lnTo>
                <a:lnTo>
                  <a:pt x="220" y="1613"/>
                </a:lnTo>
                <a:lnTo>
                  <a:pt x="228" y="1612"/>
                </a:lnTo>
                <a:lnTo>
                  <a:pt x="237" y="1605"/>
                </a:lnTo>
                <a:lnTo>
                  <a:pt x="246" y="1617"/>
                </a:lnTo>
                <a:lnTo>
                  <a:pt x="255" y="1617"/>
                </a:lnTo>
                <a:lnTo>
                  <a:pt x="264" y="1619"/>
                </a:lnTo>
                <a:lnTo>
                  <a:pt x="272" y="1614"/>
                </a:lnTo>
                <a:lnTo>
                  <a:pt x="281" y="1621"/>
                </a:lnTo>
                <a:lnTo>
                  <a:pt x="290" y="1637"/>
                </a:lnTo>
                <a:lnTo>
                  <a:pt x="299" y="1643"/>
                </a:lnTo>
                <a:lnTo>
                  <a:pt x="308" y="1646"/>
                </a:lnTo>
                <a:lnTo>
                  <a:pt x="316" y="1634"/>
                </a:lnTo>
                <a:lnTo>
                  <a:pt x="325" y="1642"/>
                </a:lnTo>
                <a:lnTo>
                  <a:pt x="334" y="1648"/>
                </a:lnTo>
                <a:lnTo>
                  <a:pt x="343" y="1659"/>
                </a:lnTo>
                <a:lnTo>
                  <a:pt x="352" y="1638"/>
                </a:lnTo>
                <a:lnTo>
                  <a:pt x="360" y="1638"/>
                </a:lnTo>
                <a:lnTo>
                  <a:pt x="369" y="1624"/>
                </a:lnTo>
                <a:lnTo>
                  <a:pt x="378" y="1633"/>
                </a:lnTo>
                <a:lnTo>
                  <a:pt x="387" y="1639"/>
                </a:lnTo>
                <a:lnTo>
                  <a:pt x="395" y="1646"/>
                </a:lnTo>
                <a:lnTo>
                  <a:pt x="404" y="1637"/>
                </a:lnTo>
                <a:lnTo>
                  <a:pt x="413" y="1620"/>
                </a:lnTo>
                <a:lnTo>
                  <a:pt x="422" y="1617"/>
                </a:lnTo>
                <a:lnTo>
                  <a:pt x="431" y="1611"/>
                </a:lnTo>
                <a:lnTo>
                  <a:pt x="439" y="1595"/>
                </a:lnTo>
                <a:lnTo>
                  <a:pt x="448" y="1589"/>
                </a:lnTo>
                <a:lnTo>
                  <a:pt x="457" y="1574"/>
                </a:lnTo>
                <a:lnTo>
                  <a:pt x="466" y="1550"/>
                </a:lnTo>
                <a:lnTo>
                  <a:pt x="475" y="1523"/>
                </a:lnTo>
                <a:lnTo>
                  <a:pt x="483" y="1522"/>
                </a:lnTo>
                <a:lnTo>
                  <a:pt x="492" y="1560"/>
                </a:lnTo>
                <a:lnTo>
                  <a:pt x="501" y="1588"/>
                </a:lnTo>
                <a:lnTo>
                  <a:pt x="510" y="1611"/>
                </a:lnTo>
                <a:lnTo>
                  <a:pt x="519" y="1610"/>
                </a:lnTo>
                <a:lnTo>
                  <a:pt x="527" y="1630"/>
                </a:lnTo>
                <a:lnTo>
                  <a:pt x="536" y="1623"/>
                </a:lnTo>
                <a:lnTo>
                  <a:pt x="545" y="1622"/>
                </a:lnTo>
                <a:lnTo>
                  <a:pt x="554" y="1610"/>
                </a:lnTo>
                <a:lnTo>
                  <a:pt x="563" y="1637"/>
                </a:lnTo>
                <a:lnTo>
                  <a:pt x="571" y="1632"/>
                </a:lnTo>
                <a:lnTo>
                  <a:pt x="580" y="1634"/>
                </a:lnTo>
                <a:lnTo>
                  <a:pt x="589" y="1629"/>
                </a:lnTo>
                <a:lnTo>
                  <a:pt x="598" y="1635"/>
                </a:lnTo>
                <a:lnTo>
                  <a:pt x="607" y="1623"/>
                </a:lnTo>
                <a:lnTo>
                  <a:pt x="615" y="1628"/>
                </a:lnTo>
                <a:lnTo>
                  <a:pt x="624" y="1617"/>
                </a:lnTo>
                <a:lnTo>
                  <a:pt x="633" y="1628"/>
                </a:lnTo>
                <a:lnTo>
                  <a:pt x="642" y="1635"/>
                </a:lnTo>
                <a:lnTo>
                  <a:pt x="650" y="1641"/>
                </a:lnTo>
                <a:lnTo>
                  <a:pt x="659" y="1616"/>
                </a:lnTo>
                <a:lnTo>
                  <a:pt x="668" y="1602"/>
                </a:lnTo>
                <a:lnTo>
                  <a:pt x="677" y="1586"/>
                </a:lnTo>
                <a:lnTo>
                  <a:pt x="686" y="1566"/>
                </a:lnTo>
                <a:lnTo>
                  <a:pt x="694" y="1508"/>
                </a:lnTo>
                <a:lnTo>
                  <a:pt x="703" y="1467"/>
                </a:lnTo>
                <a:lnTo>
                  <a:pt x="712" y="1493"/>
                </a:lnTo>
                <a:lnTo>
                  <a:pt x="721" y="1521"/>
                </a:lnTo>
                <a:lnTo>
                  <a:pt x="730" y="1549"/>
                </a:lnTo>
                <a:lnTo>
                  <a:pt x="738" y="1542"/>
                </a:lnTo>
                <a:lnTo>
                  <a:pt x="747" y="1576"/>
                </a:lnTo>
                <a:lnTo>
                  <a:pt x="756" y="1605"/>
                </a:lnTo>
                <a:lnTo>
                  <a:pt x="765" y="1623"/>
                </a:lnTo>
                <a:lnTo>
                  <a:pt x="774" y="1631"/>
                </a:lnTo>
                <a:lnTo>
                  <a:pt x="782" y="1650"/>
                </a:lnTo>
                <a:lnTo>
                  <a:pt x="791" y="1644"/>
                </a:lnTo>
                <a:lnTo>
                  <a:pt x="800" y="1645"/>
                </a:lnTo>
                <a:lnTo>
                  <a:pt x="809" y="1629"/>
                </a:lnTo>
                <a:lnTo>
                  <a:pt x="818" y="1639"/>
                </a:lnTo>
                <a:lnTo>
                  <a:pt x="826" y="1613"/>
                </a:lnTo>
                <a:lnTo>
                  <a:pt x="835" y="1630"/>
                </a:lnTo>
                <a:lnTo>
                  <a:pt x="844" y="1612"/>
                </a:lnTo>
                <a:lnTo>
                  <a:pt x="853" y="1626"/>
                </a:lnTo>
                <a:lnTo>
                  <a:pt x="862" y="1616"/>
                </a:lnTo>
                <a:lnTo>
                  <a:pt x="870" y="1626"/>
                </a:lnTo>
                <a:lnTo>
                  <a:pt x="879" y="1608"/>
                </a:lnTo>
                <a:lnTo>
                  <a:pt x="888" y="1558"/>
                </a:lnTo>
                <a:lnTo>
                  <a:pt x="897" y="1481"/>
                </a:lnTo>
                <a:lnTo>
                  <a:pt x="905" y="1429"/>
                </a:lnTo>
                <a:lnTo>
                  <a:pt x="914" y="1448"/>
                </a:lnTo>
                <a:lnTo>
                  <a:pt x="923" y="1525"/>
                </a:lnTo>
                <a:lnTo>
                  <a:pt x="932" y="1592"/>
                </a:lnTo>
                <a:lnTo>
                  <a:pt x="941" y="1618"/>
                </a:lnTo>
                <a:lnTo>
                  <a:pt x="949" y="1629"/>
                </a:lnTo>
                <a:lnTo>
                  <a:pt x="958" y="1641"/>
                </a:lnTo>
                <a:lnTo>
                  <a:pt x="967" y="1645"/>
                </a:lnTo>
                <a:lnTo>
                  <a:pt x="976" y="1630"/>
                </a:lnTo>
                <a:lnTo>
                  <a:pt x="985" y="1610"/>
                </a:lnTo>
                <a:lnTo>
                  <a:pt x="993" y="1618"/>
                </a:lnTo>
                <a:lnTo>
                  <a:pt x="1002" y="1643"/>
                </a:lnTo>
                <a:lnTo>
                  <a:pt x="1011" y="1632"/>
                </a:lnTo>
                <a:lnTo>
                  <a:pt x="1020" y="1618"/>
                </a:lnTo>
                <a:lnTo>
                  <a:pt x="1029" y="1598"/>
                </a:lnTo>
                <a:lnTo>
                  <a:pt x="1037" y="1613"/>
                </a:lnTo>
                <a:lnTo>
                  <a:pt x="1046" y="1612"/>
                </a:lnTo>
                <a:lnTo>
                  <a:pt x="1055" y="1611"/>
                </a:lnTo>
                <a:lnTo>
                  <a:pt x="1064" y="1591"/>
                </a:lnTo>
                <a:lnTo>
                  <a:pt x="1073" y="1572"/>
                </a:lnTo>
                <a:lnTo>
                  <a:pt x="1081" y="1563"/>
                </a:lnTo>
                <a:lnTo>
                  <a:pt x="1090" y="1554"/>
                </a:lnTo>
                <a:lnTo>
                  <a:pt x="1099" y="1483"/>
                </a:lnTo>
                <a:lnTo>
                  <a:pt x="1108" y="1411"/>
                </a:lnTo>
                <a:lnTo>
                  <a:pt x="1117" y="1423"/>
                </a:lnTo>
                <a:lnTo>
                  <a:pt x="1125" y="1503"/>
                </a:lnTo>
                <a:lnTo>
                  <a:pt x="1134" y="1579"/>
                </a:lnTo>
                <a:lnTo>
                  <a:pt x="1143" y="1575"/>
                </a:lnTo>
                <a:lnTo>
                  <a:pt x="1152" y="1573"/>
                </a:lnTo>
                <a:lnTo>
                  <a:pt x="1160" y="1583"/>
                </a:lnTo>
                <a:lnTo>
                  <a:pt x="1169" y="1588"/>
                </a:lnTo>
                <a:lnTo>
                  <a:pt x="1178" y="1601"/>
                </a:lnTo>
                <a:lnTo>
                  <a:pt x="1187" y="1595"/>
                </a:lnTo>
                <a:lnTo>
                  <a:pt x="1196" y="1606"/>
                </a:lnTo>
                <a:lnTo>
                  <a:pt x="1204" y="1608"/>
                </a:lnTo>
                <a:lnTo>
                  <a:pt x="1213" y="1625"/>
                </a:lnTo>
                <a:lnTo>
                  <a:pt x="1222" y="1626"/>
                </a:lnTo>
                <a:lnTo>
                  <a:pt x="1231" y="1605"/>
                </a:lnTo>
                <a:lnTo>
                  <a:pt x="1240" y="1600"/>
                </a:lnTo>
                <a:lnTo>
                  <a:pt x="1248" y="1601"/>
                </a:lnTo>
                <a:lnTo>
                  <a:pt x="1257" y="1618"/>
                </a:lnTo>
                <a:lnTo>
                  <a:pt x="1266" y="1608"/>
                </a:lnTo>
                <a:lnTo>
                  <a:pt x="1275" y="1615"/>
                </a:lnTo>
                <a:lnTo>
                  <a:pt x="1284" y="1615"/>
                </a:lnTo>
                <a:lnTo>
                  <a:pt x="1292" y="1625"/>
                </a:lnTo>
                <a:lnTo>
                  <a:pt x="1301" y="1608"/>
                </a:lnTo>
                <a:lnTo>
                  <a:pt x="1310" y="1596"/>
                </a:lnTo>
                <a:lnTo>
                  <a:pt x="1319" y="1581"/>
                </a:lnTo>
                <a:lnTo>
                  <a:pt x="1328" y="1533"/>
                </a:lnTo>
                <a:lnTo>
                  <a:pt x="1336" y="1501"/>
                </a:lnTo>
                <a:lnTo>
                  <a:pt x="1345" y="1452"/>
                </a:lnTo>
                <a:lnTo>
                  <a:pt x="1354" y="1405"/>
                </a:lnTo>
                <a:lnTo>
                  <a:pt x="1363" y="1246"/>
                </a:lnTo>
                <a:lnTo>
                  <a:pt x="1372" y="1162"/>
                </a:lnTo>
                <a:lnTo>
                  <a:pt x="1380" y="1252"/>
                </a:lnTo>
                <a:lnTo>
                  <a:pt x="1389" y="1428"/>
                </a:lnTo>
                <a:lnTo>
                  <a:pt x="1398" y="1534"/>
                </a:lnTo>
                <a:lnTo>
                  <a:pt x="1407" y="1550"/>
                </a:lnTo>
                <a:lnTo>
                  <a:pt x="1416" y="1562"/>
                </a:lnTo>
                <a:lnTo>
                  <a:pt x="1424" y="1600"/>
                </a:lnTo>
                <a:lnTo>
                  <a:pt x="1433" y="1597"/>
                </a:lnTo>
                <a:lnTo>
                  <a:pt x="1442" y="1605"/>
                </a:lnTo>
                <a:lnTo>
                  <a:pt x="1451" y="1610"/>
                </a:lnTo>
                <a:lnTo>
                  <a:pt x="1459" y="1608"/>
                </a:lnTo>
                <a:lnTo>
                  <a:pt x="1468" y="1610"/>
                </a:lnTo>
                <a:lnTo>
                  <a:pt x="1477" y="1595"/>
                </a:lnTo>
                <a:lnTo>
                  <a:pt x="1486" y="1616"/>
                </a:lnTo>
                <a:lnTo>
                  <a:pt x="1495" y="1595"/>
                </a:lnTo>
                <a:lnTo>
                  <a:pt x="1503" y="1565"/>
                </a:lnTo>
                <a:lnTo>
                  <a:pt x="1512" y="1547"/>
                </a:lnTo>
                <a:lnTo>
                  <a:pt x="1521" y="1538"/>
                </a:lnTo>
                <a:lnTo>
                  <a:pt x="1530" y="1499"/>
                </a:lnTo>
                <a:lnTo>
                  <a:pt x="1539" y="1421"/>
                </a:lnTo>
                <a:lnTo>
                  <a:pt x="1547" y="1433"/>
                </a:lnTo>
                <a:lnTo>
                  <a:pt x="1556" y="1470"/>
                </a:lnTo>
                <a:lnTo>
                  <a:pt x="1565" y="1526"/>
                </a:lnTo>
                <a:lnTo>
                  <a:pt x="1574" y="1538"/>
                </a:lnTo>
                <a:lnTo>
                  <a:pt x="1583" y="1569"/>
                </a:lnTo>
                <a:lnTo>
                  <a:pt x="1591" y="1575"/>
                </a:lnTo>
                <a:lnTo>
                  <a:pt x="1600" y="1569"/>
                </a:lnTo>
                <a:lnTo>
                  <a:pt x="1609" y="1579"/>
                </a:lnTo>
                <a:lnTo>
                  <a:pt x="1618" y="1604"/>
                </a:lnTo>
                <a:lnTo>
                  <a:pt x="1627" y="1622"/>
                </a:lnTo>
                <a:lnTo>
                  <a:pt x="1635" y="1623"/>
                </a:lnTo>
                <a:lnTo>
                  <a:pt x="1644" y="1606"/>
                </a:lnTo>
                <a:lnTo>
                  <a:pt x="1653" y="1606"/>
                </a:lnTo>
                <a:lnTo>
                  <a:pt x="1662" y="1610"/>
                </a:lnTo>
                <a:lnTo>
                  <a:pt x="1671" y="1608"/>
                </a:lnTo>
                <a:lnTo>
                  <a:pt x="1679" y="1607"/>
                </a:lnTo>
                <a:lnTo>
                  <a:pt x="1688" y="1595"/>
                </a:lnTo>
                <a:lnTo>
                  <a:pt x="1697" y="1589"/>
                </a:lnTo>
                <a:lnTo>
                  <a:pt x="1706" y="1585"/>
                </a:lnTo>
                <a:lnTo>
                  <a:pt x="1714" y="1577"/>
                </a:lnTo>
                <a:lnTo>
                  <a:pt x="1723" y="1579"/>
                </a:lnTo>
                <a:lnTo>
                  <a:pt x="1732" y="1524"/>
                </a:lnTo>
                <a:lnTo>
                  <a:pt x="1741" y="1453"/>
                </a:lnTo>
                <a:lnTo>
                  <a:pt x="1750" y="1433"/>
                </a:lnTo>
                <a:lnTo>
                  <a:pt x="1758" y="1464"/>
                </a:lnTo>
                <a:lnTo>
                  <a:pt x="1767" y="1546"/>
                </a:lnTo>
                <a:lnTo>
                  <a:pt x="1776" y="1564"/>
                </a:lnTo>
                <a:lnTo>
                  <a:pt x="1785" y="1575"/>
                </a:lnTo>
                <a:lnTo>
                  <a:pt x="1794" y="1582"/>
                </a:lnTo>
                <a:lnTo>
                  <a:pt x="1802" y="1587"/>
                </a:lnTo>
                <a:lnTo>
                  <a:pt x="1811" y="1585"/>
                </a:lnTo>
                <a:lnTo>
                  <a:pt x="1820" y="1576"/>
                </a:lnTo>
                <a:lnTo>
                  <a:pt x="1829" y="1571"/>
                </a:lnTo>
                <a:lnTo>
                  <a:pt x="1838" y="1578"/>
                </a:lnTo>
                <a:lnTo>
                  <a:pt x="1846" y="1571"/>
                </a:lnTo>
                <a:lnTo>
                  <a:pt x="1855" y="1563"/>
                </a:lnTo>
                <a:lnTo>
                  <a:pt x="1864" y="1566"/>
                </a:lnTo>
                <a:lnTo>
                  <a:pt x="1873" y="1569"/>
                </a:lnTo>
                <a:lnTo>
                  <a:pt x="1882" y="1579"/>
                </a:lnTo>
                <a:lnTo>
                  <a:pt x="1890" y="1550"/>
                </a:lnTo>
                <a:lnTo>
                  <a:pt x="1899" y="1565"/>
                </a:lnTo>
                <a:lnTo>
                  <a:pt x="1908" y="1576"/>
                </a:lnTo>
                <a:lnTo>
                  <a:pt x="1917" y="1527"/>
                </a:lnTo>
                <a:lnTo>
                  <a:pt x="1926" y="1492"/>
                </a:lnTo>
                <a:lnTo>
                  <a:pt x="1934" y="1465"/>
                </a:lnTo>
                <a:lnTo>
                  <a:pt x="1943" y="1431"/>
                </a:lnTo>
                <a:lnTo>
                  <a:pt x="1952" y="1327"/>
                </a:lnTo>
                <a:lnTo>
                  <a:pt x="1961" y="1290"/>
                </a:lnTo>
                <a:lnTo>
                  <a:pt x="1969" y="1271"/>
                </a:lnTo>
                <a:lnTo>
                  <a:pt x="1978" y="1185"/>
                </a:lnTo>
                <a:lnTo>
                  <a:pt x="1987" y="993"/>
                </a:lnTo>
                <a:lnTo>
                  <a:pt x="1996" y="880"/>
                </a:lnTo>
                <a:lnTo>
                  <a:pt x="2005" y="876"/>
                </a:lnTo>
                <a:lnTo>
                  <a:pt x="2013" y="898"/>
                </a:lnTo>
                <a:lnTo>
                  <a:pt x="2022" y="907"/>
                </a:lnTo>
                <a:lnTo>
                  <a:pt x="2031" y="1010"/>
                </a:lnTo>
                <a:lnTo>
                  <a:pt x="2040" y="1178"/>
                </a:lnTo>
                <a:lnTo>
                  <a:pt x="2049" y="1295"/>
                </a:lnTo>
                <a:lnTo>
                  <a:pt x="2057" y="1325"/>
                </a:lnTo>
                <a:lnTo>
                  <a:pt x="2066" y="1351"/>
                </a:lnTo>
                <a:lnTo>
                  <a:pt x="2075" y="1426"/>
                </a:lnTo>
                <a:lnTo>
                  <a:pt x="2084" y="1445"/>
                </a:lnTo>
                <a:lnTo>
                  <a:pt x="2093" y="1473"/>
                </a:lnTo>
                <a:lnTo>
                  <a:pt x="2101" y="1495"/>
                </a:lnTo>
                <a:lnTo>
                  <a:pt x="2110" y="1512"/>
                </a:lnTo>
                <a:lnTo>
                  <a:pt x="2119" y="1500"/>
                </a:lnTo>
                <a:lnTo>
                  <a:pt x="2128" y="1511"/>
                </a:lnTo>
                <a:lnTo>
                  <a:pt x="2137" y="1510"/>
                </a:lnTo>
                <a:lnTo>
                  <a:pt x="2145" y="1528"/>
                </a:lnTo>
                <a:lnTo>
                  <a:pt x="2154" y="1491"/>
                </a:lnTo>
                <a:lnTo>
                  <a:pt x="2163" y="1436"/>
                </a:lnTo>
                <a:lnTo>
                  <a:pt x="2172" y="1333"/>
                </a:lnTo>
                <a:lnTo>
                  <a:pt x="2181" y="1341"/>
                </a:lnTo>
                <a:lnTo>
                  <a:pt x="2189" y="1407"/>
                </a:lnTo>
                <a:lnTo>
                  <a:pt x="2198" y="1479"/>
                </a:lnTo>
                <a:lnTo>
                  <a:pt x="2207" y="1523"/>
                </a:lnTo>
                <a:lnTo>
                  <a:pt x="2216" y="1548"/>
                </a:lnTo>
                <a:lnTo>
                  <a:pt x="2224" y="1566"/>
                </a:lnTo>
                <a:lnTo>
                  <a:pt x="2233" y="1554"/>
                </a:lnTo>
                <a:lnTo>
                  <a:pt x="2242" y="1550"/>
                </a:lnTo>
                <a:lnTo>
                  <a:pt x="2251" y="1550"/>
                </a:lnTo>
                <a:lnTo>
                  <a:pt x="2260" y="1550"/>
                </a:lnTo>
                <a:lnTo>
                  <a:pt x="2268" y="1557"/>
                </a:lnTo>
                <a:lnTo>
                  <a:pt x="2277" y="1536"/>
                </a:lnTo>
                <a:lnTo>
                  <a:pt x="2286" y="1538"/>
                </a:lnTo>
                <a:lnTo>
                  <a:pt x="2295" y="1553"/>
                </a:lnTo>
                <a:lnTo>
                  <a:pt x="2304" y="1603"/>
                </a:lnTo>
                <a:lnTo>
                  <a:pt x="2312" y="1599"/>
                </a:lnTo>
                <a:lnTo>
                  <a:pt x="2321" y="1592"/>
                </a:lnTo>
                <a:lnTo>
                  <a:pt x="2330" y="1548"/>
                </a:lnTo>
                <a:lnTo>
                  <a:pt x="2339" y="1564"/>
                </a:lnTo>
                <a:lnTo>
                  <a:pt x="2348" y="1569"/>
                </a:lnTo>
                <a:lnTo>
                  <a:pt x="2356" y="1564"/>
                </a:lnTo>
                <a:lnTo>
                  <a:pt x="2365" y="1543"/>
                </a:lnTo>
                <a:lnTo>
                  <a:pt x="2374" y="1550"/>
                </a:lnTo>
                <a:lnTo>
                  <a:pt x="2383" y="1550"/>
                </a:lnTo>
                <a:lnTo>
                  <a:pt x="2392" y="1535"/>
                </a:lnTo>
                <a:lnTo>
                  <a:pt x="2400" y="1538"/>
                </a:lnTo>
                <a:lnTo>
                  <a:pt x="2409" y="1541"/>
                </a:lnTo>
                <a:lnTo>
                  <a:pt x="2418" y="1525"/>
                </a:lnTo>
                <a:lnTo>
                  <a:pt x="2427" y="1481"/>
                </a:lnTo>
                <a:lnTo>
                  <a:pt x="2436" y="1507"/>
                </a:lnTo>
                <a:lnTo>
                  <a:pt x="2444" y="1467"/>
                </a:lnTo>
                <a:lnTo>
                  <a:pt x="2453" y="1469"/>
                </a:lnTo>
                <a:lnTo>
                  <a:pt x="2462" y="1436"/>
                </a:lnTo>
                <a:lnTo>
                  <a:pt x="2471" y="1437"/>
                </a:lnTo>
                <a:lnTo>
                  <a:pt x="2479" y="1398"/>
                </a:lnTo>
                <a:lnTo>
                  <a:pt x="2488" y="1391"/>
                </a:lnTo>
                <a:lnTo>
                  <a:pt x="2497" y="1405"/>
                </a:lnTo>
                <a:lnTo>
                  <a:pt x="2506" y="1350"/>
                </a:lnTo>
                <a:lnTo>
                  <a:pt x="2515" y="1304"/>
                </a:lnTo>
                <a:lnTo>
                  <a:pt x="2523" y="1303"/>
                </a:lnTo>
                <a:lnTo>
                  <a:pt x="2532" y="1266"/>
                </a:lnTo>
                <a:lnTo>
                  <a:pt x="2541" y="1156"/>
                </a:lnTo>
                <a:lnTo>
                  <a:pt x="2550" y="1045"/>
                </a:lnTo>
                <a:lnTo>
                  <a:pt x="2559" y="1053"/>
                </a:lnTo>
                <a:lnTo>
                  <a:pt x="2567" y="1060"/>
                </a:lnTo>
                <a:lnTo>
                  <a:pt x="2576" y="948"/>
                </a:lnTo>
                <a:lnTo>
                  <a:pt x="2585" y="772"/>
                </a:lnTo>
                <a:lnTo>
                  <a:pt x="2594" y="614"/>
                </a:lnTo>
                <a:lnTo>
                  <a:pt x="2603" y="534"/>
                </a:lnTo>
                <a:lnTo>
                  <a:pt x="2611" y="470"/>
                </a:lnTo>
                <a:lnTo>
                  <a:pt x="2620" y="462"/>
                </a:lnTo>
                <a:lnTo>
                  <a:pt x="2629" y="440"/>
                </a:lnTo>
                <a:lnTo>
                  <a:pt x="2638" y="498"/>
                </a:lnTo>
                <a:lnTo>
                  <a:pt x="2647" y="518"/>
                </a:lnTo>
                <a:lnTo>
                  <a:pt x="2655" y="546"/>
                </a:lnTo>
                <a:lnTo>
                  <a:pt x="2664" y="549"/>
                </a:lnTo>
                <a:lnTo>
                  <a:pt x="2673" y="585"/>
                </a:lnTo>
                <a:lnTo>
                  <a:pt x="2682" y="688"/>
                </a:lnTo>
                <a:lnTo>
                  <a:pt x="2691" y="825"/>
                </a:lnTo>
                <a:lnTo>
                  <a:pt x="2699" y="977"/>
                </a:lnTo>
                <a:lnTo>
                  <a:pt x="2708" y="1038"/>
                </a:lnTo>
                <a:lnTo>
                  <a:pt x="2717" y="1061"/>
                </a:lnTo>
                <a:lnTo>
                  <a:pt x="2726" y="1091"/>
                </a:lnTo>
                <a:lnTo>
                  <a:pt x="2735" y="1208"/>
                </a:lnTo>
                <a:lnTo>
                  <a:pt x="2743" y="1245"/>
                </a:lnTo>
                <a:lnTo>
                  <a:pt x="2752" y="1221"/>
                </a:lnTo>
                <a:lnTo>
                  <a:pt x="2761" y="1236"/>
                </a:lnTo>
                <a:lnTo>
                  <a:pt x="2770" y="1314"/>
                </a:lnTo>
                <a:lnTo>
                  <a:pt x="2778" y="1351"/>
                </a:lnTo>
                <a:lnTo>
                  <a:pt x="2787" y="1336"/>
                </a:lnTo>
                <a:lnTo>
                  <a:pt x="2796" y="1346"/>
                </a:lnTo>
                <a:lnTo>
                  <a:pt x="2805" y="1392"/>
                </a:lnTo>
                <a:lnTo>
                  <a:pt x="2814" y="1410"/>
                </a:lnTo>
                <a:lnTo>
                  <a:pt x="2822" y="1433"/>
                </a:lnTo>
                <a:lnTo>
                  <a:pt x="2831" y="1454"/>
                </a:lnTo>
                <a:lnTo>
                  <a:pt x="2840" y="1481"/>
                </a:lnTo>
                <a:lnTo>
                  <a:pt x="2849" y="1472"/>
                </a:lnTo>
                <a:lnTo>
                  <a:pt x="2858" y="1486"/>
                </a:lnTo>
                <a:lnTo>
                  <a:pt x="2866" y="1487"/>
                </a:lnTo>
                <a:lnTo>
                  <a:pt x="2875" y="1483"/>
                </a:lnTo>
                <a:lnTo>
                  <a:pt x="2884" y="1494"/>
                </a:lnTo>
                <a:lnTo>
                  <a:pt x="2893" y="1501"/>
                </a:lnTo>
                <a:lnTo>
                  <a:pt x="2902" y="1498"/>
                </a:lnTo>
                <a:lnTo>
                  <a:pt x="2910" y="1524"/>
                </a:lnTo>
                <a:lnTo>
                  <a:pt x="2919" y="1540"/>
                </a:lnTo>
                <a:lnTo>
                  <a:pt x="2928" y="1560"/>
                </a:lnTo>
                <a:lnTo>
                  <a:pt x="2937" y="1559"/>
                </a:lnTo>
                <a:lnTo>
                  <a:pt x="2946" y="1555"/>
                </a:lnTo>
                <a:lnTo>
                  <a:pt x="2954" y="1565"/>
                </a:lnTo>
                <a:lnTo>
                  <a:pt x="2963" y="1570"/>
                </a:lnTo>
                <a:lnTo>
                  <a:pt x="2972" y="1579"/>
                </a:lnTo>
                <a:lnTo>
                  <a:pt x="2981" y="1569"/>
                </a:lnTo>
                <a:lnTo>
                  <a:pt x="2990" y="1573"/>
                </a:lnTo>
                <a:lnTo>
                  <a:pt x="2998" y="1584"/>
                </a:lnTo>
                <a:lnTo>
                  <a:pt x="3007" y="1586"/>
                </a:lnTo>
                <a:lnTo>
                  <a:pt x="3016" y="1554"/>
                </a:lnTo>
                <a:lnTo>
                  <a:pt x="3025" y="1543"/>
                </a:lnTo>
                <a:lnTo>
                  <a:pt x="3033" y="1547"/>
                </a:lnTo>
                <a:lnTo>
                  <a:pt x="3042" y="1547"/>
                </a:lnTo>
                <a:lnTo>
                  <a:pt x="3051" y="1541"/>
                </a:lnTo>
                <a:lnTo>
                  <a:pt x="3060" y="1510"/>
                </a:lnTo>
                <a:lnTo>
                  <a:pt x="3069" y="1491"/>
                </a:lnTo>
                <a:lnTo>
                  <a:pt x="3077" y="1452"/>
                </a:lnTo>
                <a:lnTo>
                  <a:pt x="3086" y="1341"/>
                </a:lnTo>
                <a:lnTo>
                  <a:pt x="3095" y="1181"/>
                </a:lnTo>
                <a:lnTo>
                  <a:pt x="3104" y="1151"/>
                </a:lnTo>
                <a:lnTo>
                  <a:pt x="3113" y="1259"/>
                </a:lnTo>
                <a:lnTo>
                  <a:pt x="3121" y="1404"/>
                </a:lnTo>
                <a:lnTo>
                  <a:pt x="3130" y="1471"/>
                </a:lnTo>
                <a:lnTo>
                  <a:pt x="3139" y="1487"/>
                </a:lnTo>
                <a:lnTo>
                  <a:pt x="3148" y="1476"/>
                </a:lnTo>
                <a:lnTo>
                  <a:pt x="3157" y="1487"/>
                </a:lnTo>
                <a:lnTo>
                  <a:pt x="3165" y="1493"/>
                </a:lnTo>
                <a:lnTo>
                  <a:pt x="3174" y="1490"/>
                </a:lnTo>
                <a:lnTo>
                  <a:pt x="3183" y="1451"/>
                </a:lnTo>
                <a:lnTo>
                  <a:pt x="3192" y="1401"/>
                </a:lnTo>
                <a:lnTo>
                  <a:pt x="3201" y="1334"/>
                </a:lnTo>
                <a:lnTo>
                  <a:pt x="3209" y="1276"/>
                </a:lnTo>
                <a:lnTo>
                  <a:pt x="3218" y="1214"/>
                </a:lnTo>
                <a:lnTo>
                  <a:pt x="3227" y="1151"/>
                </a:lnTo>
                <a:lnTo>
                  <a:pt x="3236" y="940"/>
                </a:lnTo>
                <a:lnTo>
                  <a:pt x="3245" y="749"/>
                </a:lnTo>
                <a:lnTo>
                  <a:pt x="3253" y="590"/>
                </a:lnTo>
                <a:lnTo>
                  <a:pt x="3262" y="542"/>
                </a:lnTo>
                <a:lnTo>
                  <a:pt x="3271" y="537"/>
                </a:lnTo>
                <a:lnTo>
                  <a:pt x="3280" y="616"/>
                </a:lnTo>
                <a:lnTo>
                  <a:pt x="3288" y="752"/>
                </a:lnTo>
                <a:lnTo>
                  <a:pt x="3297" y="959"/>
                </a:lnTo>
                <a:lnTo>
                  <a:pt x="3306" y="1095"/>
                </a:lnTo>
                <a:lnTo>
                  <a:pt x="3315" y="1207"/>
                </a:lnTo>
                <a:lnTo>
                  <a:pt x="3324" y="1260"/>
                </a:lnTo>
                <a:lnTo>
                  <a:pt x="3332" y="1363"/>
                </a:lnTo>
                <a:lnTo>
                  <a:pt x="3341" y="1414"/>
                </a:lnTo>
                <a:lnTo>
                  <a:pt x="3350" y="1461"/>
                </a:lnTo>
                <a:lnTo>
                  <a:pt x="3359" y="1484"/>
                </a:lnTo>
                <a:lnTo>
                  <a:pt x="3368" y="1517"/>
                </a:lnTo>
                <a:lnTo>
                  <a:pt x="3376" y="1496"/>
                </a:lnTo>
                <a:lnTo>
                  <a:pt x="3385" y="1526"/>
                </a:lnTo>
                <a:lnTo>
                  <a:pt x="3394" y="1538"/>
                </a:lnTo>
                <a:lnTo>
                  <a:pt x="3403" y="1558"/>
                </a:lnTo>
                <a:lnTo>
                  <a:pt x="3412" y="1558"/>
                </a:lnTo>
                <a:lnTo>
                  <a:pt x="3420" y="1568"/>
                </a:lnTo>
                <a:lnTo>
                  <a:pt x="3429" y="1589"/>
                </a:lnTo>
                <a:lnTo>
                  <a:pt x="3438" y="1571"/>
                </a:lnTo>
                <a:lnTo>
                  <a:pt x="3447" y="1561"/>
                </a:lnTo>
                <a:lnTo>
                  <a:pt x="3456" y="1550"/>
                </a:lnTo>
                <a:lnTo>
                  <a:pt x="3464" y="1570"/>
                </a:lnTo>
                <a:lnTo>
                  <a:pt x="3473" y="1590"/>
                </a:lnTo>
                <a:lnTo>
                  <a:pt x="3482" y="1593"/>
                </a:lnTo>
                <a:lnTo>
                  <a:pt x="3491" y="1584"/>
                </a:lnTo>
                <a:lnTo>
                  <a:pt x="3500" y="1542"/>
                </a:lnTo>
                <a:lnTo>
                  <a:pt x="3508" y="1435"/>
                </a:lnTo>
                <a:lnTo>
                  <a:pt x="3517" y="1243"/>
                </a:lnTo>
                <a:lnTo>
                  <a:pt x="3526" y="1158"/>
                </a:lnTo>
                <a:lnTo>
                  <a:pt x="3535" y="1251"/>
                </a:lnTo>
                <a:lnTo>
                  <a:pt x="3543" y="1432"/>
                </a:lnTo>
                <a:lnTo>
                  <a:pt x="3552" y="1560"/>
                </a:lnTo>
                <a:lnTo>
                  <a:pt x="3561" y="1596"/>
                </a:lnTo>
                <a:lnTo>
                  <a:pt x="3570" y="1595"/>
                </a:lnTo>
                <a:lnTo>
                  <a:pt x="3579" y="1609"/>
                </a:lnTo>
                <a:lnTo>
                  <a:pt x="3587" y="1604"/>
                </a:lnTo>
                <a:lnTo>
                  <a:pt x="3596" y="1601"/>
                </a:lnTo>
                <a:lnTo>
                  <a:pt x="3605" y="1601"/>
                </a:lnTo>
                <a:lnTo>
                  <a:pt x="3614" y="1623"/>
                </a:lnTo>
                <a:lnTo>
                  <a:pt x="3623" y="1615"/>
                </a:lnTo>
                <a:lnTo>
                  <a:pt x="3631" y="1598"/>
                </a:lnTo>
                <a:lnTo>
                  <a:pt x="3640" y="1594"/>
                </a:lnTo>
                <a:lnTo>
                  <a:pt x="3649" y="1603"/>
                </a:lnTo>
                <a:lnTo>
                  <a:pt x="3658" y="1596"/>
                </a:lnTo>
                <a:lnTo>
                  <a:pt x="3667" y="1554"/>
                </a:lnTo>
                <a:lnTo>
                  <a:pt x="3675" y="1537"/>
                </a:lnTo>
                <a:lnTo>
                  <a:pt x="3684" y="1480"/>
                </a:lnTo>
                <a:lnTo>
                  <a:pt x="3693" y="1453"/>
                </a:lnTo>
                <a:lnTo>
                  <a:pt x="3702" y="1393"/>
                </a:lnTo>
                <a:lnTo>
                  <a:pt x="3711" y="1192"/>
                </a:lnTo>
                <a:lnTo>
                  <a:pt x="3719" y="843"/>
                </a:lnTo>
                <a:lnTo>
                  <a:pt x="3728" y="504"/>
                </a:lnTo>
                <a:lnTo>
                  <a:pt x="3737" y="551"/>
                </a:lnTo>
                <a:lnTo>
                  <a:pt x="3746" y="890"/>
                </a:lnTo>
                <a:lnTo>
                  <a:pt x="3755" y="1237"/>
                </a:lnTo>
                <a:lnTo>
                  <a:pt x="3763" y="1394"/>
                </a:lnTo>
                <a:lnTo>
                  <a:pt x="3772" y="1455"/>
                </a:lnTo>
                <a:lnTo>
                  <a:pt x="3781" y="1511"/>
                </a:lnTo>
                <a:lnTo>
                  <a:pt x="3790" y="1565"/>
                </a:lnTo>
                <a:lnTo>
                  <a:pt x="3798" y="1561"/>
                </a:lnTo>
                <a:lnTo>
                  <a:pt x="3807" y="1568"/>
                </a:lnTo>
                <a:lnTo>
                  <a:pt x="3816" y="1559"/>
                </a:lnTo>
                <a:lnTo>
                  <a:pt x="3825" y="1581"/>
                </a:lnTo>
                <a:lnTo>
                  <a:pt x="3834" y="1588"/>
                </a:lnTo>
                <a:lnTo>
                  <a:pt x="3842" y="1578"/>
                </a:lnTo>
                <a:lnTo>
                  <a:pt x="3851" y="1541"/>
                </a:lnTo>
                <a:lnTo>
                  <a:pt x="3860" y="1494"/>
                </a:lnTo>
                <a:lnTo>
                  <a:pt x="3869" y="1473"/>
                </a:lnTo>
                <a:lnTo>
                  <a:pt x="3878" y="1381"/>
                </a:lnTo>
                <a:lnTo>
                  <a:pt x="3886" y="1126"/>
                </a:lnTo>
                <a:lnTo>
                  <a:pt x="3895" y="771"/>
                </a:lnTo>
                <a:lnTo>
                  <a:pt x="3904" y="632"/>
                </a:lnTo>
                <a:lnTo>
                  <a:pt x="3913" y="806"/>
                </a:lnTo>
                <a:lnTo>
                  <a:pt x="3922" y="1074"/>
                </a:lnTo>
                <a:lnTo>
                  <a:pt x="3930" y="1225"/>
                </a:lnTo>
                <a:lnTo>
                  <a:pt x="3939" y="1329"/>
                </a:lnTo>
                <a:lnTo>
                  <a:pt x="3948" y="1455"/>
                </a:lnTo>
                <a:lnTo>
                  <a:pt x="3957" y="1544"/>
                </a:lnTo>
                <a:lnTo>
                  <a:pt x="3966" y="1574"/>
                </a:lnTo>
                <a:lnTo>
                  <a:pt x="3974" y="1571"/>
                </a:lnTo>
                <a:lnTo>
                  <a:pt x="3983" y="1584"/>
                </a:lnTo>
                <a:lnTo>
                  <a:pt x="3992" y="1605"/>
                </a:lnTo>
                <a:lnTo>
                  <a:pt x="4001" y="1617"/>
                </a:lnTo>
                <a:lnTo>
                  <a:pt x="4010" y="1613"/>
                </a:lnTo>
                <a:lnTo>
                  <a:pt x="4018" y="1616"/>
                </a:lnTo>
                <a:lnTo>
                  <a:pt x="4027" y="1632"/>
                </a:lnTo>
                <a:lnTo>
                  <a:pt x="4036" y="1629"/>
                </a:lnTo>
                <a:lnTo>
                  <a:pt x="4045" y="1619"/>
                </a:lnTo>
                <a:lnTo>
                  <a:pt x="4054" y="1595"/>
                </a:lnTo>
                <a:lnTo>
                  <a:pt x="4062" y="1600"/>
                </a:lnTo>
                <a:lnTo>
                  <a:pt x="4071" y="1587"/>
                </a:lnTo>
                <a:lnTo>
                  <a:pt x="4080" y="1603"/>
                </a:lnTo>
                <a:lnTo>
                  <a:pt x="4089" y="1597"/>
                </a:lnTo>
                <a:lnTo>
                  <a:pt x="4097" y="1589"/>
                </a:lnTo>
                <a:lnTo>
                  <a:pt x="4106" y="1588"/>
                </a:lnTo>
                <a:lnTo>
                  <a:pt x="4115" y="1535"/>
                </a:lnTo>
                <a:lnTo>
                  <a:pt x="4124" y="1523"/>
                </a:lnTo>
                <a:lnTo>
                  <a:pt x="4133" y="1450"/>
                </a:lnTo>
                <a:lnTo>
                  <a:pt x="4141" y="1152"/>
                </a:lnTo>
                <a:lnTo>
                  <a:pt x="4150" y="538"/>
                </a:lnTo>
                <a:lnTo>
                  <a:pt x="4159" y="0"/>
                </a:lnTo>
                <a:lnTo>
                  <a:pt x="4168" y="26"/>
                </a:lnTo>
                <a:lnTo>
                  <a:pt x="4177" y="599"/>
                </a:lnTo>
                <a:lnTo>
                  <a:pt x="4185" y="1180"/>
                </a:lnTo>
                <a:lnTo>
                  <a:pt x="4194" y="1456"/>
                </a:lnTo>
                <a:lnTo>
                  <a:pt x="4203" y="1516"/>
                </a:lnTo>
                <a:lnTo>
                  <a:pt x="4212" y="1533"/>
                </a:lnTo>
                <a:lnTo>
                  <a:pt x="4221" y="1559"/>
                </a:lnTo>
                <a:lnTo>
                  <a:pt x="4229" y="1560"/>
                </a:lnTo>
                <a:lnTo>
                  <a:pt x="4238" y="1567"/>
                </a:lnTo>
                <a:lnTo>
                  <a:pt x="4247" y="1593"/>
                </a:lnTo>
                <a:lnTo>
                  <a:pt x="4256" y="1594"/>
                </a:lnTo>
                <a:lnTo>
                  <a:pt x="4265" y="1605"/>
                </a:lnTo>
                <a:lnTo>
                  <a:pt x="4273" y="1608"/>
                </a:lnTo>
                <a:lnTo>
                  <a:pt x="4282" y="1597"/>
                </a:lnTo>
                <a:lnTo>
                  <a:pt x="4291" y="1604"/>
                </a:lnTo>
                <a:lnTo>
                  <a:pt x="4300" y="1607"/>
                </a:lnTo>
                <a:lnTo>
                  <a:pt x="4309" y="1593"/>
                </a:lnTo>
                <a:lnTo>
                  <a:pt x="4317" y="1567"/>
                </a:lnTo>
                <a:lnTo>
                  <a:pt x="4326" y="1559"/>
                </a:lnTo>
                <a:lnTo>
                  <a:pt x="4335" y="1549"/>
                </a:lnTo>
                <a:lnTo>
                  <a:pt x="4344" y="1467"/>
                </a:lnTo>
                <a:lnTo>
                  <a:pt x="4352" y="1223"/>
                </a:lnTo>
                <a:lnTo>
                  <a:pt x="4361" y="957"/>
                </a:lnTo>
                <a:lnTo>
                  <a:pt x="4370" y="912"/>
                </a:lnTo>
                <a:lnTo>
                  <a:pt x="4379" y="1136"/>
                </a:lnTo>
                <a:lnTo>
                  <a:pt x="4388" y="1408"/>
                </a:lnTo>
                <a:lnTo>
                  <a:pt x="4396" y="1531"/>
                </a:lnTo>
                <a:lnTo>
                  <a:pt x="4405" y="1582"/>
                </a:lnTo>
                <a:lnTo>
                  <a:pt x="4414" y="1594"/>
                </a:lnTo>
                <a:lnTo>
                  <a:pt x="4423" y="1618"/>
                </a:lnTo>
                <a:lnTo>
                  <a:pt x="4432" y="1610"/>
                </a:lnTo>
                <a:lnTo>
                  <a:pt x="4440" y="1625"/>
                </a:lnTo>
                <a:lnTo>
                  <a:pt x="4449" y="1618"/>
                </a:lnTo>
                <a:lnTo>
                  <a:pt x="4458" y="1618"/>
                </a:lnTo>
                <a:lnTo>
                  <a:pt x="4467" y="1603"/>
                </a:lnTo>
                <a:lnTo>
                  <a:pt x="4476" y="1585"/>
                </a:lnTo>
                <a:lnTo>
                  <a:pt x="4484" y="1585"/>
                </a:lnTo>
                <a:lnTo>
                  <a:pt x="4493" y="1585"/>
                </a:lnTo>
                <a:lnTo>
                  <a:pt x="4502" y="1592"/>
                </a:lnTo>
                <a:lnTo>
                  <a:pt x="4511" y="1582"/>
                </a:lnTo>
                <a:lnTo>
                  <a:pt x="4520" y="1514"/>
                </a:lnTo>
                <a:lnTo>
                  <a:pt x="4528" y="1425"/>
                </a:lnTo>
                <a:lnTo>
                  <a:pt x="4537" y="1368"/>
                </a:lnTo>
                <a:lnTo>
                  <a:pt x="4546" y="1263"/>
                </a:lnTo>
                <a:lnTo>
                  <a:pt x="4555" y="994"/>
                </a:lnTo>
                <a:lnTo>
                  <a:pt x="4564" y="633"/>
                </a:lnTo>
                <a:lnTo>
                  <a:pt x="4572" y="573"/>
                </a:lnTo>
                <a:lnTo>
                  <a:pt x="4581" y="892"/>
                </a:lnTo>
                <a:lnTo>
                  <a:pt x="4590" y="1299"/>
                </a:lnTo>
                <a:lnTo>
                  <a:pt x="4599" y="1498"/>
                </a:lnTo>
                <a:lnTo>
                  <a:pt x="4607" y="1529"/>
                </a:lnTo>
                <a:lnTo>
                  <a:pt x="4616" y="1556"/>
                </a:lnTo>
                <a:lnTo>
                  <a:pt x="4625" y="1593"/>
                </a:lnTo>
                <a:lnTo>
                  <a:pt x="4634" y="1620"/>
                </a:lnTo>
                <a:lnTo>
                  <a:pt x="4643" y="1596"/>
                </a:lnTo>
                <a:lnTo>
                  <a:pt x="4651" y="1610"/>
                </a:lnTo>
                <a:lnTo>
                  <a:pt x="4660" y="1607"/>
                </a:lnTo>
                <a:lnTo>
                  <a:pt x="4669" y="1624"/>
                </a:lnTo>
                <a:lnTo>
                  <a:pt x="4678" y="1618"/>
                </a:lnTo>
                <a:lnTo>
                  <a:pt x="4687" y="1612"/>
                </a:lnTo>
                <a:lnTo>
                  <a:pt x="4695" y="1615"/>
                </a:lnTo>
                <a:lnTo>
                  <a:pt x="4704" y="1607"/>
                </a:lnTo>
                <a:lnTo>
                  <a:pt x="4713" y="1600"/>
                </a:lnTo>
                <a:lnTo>
                  <a:pt x="4722" y="1585"/>
                </a:lnTo>
                <a:lnTo>
                  <a:pt x="4731" y="1589"/>
                </a:lnTo>
                <a:lnTo>
                  <a:pt x="4739" y="1594"/>
                </a:lnTo>
                <a:lnTo>
                  <a:pt x="4748" y="1579"/>
                </a:lnTo>
                <a:lnTo>
                  <a:pt x="4757" y="1570"/>
                </a:lnTo>
                <a:lnTo>
                  <a:pt x="4766" y="1567"/>
                </a:lnTo>
                <a:lnTo>
                  <a:pt x="4775" y="1472"/>
                </a:lnTo>
                <a:lnTo>
                  <a:pt x="4783" y="1285"/>
                </a:lnTo>
                <a:lnTo>
                  <a:pt x="4792" y="1056"/>
                </a:lnTo>
                <a:lnTo>
                  <a:pt x="4801" y="1035"/>
                </a:lnTo>
                <a:lnTo>
                  <a:pt x="4810" y="1178"/>
                </a:lnTo>
                <a:lnTo>
                  <a:pt x="4819" y="1350"/>
                </a:lnTo>
                <a:lnTo>
                  <a:pt x="4827" y="1426"/>
                </a:lnTo>
                <a:lnTo>
                  <a:pt x="4836" y="1452"/>
                </a:lnTo>
                <a:lnTo>
                  <a:pt x="4845" y="1529"/>
                </a:lnTo>
                <a:lnTo>
                  <a:pt x="4854" y="1579"/>
                </a:lnTo>
                <a:lnTo>
                  <a:pt x="4862" y="1608"/>
                </a:lnTo>
                <a:lnTo>
                  <a:pt x="4871" y="1600"/>
                </a:lnTo>
                <a:lnTo>
                  <a:pt x="4880" y="1595"/>
                </a:lnTo>
                <a:lnTo>
                  <a:pt x="4889" y="1599"/>
                </a:lnTo>
                <a:lnTo>
                  <a:pt x="4898" y="1601"/>
                </a:lnTo>
                <a:lnTo>
                  <a:pt x="4906" y="1608"/>
                </a:lnTo>
                <a:lnTo>
                  <a:pt x="4915" y="1599"/>
                </a:lnTo>
                <a:lnTo>
                  <a:pt x="4924" y="1600"/>
                </a:lnTo>
                <a:lnTo>
                  <a:pt x="4933" y="1606"/>
                </a:lnTo>
                <a:lnTo>
                  <a:pt x="4942" y="1600"/>
                </a:lnTo>
                <a:lnTo>
                  <a:pt x="4950" y="1602"/>
                </a:lnTo>
                <a:lnTo>
                  <a:pt x="4959" y="1601"/>
                </a:lnTo>
                <a:lnTo>
                  <a:pt x="4968" y="1609"/>
                </a:lnTo>
                <a:lnTo>
                  <a:pt x="4977" y="1603"/>
                </a:lnTo>
                <a:lnTo>
                  <a:pt x="4986" y="1564"/>
                </a:lnTo>
                <a:lnTo>
                  <a:pt x="4994" y="1515"/>
                </a:lnTo>
                <a:lnTo>
                  <a:pt x="5003" y="1484"/>
                </a:lnTo>
                <a:lnTo>
                  <a:pt x="5012" y="1530"/>
                </a:lnTo>
                <a:lnTo>
                  <a:pt x="5021" y="1550"/>
                </a:lnTo>
                <a:lnTo>
                  <a:pt x="5030" y="1595"/>
                </a:lnTo>
                <a:lnTo>
                  <a:pt x="5038" y="1580"/>
                </a:lnTo>
                <a:lnTo>
                  <a:pt x="5047" y="1587"/>
                </a:lnTo>
                <a:lnTo>
                  <a:pt x="5056" y="1577"/>
                </a:lnTo>
                <a:lnTo>
                  <a:pt x="5065" y="1560"/>
                </a:lnTo>
                <a:lnTo>
                  <a:pt x="5074" y="1566"/>
                </a:lnTo>
                <a:lnTo>
                  <a:pt x="5082" y="1572"/>
                </a:lnTo>
                <a:lnTo>
                  <a:pt x="5091" y="1581"/>
                </a:lnTo>
                <a:lnTo>
                  <a:pt x="5100" y="1595"/>
                </a:lnTo>
                <a:lnTo>
                  <a:pt x="5109" y="1594"/>
                </a:lnTo>
                <a:lnTo>
                  <a:pt x="5117" y="1620"/>
                </a:lnTo>
                <a:lnTo>
                  <a:pt x="5126" y="1622"/>
                </a:lnTo>
                <a:lnTo>
                  <a:pt x="5135" y="1624"/>
                </a:lnTo>
                <a:lnTo>
                  <a:pt x="5144" y="1621"/>
                </a:lnTo>
                <a:lnTo>
                  <a:pt x="5153" y="1605"/>
                </a:lnTo>
                <a:lnTo>
                  <a:pt x="5161" y="1596"/>
                </a:lnTo>
                <a:lnTo>
                  <a:pt x="5170" y="1574"/>
                </a:lnTo>
                <a:lnTo>
                  <a:pt x="5179" y="1519"/>
                </a:lnTo>
                <a:lnTo>
                  <a:pt x="5188" y="1361"/>
                </a:lnTo>
                <a:lnTo>
                  <a:pt x="5197" y="1199"/>
                </a:lnTo>
                <a:lnTo>
                  <a:pt x="5205" y="1155"/>
                </a:lnTo>
                <a:lnTo>
                  <a:pt x="5214" y="1276"/>
                </a:lnTo>
                <a:lnTo>
                  <a:pt x="5223" y="1452"/>
                </a:lnTo>
                <a:lnTo>
                  <a:pt x="5232" y="1549"/>
                </a:lnTo>
                <a:lnTo>
                  <a:pt x="5241" y="1574"/>
                </a:lnTo>
                <a:lnTo>
                  <a:pt x="5249" y="1541"/>
                </a:lnTo>
                <a:lnTo>
                  <a:pt x="5258" y="1518"/>
                </a:lnTo>
                <a:lnTo>
                  <a:pt x="5267" y="1512"/>
                </a:lnTo>
              </a:path>
            </a:pathLst>
          </a:custGeom>
          <a:noFill/>
          <a:ln w="19050">
            <a:solidFill>
              <a:srgbClr val="000000"/>
            </a:solidFill>
            <a:round/>
            <a:headEnd/>
            <a:tailEnd/>
          </a:ln>
        </p:spPr>
        <p:txBody>
          <a:bodyPr/>
          <a:lstStyle/>
          <a:p>
            <a:endParaRPr lang="en-US">
              <a:solidFill>
                <a:srgbClr val="000000"/>
              </a:solidFill>
            </a:endParaRPr>
          </a:p>
        </p:txBody>
      </p:sp>
      <p:sp>
        <p:nvSpPr>
          <p:cNvPr id="32837" name="Line 137"/>
          <p:cNvSpPr>
            <a:spLocks noChangeShapeType="1"/>
          </p:cNvSpPr>
          <p:nvPr/>
        </p:nvSpPr>
        <p:spPr bwMode="auto">
          <a:xfrm flipV="1">
            <a:off x="6534150" y="4038600"/>
            <a:ext cx="3175" cy="7938"/>
          </a:xfrm>
          <a:prstGeom prst="line">
            <a:avLst/>
          </a:prstGeom>
          <a:noFill/>
          <a:ln w="9525">
            <a:solidFill>
              <a:srgbClr val="000000"/>
            </a:solidFill>
            <a:round/>
            <a:headEnd/>
            <a:tailEnd/>
          </a:ln>
        </p:spPr>
        <p:txBody>
          <a:bodyPr/>
          <a:lstStyle/>
          <a:p>
            <a:endParaRPr lang="en-US">
              <a:solidFill>
                <a:srgbClr val="000000"/>
              </a:solidFill>
            </a:endParaRPr>
          </a:p>
        </p:txBody>
      </p:sp>
      <p:sp>
        <p:nvSpPr>
          <p:cNvPr id="32838" name="Line 138"/>
          <p:cNvSpPr>
            <a:spLocks noChangeShapeType="1"/>
          </p:cNvSpPr>
          <p:nvPr/>
        </p:nvSpPr>
        <p:spPr bwMode="auto">
          <a:xfrm>
            <a:off x="4127500" y="3733800"/>
            <a:ext cx="1588" cy="2216150"/>
          </a:xfrm>
          <a:prstGeom prst="line">
            <a:avLst/>
          </a:prstGeom>
          <a:noFill/>
          <a:ln w="6350">
            <a:solidFill>
              <a:srgbClr val="DDDDDD"/>
            </a:solidFill>
            <a:round/>
            <a:headEnd/>
            <a:tailEnd/>
          </a:ln>
        </p:spPr>
        <p:txBody>
          <a:bodyPr/>
          <a:lstStyle/>
          <a:p>
            <a:endParaRPr lang="en-US">
              <a:solidFill>
                <a:srgbClr val="000000"/>
              </a:solidFill>
            </a:endParaRPr>
          </a:p>
        </p:txBody>
      </p:sp>
      <p:sp>
        <p:nvSpPr>
          <p:cNvPr id="32839" name="Text Box 139"/>
          <p:cNvSpPr txBox="1">
            <a:spLocks noChangeArrowheads="1"/>
          </p:cNvSpPr>
          <p:nvPr/>
        </p:nvSpPr>
        <p:spPr bwMode="auto">
          <a:xfrm rot="-5400000">
            <a:off x="4555332" y="49395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a:t>
            </a:r>
          </a:p>
        </p:txBody>
      </p:sp>
      <p:sp>
        <p:nvSpPr>
          <p:cNvPr id="32840" name="Text Box 140"/>
          <p:cNvSpPr txBox="1">
            <a:spLocks noChangeArrowheads="1"/>
          </p:cNvSpPr>
          <p:nvPr/>
        </p:nvSpPr>
        <p:spPr bwMode="auto">
          <a:xfrm rot="-5400000">
            <a:off x="4974432" y="49522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t>
            </a:r>
          </a:p>
        </p:txBody>
      </p:sp>
      <p:sp>
        <p:nvSpPr>
          <p:cNvPr id="32841" name="Text Box 141"/>
          <p:cNvSpPr txBox="1">
            <a:spLocks noChangeArrowheads="1"/>
          </p:cNvSpPr>
          <p:nvPr/>
        </p:nvSpPr>
        <p:spPr bwMode="auto">
          <a:xfrm rot="-5400000">
            <a:off x="5359401" y="5419725"/>
            <a:ext cx="252412"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t>
            </a:r>
          </a:p>
        </p:txBody>
      </p:sp>
      <p:sp>
        <p:nvSpPr>
          <p:cNvPr id="32842" name="Text Box 142"/>
          <p:cNvSpPr txBox="1">
            <a:spLocks noChangeArrowheads="1"/>
          </p:cNvSpPr>
          <p:nvPr/>
        </p:nvSpPr>
        <p:spPr bwMode="auto">
          <a:xfrm rot="-5400000">
            <a:off x="5765007" y="49014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d</a:t>
            </a:r>
          </a:p>
        </p:txBody>
      </p:sp>
      <p:sp>
        <p:nvSpPr>
          <p:cNvPr id="32843" name="Text Box 143"/>
          <p:cNvSpPr txBox="1">
            <a:spLocks noChangeArrowheads="1"/>
          </p:cNvSpPr>
          <p:nvPr/>
        </p:nvSpPr>
        <p:spPr bwMode="auto">
          <a:xfrm rot="-5400000">
            <a:off x="3402807" y="4625181"/>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a:t>
            </a:r>
          </a:p>
        </p:txBody>
      </p:sp>
      <p:sp>
        <p:nvSpPr>
          <p:cNvPr id="32844" name="Text Box 144"/>
          <p:cNvSpPr txBox="1">
            <a:spLocks noChangeArrowheads="1"/>
          </p:cNvSpPr>
          <p:nvPr/>
        </p:nvSpPr>
        <p:spPr bwMode="auto">
          <a:xfrm rot="-5400000">
            <a:off x="2996407" y="4104481"/>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t>
            </a:r>
          </a:p>
        </p:txBody>
      </p:sp>
      <p:sp>
        <p:nvSpPr>
          <p:cNvPr id="32845" name="Text Box 145"/>
          <p:cNvSpPr txBox="1">
            <a:spLocks noChangeArrowheads="1"/>
          </p:cNvSpPr>
          <p:nvPr/>
        </p:nvSpPr>
        <p:spPr bwMode="auto">
          <a:xfrm rot="-5400000">
            <a:off x="2622551" y="4086225"/>
            <a:ext cx="252412"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t>
            </a:r>
          </a:p>
        </p:txBody>
      </p:sp>
      <p:sp>
        <p:nvSpPr>
          <p:cNvPr id="32846" name="Text Box 146"/>
          <p:cNvSpPr txBox="1">
            <a:spLocks noChangeArrowheads="1"/>
          </p:cNvSpPr>
          <p:nvPr/>
        </p:nvSpPr>
        <p:spPr bwMode="auto">
          <a:xfrm rot="-5400000">
            <a:off x="2212182" y="4063206"/>
            <a:ext cx="260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d</a:t>
            </a:r>
          </a:p>
        </p:txBody>
      </p:sp>
      <p:sp>
        <p:nvSpPr>
          <p:cNvPr id="32847" name="Line 147"/>
          <p:cNvSpPr>
            <a:spLocks noChangeShapeType="1"/>
          </p:cNvSpPr>
          <p:nvPr/>
        </p:nvSpPr>
        <p:spPr bwMode="auto">
          <a:xfrm>
            <a:off x="2697163" y="3733800"/>
            <a:ext cx="1587" cy="2203450"/>
          </a:xfrm>
          <a:prstGeom prst="line">
            <a:avLst/>
          </a:prstGeom>
          <a:noFill/>
          <a:ln w="6350">
            <a:solidFill>
              <a:srgbClr val="000000"/>
            </a:solidFill>
            <a:prstDash val="dash"/>
            <a:round/>
            <a:headEnd/>
            <a:tailEnd/>
          </a:ln>
        </p:spPr>
        <p:txBody>
          <a:bodyPr/>
          <a:lstStyle/>
          <a:p>
            <a:endParaRPr lang="en-US">
              <a:solidFill>
                <a:srgbClr val="000000"/>
              </a:solidFill>
            </a:endParaRPr>
          </a:p>
        </p:txBody>
      </p:sp>
      <p:sp>
        <p:nvSpPr>
          <p:cNvPr id="32848" name="Line 148"/>
          <p:cNvSpPr>
            <a:spLocks noChangeShapeType="1"/>
          </p:cNvSpPr>
          <p:nvPr/>
        </p:nvSpPr>
        <p:spPr bwMode="auto">
          <a:xfrm>
            <a:off x="5562600" y="3733800"/>
            <a:ext cx="1588" cy="2203450"/>
          </a:xfrm>
          <a:prstGeom prst="line">
            <a:avLst/>
          </a:prstGeom>
          <a:noFill/>
          <a:ln w="6350">
            <a:solidFill>
              <a:srgbClr val="000000"/>
            </a:solidFill>
            <a:prstDash val="dash"/>
            <a:round/>
            <a:headEnd/>
            <a:tailEnd/>
          </a:ln>
        </p:spPr>
        <p:txBody>
          <a:bodyPr/>
          <a:lstStyle/>
          <a:p>
            <a:endParaRPr lang="en-US">
              <a:solidFill>
                <a:srgbClr val="000000"/>
              </a:solidFill>
            </a:endParaRPr>
          </a:p>
        </p:txBody>
      </p:sp>
      <p:sp>
        <p:nvSpPr>
          <p:cNvPr id="32849" name="Text Box 149"/>
          <p:cNvSpPr txBox="1">
            <a:spLocks noChangeArrowheads="1"/>
          </p:cNvSpPr>
          <p:nvPr/>
        </p:nvSpPr>
        <p:spPr bwMode="auto">
          <a:xfrm rot="-5400000">
            <a:off x="5101432" y="4836319"/>
            <a:ext cx="3365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2a</a:t>
            </a:r>
          </a:p>
        </p:txBody>
      </p:sp>
      <p:sp>
        <p:nvSpPr>
          <p:cNvPr id="32850" name="Text Box 150"/>
          <p:cNvSpPr txBox="1">
            <a:spLocks noChangeArrowheads="1"/>
          </p:cNvSpPr>
          <p:nvPr/>
        </p:nvSpPr>
        <p:spPr bwMode="auto">
          <a:xfrm rot="-5400000">
            <a:off x="4730750" y="4376738"/>
            <a:ext cx="379413"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a:t>
            </a:r>
          </a:p>
        </p:txBody>
      </p:sp>
      <p:sp>
        <p:nvSpPr>
          <p:cNvPr id="32851" name="Text Box 151"/>
          <p:cNvSpPr txBox="1">
            <a:spLocks noChangeArrowheads="1"/>
          </p:cNvSpPr>
          <p:nvPr/>
        </p:nvSpPr>
        <p:spPr bwMode="auto">
          <a:xfrm rot="-5400000">
            <a:off x="4345782" y="4390231"/>
            <a:ext cx="387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a:t>
            </a:r>
          </a:p>
        </p:txBody>
      </p:sp>
      <p:sp>
        <p:nvSpPr>
          <p:cNvPr id="32852" name="Text Box 152"/>
          <p:cNvSpPr txBox="1">
            <a:spLocks noChangeArrowheads="1"/>
          </p:cNvSpPr>
          <p:nvPr/>
        </p:nvSpPr>
        <p:spPr bwMode="auto">
          <a:xfrm rot="-5400000">
            <a:off x="5787232" y="4609306"/>
            <a:ext cx="6223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2b,a+c</a:t>
            </a:r>
          </a:p>
        </p:txBody>
      </p:sp>
      <p:sp>
        <p:nvSpPr>
          <p:cNvPr id="32853" name="Text Box 153"/>
          <p:cNvSpPr txBox="1">
            <a:spLocks noChangeArrowheads="1"/>
          </p:cNvSpPr>
          <p:nvPr/>
        </p:nvSpPr>
        <p:spPr bwMode="auto">
          <a:xfrm rot="-5400000">
            <a:off x="6238082" y="4406106"/>
            <a:ext cx="4318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b+c</a:t>
            </a:r>
          </a:p>
        </p:txBody>
      </p:sp>
      <p:sp>
        <p:nvSpPr>
          <p:cNvPr id="32854" name="Text Box 154"/>
          <p:cNvSpPr txBox="1">
            <a:spLocks noChangeArrowheads="1"/>
          </p:cNvSpPr>
          <p:nvPr/>
        </p:nvSpPr>
        <p:spPr bwMode="auto">
          <a:xfrm rot="-5400000">
            <a:off x="5481638" y="4629150"/>
            <a:ext cx="439738"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a+b</a:t>
            </a:r>
          </a:p>
        </p:txBody>
      </p:sp>
      <p:sp>
        <p:nvSpPr>
          <p:cNvPr id="32855" name="Text Box 155"/>
          <p:cNvSpPr txBox="1">
            <a:spLocks noChangeArrowheads="1"/>
          </p:cNvSpPr>
          <p:nvPr/>
        </p:nvSpPr>
        <p:spPr bwMode="auto">
          <a:xfrm rot="-5400000">
            <a:off x="2783682" y="4366419"/>
            <a:ext cx="3365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2a</a:t>
            </a:r>
          </a:p>
        </p:txBody>
      </p:sp>
      <p:sp>
        <p:nvSpPr>
          <p:cNvPr id="32856" name="Text Box 156"/>
          <p:cNvSpPr txBox="1">
            <a:spLocks noChangeArrowheads="1"/>
          </p:cNvSpPr>
          <p:nvPr/>
        </p:nvSpPr>
        <p:spPr bwMode="auto">
          <a:xfrm rot="-5400000">
            <a:off x="3117850" y="4135438"/>
            <a:ext cx="379413"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a:t>
            </a:r>
          </a:p>
        </p:txBody>
      </p:sp>
      <p:sp>
        <p:nvSpPr>
          <p:cNvPr id="32857" name="Text Box 157"/>
          <p:cNvSpPr txBox="1">
            <a:spLocks noChangeArrowheads="1"/>
          </p:cNvSpPr>
          <p:nvPr/>
        </p:nvSpPr>
        <p:spPr bwMode="auto">
          <a:xfrm rot="-5400000">
            <a:off x="3507582" y="4237831"/>
            <a:ext cx="38735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b-a</a:t>
            </a:r>
          </a:p>
        </p:txBody>
      </p:sp>
      <p:sp>
        <p:nvSpPr>
          <p:cNvPr id="32858" name="Text Box 158"/>
          <p:cNvSpPr txBox="1">
            <a:spLocks noChangeArrowheads="1"/>
          </p:cNvSpPr>
          <p:nvPr/>
        </p:nvSpPr>
        <p:spPr bwMode="auto">
          <a:xfrm rot="-5400000">
            <a:off x="1837532" y="4164806"/>
            <a:ext cx="6223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2b,a+c</a:t>
            </a:r>
          </a:p>
        </p:txBody>
      </p:sp>
      <p:sp>
        <p:nvSpPr>
          <p:cNvPr id="32859" name="Text Box 159"/>
          <p:cNvSpPr txBox="1">
            <a:spLocks noChangeArrowheads="1"/>
          </p:cNvSpPr>
          <p:nvPr/>
        </p:nvSpPr>
        <p:spPr bwMode="auto">
          <a:xfrm rot="-5400000">
            <a:off x="1583532" y="4069556"/>
            <a:ext cx="431800"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b+c</a:t>
            </a:r>
          </a:p>
        </p:txBody>
      </p:sp>
      <p:sp>
        <p:nvSpPr>
          <p:cNvPr id="32860" name="Text Box 160"/>
          <p:cNvSpPr txBox="1">
            <a:spLocks noChangeArrowheads="1"/>
          </p:cNvSpPr>
          <p:nvPr/>
        </p:nvSpPr>
        <p:spPr bwMode="auto">
          <a:xfrm rot="-5400000">
            <a:off x="2319338" y="4184650"/>
            <a:ext cx="439738" cy="274637"/>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a+b</a:t>
            </a:r>
          </a:p>
        </p:txBody>
      </p:sp>
      <p:sp>
        <p:nvSpPr>
          <p:cNvPr id="32861" name="Text Box 161"/>
          <p:cNvSpPr txBox="1">
            <a:spLocks noChangeArrowheads="1"/>
          </p:cNvSpPr>
          <p:nvPr/>
        </p:nvSpPr>
        <p:spPr bwMode="auto">
          <a:xfrm>
            <a:off x="3790950" y="4972050"/>
            <a:ext cx="615950" cy="274638"/>
          </a:xfrm>
          <a:prstGeom prst="rect">
            <a:avLst/>
          </a:prstGeom>
          <a:noFill/>
          <a:ln w="9525">
            <a:noFill/>
            <a:miter lim="800000"/>
            <a:headEnd/>
            <a:tailEnd/>
          </a:ln>
        </p:spPr>
        <p:txBody>
          <a:bodyPr wrap="none">
            <a:spAutoFit/>
          </a:bodyPr>
          <a:lstStyle/>
          <a:p>
            <a:r>
              <a:rPr lang="en-US" sz="1200" i="1">
                <a:solidFill>
                  <a:srgbClr val="000000"/>
                </a:solidFill>
                <a:latin typeface="Times New Roman" pitchFamily="18" charset="0"/>
              </a:rPr>
              <a:t>carrier</a:t>
            </a:r>
          </a:p>
        </p:txBody>
      </p:sp>
      <p:sp>
        <p:nvSpPr>
          <p:cNvPr id="32862" name="Text Box 162"/>
          <p:cNvSpPr txBox="1">
            <a:spLocks noChangeArrowheads="1"/>
          </p:cNvSpPr>
          <p:nvPr/>
        </p:nvSpPr>
        <p:spPr bwMode="auto">
          <a:xfrm>
            <a:off x="1990725" y="5370513"/>
            <a:ext cx="2095500" cy="400050"/>
          </a:xfrm>
          <a:prstGeom prst="rect">
            <a:avLst/>
          </a:prstGeom>
          <a:solidFill>
            <a:schemeClr val="bg1"/>
          </a:solidFill>
          <a:ln w="9525">
            <a:solidFill>
              <a:schemeClr val="tx1"/>
            </a:solidFill>
            <a:miter lim="800000"/>
            <a:headEnd/>
            <a:tailEnd/>
          </a:ln>
        </p:spPr>
        <p:txBody>
          <a:bodyPr wrap="none">
            <a:spAutoFit/>
          </a:bodyPr>
          <a:lstStyle/>
          <a:p>
            <a:r>
              <a:rPr lang="en-US">
                <a:solidFill>
                  <a:srgbClr val="000000"/>
                </a:solidFill>
                <a:cs typeface="Arial" pitchFamily="34" charset="0"/>
              </a:rPr>
              <a:t>axial modes only</a:t>
            </a:r>
          </a:p>
        </p:txBody>
      </p:sp>
      <p:sp>
        <p:nvSpPr>
          <p:cNvPr id="32863" name="TextBox 162"/>
          <p:cNvSpPr txBox="1">
            <a:spLocks noChangeArrowheads="1"/>
          </p:cNvSpPr>
          <p:nvPr/>
        </p:nvSpPr>
        <p:spPr bwMode="auto">
          <a:xfrm>
            <a:off x="7239000" y="3962400"/>
            <a:ext cx="1674813" cy="830263"/>
          </a:xfrm>
          <a:prstGeom prst="rect">
            <a:avLst/>
          </a:prstGeom>
          <a:noFill/>
          <a:ln w="9525">
            <a:noFill/>
            <a:miter lim="800000"/>
            <a:headEnd/>
            <a:tailEnd/>
          </a:ln>
        </p:spPr>
        <p:txBody>
          <a:bodyPr wrap="none">
            <a:spAutoFit/>
          </a:bodyPr>
          <a:lstStyle/>
          <a:p>
            <a:pPr algn="ctr"/>
            <a:r>
              <a:rPr lang="en-US">
                <a:solidFill>
                  <a:srgbClr val="000000"/>
                </a:solidFill>
              </a:rPr>
              <a:t>mode</a:t>
            </a:r>
          </a:p>
          <a:p>
            <a:pPr algn="ctr"/>
            <a:r>
              <a:rPr lang="en-US">
                <a:solidFill>
                  <a:srgbClr val="000000"/>
                </a:solidFill>
              </a:rPr>
              <a:t>amplitudes</a:t>
            </a:r>
          </a:p>
        </p:txBody>
      </p:sp>
      <p:cxnSp>
        <p:nvCxnSpPr>
          <p:cNvPr id="165" name="Straight Arrow Connector 164"/>
          <p:cNvCxnSpPr/>
          <p:nvPr/>
        </p:nvCxnSpPr>
        <p:spPr>
          <a:xfrm rot="16200000" flipV="1">
            <a:off x="7658100" y="3695700"/>
            <a:ext cx="457200" cy="76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rot="5400000" flipH="1" flipV="1">
            <a:off x="8001000" y="3719513"/>
            <a:ext cx="533400" cy="76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866" name="Picture 165" descr="ion metropolis.jpg"/>
          <p:cNvPicPr>
            <a:picLocks noChangeAspect="1"/>
          </p:cNvPicPr>
          <p:nvPr/>
        </p:nvPicPr>
        <p:blipFill>
          <a:blip r:embed="rId3" cstate="print"/>
          <a:srcRect l="346" t="16168" b="2222"/>
          <a:stretch>
            <a:fillRect/>
          </a:stretch>
        </p:blipFill>
        <p:spPr bwMode="auto">
          <a:xfrm>
            <a:off x="0" y="0"/>
            <a:ext cx="9144000" cy="6858000"/>
          </a:xfrm>
          <a:prstGeom prst="rect">
            <a:avLst/>
          </a:prstGeom>
          <a:noFill/>
          <a:ln w="9525">
            <a:noFill/>
            <a:miter lim="800000"/>
            <a:headEnd/>
            <a:tailEnd/>
          </a:ln>
        </p:spPr>
      </p:pic>
      <p:sp>
        <p:nvSpPr>
          <p:cNvPr id="169" name="Oval 168"/>
          <p:cNvSpPr/>
          <p:nvPr/>
        </p:nvSpPr>
        <p:spPr>
          <a:xfrm>
            <a:off x="6900863" y="5824538"/>
            <a:ext cx="228600" cy="228600"/>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8900000" scaled="1"/>
            <a:tileRect/>
          </a:gradFill>
          <a:ln>
            <a:noFill/>
          </a:ln>
          <a:effectLst>
            <a:outerShdw blurRad="50800" dist="50800" sx="1000" sy="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CCCFF"/>
              </a:solidFill>
            </a:endParaRPr>
          </a:p>
        </p:txBody>
      </p:sp>
      <p:sp>
        <p:nvSpPr>
          <p:cNvPr id="170" name="Oval 169"/>
          <p:cNvSpPr/>
          <p:nvPr/>
        </p:nvSpPr>
        <p:spPr>
          <a:xfrm>
            <a:off x="7713663" y="3782373"/>
            <a:ext cx="188912" cy="193675"/>
          </a:xfrm>
          <a:prstGeom prst="ellips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8900000" scaled="1"/>
            <a:tileRect/>
          </a:gradFill>
          <a:ln>
            <a:noFill/>
          </a:ln>
          <a:effectLst>
            <a:outerShdw blurRad="50800" dist="50800" sx="1000" sy="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CCCFF"/>
              </a:solidFill>
            </a:endParaRPr>
          </a:p>
        </p:txBody>
      </p:sp>
      <p:sp>
        <p:nvSpPr>
          <p:cNvPr id="175" name="Parallelogram 174"/>
          <p:cNvSpPr/>
          <p:nvPr/>
        </p:nvSpPr>
        <p:spPr>
          <a:xfrm rot="3311955">
            <a:off x="1204913" y="2930524"/>
            <a:ext cx="7875588" cy="608013"/>
          </a:xfrm>
          <a:prstGeom prst="parallelogram">
            <a:avLst>
              <a:gd name="adj" fmla="val 67070"/>
            </a:avLst>
          </a:prstGeom>
          <a:solidFill>
            <a:srgbClr val="FFFF00">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CCCCFF"/>
              </a:solidFill>
            </a:endParaRPr>
          </a:p>
        </p:txBody>
      </p:sp>
      <p:sp>
        <p:nvSpPr>
          <p:cNvPr id="176" name="TextBox 175"/>
          <p:cNvSpPr txBox="1">
            <a:spLocks noChangeArrowheads="1"/>
          </p:cNvSpPr>
          <p:nvPr/>
        </p:nvSpPr>
        <p:spPr bwMode="auto">
          <a:xfrm rot="3316426">
            <a:off x="5214144" y="4564857"/>
            <a:ext cx="2019300" cy="461962"/>
          </a:xfrm>
          <a:prstGeom prst="rect">
            <a:avLst/>
          </a:prstGeom>
          <a:noFill/>
          <a:ln w="9525">
            <a:noFill/>
            <a:miter lim="800000"/>
            <a:headEnd/>
            <a:tailEnd/>
          </a:ln>
        </p:spPr>
        <p:txBody>
          <a:bodyPr wrap="none">
            <a:spAutoFit/>
          </a:bodyPr>
          <a:lstStyle/>
          <a:p>
            <a:r>
              <a:rPr lang="en-US">
                <a:solidFill>
                  <a:srgbClr val="000000"/>
                </a:solidFill>
              </a:rPr>
              <a:t>cooling beam</a:t>
            </a:r>
          </a:p>
        </p:txBody>
      </p:sp>
      <p:sp>
        <p:nvSpPr>
          <p:cNvPr id="171" name="TextBox 170"/>
          <p:cNvSpPr txBox="1"/>
          <p:nvPr/>
        </p:nvSpPr>
        <p:spPr>
          <a:xfrm>
            <a:off x="0" y="6457890"/>
            <a:ext cx="6049605" cy="400110"/>
          </a:xfrm>
          <a:prstGeom prst="rect">
            <a:avLst/>
          </a:prstGeom>
          <a:solidFill>
            <a:schemeClr val="tx1"/>
          </a:solidFill>
        </p:spPr>
        <p:txBody>
          <a:bodyPr wrap="none" rtlCol="0">
            <a:spAutoFit/>
          </a:bodyPr>
          <a:lstStyle/>
          <a:p>
            <a:r>
              <a:rPr lang="en-US" dirty="0" smtClean="0">
                <a:solidFill>
                  <a:srgbClr val="FFFFFF"/>
                </a:solidFill>
                <a:latin typeface="Times New Roman" pitchFamily="18" charset="0"/>
                <a:cs typeface="Times New Roman" pitchFamily="18" charset="0"/>
              </a:rPr>
              <a:t>D. </a:t>
            </a:r>
            <a:r>
              <a:rPr lang="en-US" dirty="0" err="1" smtClean="0">
                <a:solidFill>
                  <a:srgbClr val="FFFFFF"/>
                </a:solidFill>
                <a:latin typeface="Times New Roman" pitchFamily="18" charset="0"/>
                <a:cs typeface="Times New Roman" pitchFamily="18" charset="0"/>
              </a:rPr>
              <a:t>Kielpinski</a:t>
            </a:r>
            <a:r>
              <a:rPr lang="en-US" dirty="0" smtClean="0">
                <a:solidFill>
                  <a:srgbClr val="FFFFFF"/>
                </a:solidFill>
                <a:latin typeface="Times New Roman" pitchFamily="18" charset="0"/>
                <a:cs typeface="Times New Roman" pitchFamily="18" charset="0"/>
              </a:rPr>
              <a:t>, CM, D. </a:t>
            </a:r>
            <a:r>
              <a:rPr lang="en-US" dirty="0" err="1" smtClean="0">
                <a:solidFill>
                  <a:srgbClr val="FFFFFF"/>
                </a:solidFill>
                <a:latin typeface="Times New Roman" pitchFamily="18" charset="0"/>
                <a:cs typeface="Times New Roman" pitchFamily="18" charset="0"/>
              </a:rPr>
              <a:t>Wineland</a:t>
            </a:r>
            <a:r>
              <a:rPr lang="en-US" dirty="0" smtClean="0">
                <a:solidFill>
                  <a:srgbClr val="FFFFFF"/>
                </a:solidFill>
                <a:latin typeface="Times New Roman" pitchFamily="18" charset="0"/>
                <a:cs typeface="Times New Roman" pitchFamily="18" charset="0"/>
              </a:rPr>
              <a:t>, Nature 417, 709 (2002)</a:t>
            </a:r>
            <a:endParaRPr lang="en-US"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0168503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9458" name="Picture 2" descr="figure1Boris"/>
          <p:cNvPicPr>
            <a:picLocks noChangeAspect="1" noChangeArrowheads="1"/>
          </p:cNvPicPr>
          <p:nvPr/>
        </p:nvPicPr>
        <p:blipFill>
          <a:blip r:embed="rId3" cstate="print"/>
          <a:srcRect l="45235" t="12136"/>
          <a:stretch>
            <a:fillRect/>
          </a:stretch>
        </p:blipFill>
        <p:spPr bwMode="auto">
          <a:xfrm>
            <a:off x="0" y="1533303"/>
            <a:ext cx="9113120" cy="4067033"/>
          </a:xfrm>
          <a:prstGeom prst="rect">
            <a:avLst/>
          </a:prstGeom>
          <a:noFill/>
          <a:ln w="9525">
            <a:noFill/>
            <a:miter lim="800000"/>
            <a:headEnd/>
            <a:tailEnd/>
          </a:ln>
        </p:spPr>
      </p:pic>
      <p:sp>
        <p:nvSpPr>
          <p:cNvPr id="4" name="TextBox 3"/>
          <p:cNvSpPr txBox="1"/>
          <p:nvPr/>
        </p:nvSpPr>
        <p:spPr>
          <a:xfrm>
            <a:off x="301366" y="366944"/>
            <a:ext cx="8592417" cy="584775"/>
          </a:xfrm>
          <a:prstGeom prst="rect">
            <a:avLst/>
          </a:prstGeom>
          <a:noFill/>
        </p:spPr>
        <p:txBody>
          <a:bodyPr wrap="none" rtlCol="0">
            <a:spAutoFit/>
          </a:bodyPr>
          <a:lstStyle/>
          <a:p>
            <a:r>
              <a:rPr lang="en-US" sz="3200" b="1" dirty="0" smtClean="0">
                <a:solidFill>
                  <a:prstClr val="black"/>
                </a:solidFill>
              </a:rPr>
              <a:t>Large scale vision (10</a:t>
            </a:r>
            <a:r>
              <a:rPr lang="en-US" sz="3200" b="1" baseline="30000" dirty="0" smtClean="0">
                <a:solidFill>
                  <a:prstClr val="black"/>
                </a:solidFill>
              </a:rPr>
              <a:t>3</a:t>
            </a:r>
            <a:r>
              <a:rPr lang="en-US" sz="3200" b="1" dirty="0" smtClean="0">
                <a:solidFill>
                  <a:prstClr val="black"/>
                </a:solidFill>
              </a:rPr>
              <a:t> – 10</a:t>
            </a:r>
            <a:r>
              <a:rPr lang="en-US" sz="3200" b="1" baseline="30000" dirty="0" smtClean="0">
                <a:solidFill>
                  <a:prstClr val="black"/>
                </a:solidFill>
              </a:rPr>
              <a:t>6</a:t>
            </a:r>
            <a:r>
              <a:rPr lang="en-US" sz="3200" b="1" dirty="0" smtClean="0">
                <a:solidFill>
                  <a:prstClr val="black"/>
                </a:solidFill>
              </a:rPr>
              <a:t> </a:t>
            </a:r>
            <a:r>
              <a:rPr lang="en-US" sz="3200" b="1" smtClean="0">
                <a:solidFill>
                  <a:prstClr val="black"/>
                </a:solidFill>
              </a:rPr>
              <a:t>atomic qubits?)</a:t>
            </a:r>
            <a:endParaRPr lang="en-US" sz="3200" b="1" dirty="0">
              <a:solidFill>
                <a:prstClr val="black"/>
              </a:solidFill>
            </a:endParaRPr>
          </a:p>
        </p:txBody>
      </p:sp>
      <p:sp>
        <p:nvSpPr>
          <p:cNvPr id="7" name="TextBox 6"/>
          <p:cNvSpPr txBox="1"/>
          <p:nvPr/>
        </p:nvSpPr>
        <p:spPr>
          <a:xfrm>
            <a:off x="1052946" y="5371408"/>
            <a:ext cx="7550727" cy="1015663"/>
          </a:xfrm>
          <a:prstGeom prst="rect">
            <a:avLst/>
          </a:prstGeom>
          <a:noFill/>
        </p:spPr>
        <p:txBody>
          <a:bodyPr wrap="square" rtlCol="0">
            <a:spAutoFit/>
          </a:bodyPr>
          <a:lstStyle/>
          <a:p>
            <a:pPr>
              <a:buFont typeface="Arial" pitchFamily="34" charset="0"/>
              <a:buChar char="•"/>
            </a:pPr>
            <a:r>
              <a:rPr lang="en-US" dirty="0" smtClean="0">
                <a:solidFill>
                  <a:srgbClr val="0000FF"/>
                </a:solidFill>
              </a:rPr>
              <a:t> New hierarchical and modular quantum computer architecture</a:t>
            </a:r>
          </a:p>
          <a:p>
            <a:pPr>
              <a:buFont typeface="Arial" pitchFamily="34" charset="0"/>
              <a:buChar char="•"/>
            </a:pPr>
            <a:r>
              <a:rPr lang="en-US" dirty="0" smtClean="0">
                <a:solidFill>
                  <a:srgbClr val="0000FF"/>
                </a:solidFill>
              </a:rPr>
              <a:t> Different model for circuit optimization</a:t>
            </a:r>
          </a:p>
          <a:p>
            <a:pPr>
              <a:buFont typeface="Arial" pitchFamily="34" charset="0"/>
              <a:buChar char="•"/>
            </a:pPr>
            <a:r>
              <a:rPr lang="en-US" dirty="0" smtClean="0">
                <a:solidFill>
                  <a:srgbClr val="0000FF"/>
                </a:solidFill>
              </a:rPr>
              <a:t> Error correction thresholds exist! (R. </a:t>
            </a:r>
            <a:r>
              <a:rPr lang="en-US" dirty="0" err="1" smtClean="0">
                <a:solidFill>
                  <a:srgbClr val="0000FF"/>
                </a:solidFill>
              </a:rPr>
              <a:t>Raussendorf</a:t>
            </a:r>
            <a:r>
              <a:rPr lang="en-US" dirty="0" smtClean="0">
                <a:solidFill>
                  <a:srgbClr val="0000FF"/>
                </a:solidFill>
              </a:rPr>
              <a:t>)</a:t>
            </a:r>
            <a:endParaRPr lang="en-US" dirty="0">
              <a:solidFill>
                <a:srgbClr val="0000FF"/>
              </a:solidFill>
            </a:endParaRPr>
          </a:p>
        </p:txBody>
      </p:sp>
      <p:sp>
        <p:nvSpPr>
          <p:cNvPr id="5" name="Rectangle 4"/>
          <p:cNvSpPr/>
          <p:nvPr/>
        </p:nvSpPr>
        <p:spPr>
          <a:xfrm>
            <a:off x="5235389" y="6488668"/>
            <a:ext cx="3877732" cy="369332"/>
          </a:xfrm>
          <a:prstGeom prst="rect">
            <a:avLst/>
          </a:prstGeom>
        </p:spPr>
        <p:txBody>
          <a:bodyPr wrap="square">
            <a:spAutoFit/>
          </a:bodyPr>
          <a:lstStyle/>
          <a:p>
            <a:r>
              <a:rPr lang="en-US" sz="1800" smtClean="0">
                <a:solidFill>
                  <a:srgbClr val="000000"/>
                </a:solidFill>
                <a:latin typeface="Times New Roman"/>
              </a:rPr>
              <a:t>C.M., </a:t>
            </a:r>
            <a:r>
              <a:rPr lang="en-US" sz="1800">
                <a:solidFill>
                  <a:srgbClr val="000000"/>
                </a:solidFill>
                <a:latin typeface="Times New Roman"/>
              </a:rPr>
              <a:t>et al., </a:t>
            </a:r>
            <a:r>
              <a:rPr lang="en-US" sz="1800" smtClean="0">
                <a:solidFill>
                  <a:srgbClr val="000000"/>
                </a:solidFill>
                <a:latin typeface="Times New Roman"/>
              </a:rPr>
              <a:t>ArXiv 1208.0391 (2012).</a:t>
            </a:r>
            <a:endParaRPr lang="en-US" sz="1800" dirty="0">
              <a:solidFill>
                <a:srgbClr val="000000"/>
              </a:solidFill>
              <a:latin typeface="Times New Roman"/>
            </a:endParaRPr>
          </a:p>
        </p:txBody>
      </p:sp>
      <p:cxnSp>
        <p:nvCxnSpPr>
          <p:cNvPr id="3" name="Straight Arrow Connector 2"/>
          <p:cNvCxnSpPr>
            <a:stCxn id="6" idx="1"/>
          </p:cNvCxnSpPr>
          <p:nvPr/>
        </p:nvCxnSpPr>
        <p:spPr>
          <a:xfrm flipH="1">
            <a:off x="1792942" y="1548269"/>
            <a:ext cx="484094" cy="262602"/>
          </a:xfrm>
          <a:prstGeom prst="straightConnector1">
            <a:avLst/>
          </a:prstGeom>
          <a:ln w="38100">
            <a:solidFill>
              <a:schemeClr val="tx2"/>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77036" y="1348214"/>
            <a:ext cx="4641079" cy="400110"/>
          </a:xfrm>
          <a:prstGeom prst="rect">
            <a:avLst/>
          </a:prstGeom>
          <a:noFill/>
        </p:spPr>
        <p:txBody>
          <a:bodyPr wrap="none" rtlCol="0">
            <a:spAutoFit/>
          </a:bodyPr>
          <a:lstStyle/>
          <a:p>
            <a:r>
              <a:rPr lang="en-US" smtClean="0">
                <a:solidFill>
                  <a:prstClr val="black"/>
                </a:solidFill>
              </a:rPr>
              <a:t>0.001 Hz then, </a:t>
            </a:r>
            <a:r>
              <a:rPr lang="en-US" smtClean="0">
                <a:solidFill>
                  <a:srgbClr val="FF0000"/>
                </a:solidFill>
              </a:rPr>
              <a:t>~1 Hz now</a:t>
            </a:r>
            <a:r>
              <a:rPr lang="en-US" smtClean="0">
                <a:solidFill>
                  <a:prstClr val="black"/>
                </a:solidFill>
              </a:rPr>
              <a:t>, ~1 kHz soon</a:t>
            </a:r>
            <a:endParaRPr lang="en-US">
              <a:solidFill>
                <a:prstClr val="black"/>
              </a:solidFill>
            </a:endParaRPr>
          </a:p>
        </p:txBody>
      </p:sp>
      <p:sp>
        <p:nvSpPr>
          <p:cNvPr id="10" name="Freeform 49"/>
          <p:cNvSpPr>
            <a:spLocks/>
          </p:cNvSpPr>
          <p:nvPr/>
        </p:nvSpPr>
        <p:spPr bwMode="auto">
          <a:xfrm rot="2289562">
            <a:off x="2283998" y="1854801"/>
            <a:ext cx="358775" cy="265112"/>
          </a:xfrm>
          <a:custGeom>
            <a:avLst/>
            <a:gdLst/>
            <a:ahLst/>
            <a:cxnLst>
              <a:cxn ang="0">
                <a:pos x="5" y="116"/>
              </a:cxn>
              <a:cxn ang="0">
                <a:pos x="9" y="114"/>
              </a:cxn>
              <a:cxn ang="0">
                <a:pos x="13" y="112"/>
              </a:cxn>
              <a:cxn ang="0">
                <a:pos x="17" y="109"/>
              </a:cxn>
              <a:cxn ang="0">
                <a:pos x="20" y="106"/>
              </a:cxn>
              <a:cxn ang="0">
                <a:pos x="23" y="101"/>
              </a:cxn>
              <a:cxn ang="0">
                <a:pos x="26" y="97"/>
              </a:cxn>
              <a:cxn ang="0">
                <a:pos x="29" y="93"/>
              </a:cxn>
              <a:cxn ang="0">
                <a:pos x="32" y="88"/>
              </a:cxn>
              <a:cxn ang="0">
                <a:pos x="34" y="83"/>
              </a:cxn>
              <a:cxn ang="0">
                <a:pos x="36" y="78"/>
              </a:cxn>
              <a:cxn ang="0">
                <a:pos x="38" y="74"/>
              </a:cxn>
              <a:cxn ang="0">
                <a:pos x="40" y="70"/>
              </a:cxn>
              <a:cxn ang="0">
                <a:pos x="42" y="65"/>
              </a:cxn>
              <a:cxn ang="0">
                <a:pos x="44" y="59"/>
              </a:cxn>
              <a:cxn ang="0">
                <a:pos x="46" y="54"/>
              </a:cxn>
              <a:cxn ang="0">
                <a:pos x="48" y="49"/>
              </a:cxn>
              <a:cxn ang="0">
                <a:pos x="49" y="44"/>
              </a:cxn>
              <a:cxn ang="0">
                <a:pos x="51" y="39"/>
              </a:cxn>
              <a:cxn ang="0">
                <a:pos x="53" y="34"/>
              </a:cxn>
              <a:cxn ang="0">
                <a:pos x="55" y="30"/>
              </a:cxn>
              <a:cxn ang="0">
                <a:pos x="56" y="25"/>
              </a:cxn>
              <a:cxn ang="0">
                <a:pos x="59" y="20"/>
              </a:cxn>
              <a:cxn ang="0">
                <a:pos x="61" y="16"/>
              </a:cxn>
              <a:cxn ang="0">
                <a:pos x="63" y="12"/>
              </a:cxn>
              <a:cxn ang="0">
                <a:pos x="65" y="7"/>
              </a:cxn>
              <a:cxn ang="0">
                <a:pos x="68" y="3"/>
              </a:cxn>
              <a:cxn ang="0">
                <a:pos x="72" y="1"/>
              </a:cxn>
              <a:cxn ang="0">
                <a:pos x="77" y="0"/>
              </a:cxn>
              <a:cxn ang="0">
                <a:pos x="81" y="2"/>
              </a:cxn>
              <a:cxn ang="0">
                <a:pos x="84" y="6"/>
              </a:cxn>
              <a:cxn ang="0">
                <a:pos x="87" y="10"/>
              </a:cxn>
              <a:cxn ang="0">
                <a:pos x="89" y="14"/>
              </a:cxn>
              <a:cxn ang="0">
                <a:pos x="91" y="18"/>
              </a:cxn>
              <a:cxn ang="0">
                <a:pos x="93" y="24"/>
              </a:cxn>
              <a:cxn ang="0">
                <a:pos x="95" y="28"/>
              </a:cxn>
              <a:cxn ang="0">
                <a:pos x="96" y="33"/>
              </a:cxn>
              <a:cxn ang="0">
                <a:pos x="98" y="38"/>
              </a:cxn>
              <a:cxn ang="0">
                <a:pos x="100" y="42"/>
              </a:cxn>
              <a:cxn ang="0">
                <a:pos x="102" y="47"/>
              </a:cxn>
              <a:cxn ang="0">
                <a:pos x="104" y="52"/>
              </a:cxn>
              <a:cxn ang="0">
                <a:pos x="106" y="57"/>
              </a:cxn>
              <a:cxn ang="0">
                <a:pos x="108" y="63"/>
              </a:cxn>
              <a:cxn ang="0">
                <a:pos x="110" y="68"/>
              </a:cxn>
              <a:cxn ang="0">
                <a:pos x="112" y="72"/>
              </a:cxn>
              <a:cxn ang="0">
                <a:pos x="113" y="77"/>
              </a:cxn>
              <a:cxn ang="0">
                <a:pos x="115" y="81"/>
              </a:cxn>
              <a:cxn ang="0">
                <a:pos x="118" y="86"/>
              </a:cxn>
              <a:cxn ang="0">
                <a:pos x="120" y="91"/>
              </a:cxn>
              <a:cxn ang="0">
                <a:pos x="123" y="95"/>
              </a:cxn>
              <a:cxn ang="0">
                <a:pos x="126" y="100"/>
              </a:cxn>
              <a:cxn ang="0">
                <a:pos x="129" y="104"/>
              </a:cxn>
              <a:cxn ang="0">
                <a:pos x="132" y="108"/>
              </a:cxn>
              <a:cxn ang="0">
                <a:pos x="136" y="111"/>
              </a:cxn>
              <a:cxn ang="0">
                <a:pos x="140" y="113"/>
              </a:cxn>
              <a:cxn ang="0">
                <a:pos x="144" y="115"/>
              </a:cxn>
              <a:cxn ang="0">
                <a:pos x="149" y="117"/>
              </a:cxn>
            </a:cxnLst>
            <a:rect l="0" t="0" r="r" b="b"/>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gradFill>
            <a:gsLst>
              <a:gs pos="0">
                <a:srgbClr val="000082"/>
              </a:gs>
              <a:gs pos="41000">
                <a:srgbClr val="66008F"/>
              </a:gs>
              <a:gs pos="60000">
                <a:srgbClr val="BA0066"/>
              </a:gs>
              <a:gs pos="89999">
                <a:srgbClr val="FF0000"/>
              </a:gs>
              <a:gs pos="100000">
                <a:srgbClr val="FF8200"/>
              </a:gs>
            </a:gsLst>
            <a:lin ang="0" scaled="0"/>
          </a:gradFill>
          <a:ln w="9525">
            <a:noFill/>
            <a:prstDash val="solid"/>
            <a:round/>
            <a:headEnd/>
            <a:tailEnd/>
          </a:ln>
        </p:spPr>
        <p:txBody>
          <a:bodyPr/>
          <a:lstStyle/>
          <a:p>
            <a:endParaRPr lang="en-US">
              <a:solidFill>
                <a:prstClr val="black"/>
              </a:solidFill>
            </a:endParaRPr>
          </a:p>
        </p:txBody>
      </p:sp>
      <p:sp>
        <p:nvSpPr>
          <p:cNvPr id="12" name="Freeform 49"/>
          <p:cNvSpPr>
            <a:spLocks/>
          </p:cNvSpPr>
          <p:nvPr/>
        </p:nvSpPr>
        <p:spPr bwMode="auto">
          <a:xfrm rot="20580477">
            <a:off x="2037382" y="3456129"/>
            <a:ext cx="358775" cy="265112"/>
          </a:xfrm>
          <a:custGeom>
            <a:avLst/>
            <a:gdLst/>
            <a:ahLst/>
            <a:cxnLst>
              <a:cxn ang="0">
                <a:pos x="5" y="116"/>
              </a:cxn>
              <a:cxn ang="0">
                <a:pos x="9" y="114"/>
              </a:cxn>
              <a:cxn ang="0">
                <a:pos x="13" y="112"/>
              </a:cxn>
              <a:cxn ang="0">
                <a:pos x="17" y="109"/>
              </a:cxn>
              <a:cxn ang="0">
                <a:pos x="20" y="106"/>
              </a:cxn>
              <a:cxn ang="0">
                <a:pos x="23" y="101"/>
              </a:cxn>
              <a:cxn ang="0">
                <a:pos x="26" y="97"/>
              </a:cxn>
              <a:cxn ang="0">
                <a:pos x="29" y="93"/>
              </a:cxn>
              <a:cxn ang="0">
                <a:pos x="32" y="88"/>
              </a:cxn>
              <a:cxn ang="0">
                <a:pos x="34" y="83"/>
              </a:cxn>
              <a:cxn ang="0">
                <a:pos x="36" y="78"/>
              </a:cxn>
              <a:cxn ang="0">
                <a:pos x="38" y="74"/>
              </a:cxn>
              <a:cxn ang="0">
                <a:pos x="40" y="70"/>
              </a:cxn>
              <a:cxn ang="0">
                <a:pos x="42" y="65"/>
              </a:cxn>
              <a:cxn ang="0">
                <a:pos x="44" y="59"/>
              </a:cxn>
              <a:cxn ang="0">
                <a:pos x="46" y="54"/>
              </a:cxn>
              <a:cxn ang="0">
                <a:pos x="48" y="49"/>
              </a:cxn>
              <a:cxn ang="0">
                <a:pos x="49" y="44"/>
              </a:cxn>
              <a:cxn ang="0">
                <a:pos x="51" y="39"/>
              </a:cxn>
              <a:cxn ang="0">
                <a:pos x="53" y="34"/>
              </a:cxn>
              <a:cxn ang="0">
                <a:pos x="55" y="30"/>
              </a:cxn>
              <a:cxn ang="0">
                <a:pos x="56" y="25"/>
              </a:cxn>
              <a:cxn ang="0">
                <a:pos x="59" y="20"/>
              </a:cxn>
              <a:cxn ang="0">
                <a:pos x="61" y="16"/>
              </a:cxn>
              <a:cxn ang="0">
                <a:pos x="63" y="12"/>
              </a:cxn>
              <a:cxn ang="0">
                <a:pos x="65" y="7"/>
              </a:cxn>
              <a:cxn ang="0">
                <a:pos x="68" y="3"/>
              </a:cxn>
              <a:cxn ang="0">
                <a:pos x="72" y="1"/>
              </a:cxn>
              <a:cxn ang="0">
                <a:pos x="77" y="0"/>
              </a:cxn>
              <a:cxn ang="0">
                <a:pos x="81" y="2"/>
              </a:cxn>
              <a:cxn ang="0">
                <a:pos x="84" y="6"/>
              </a:cxn>
              <a:cxn ang="0">
                <a:pos x="87" y="10"/>
              </a:cxn>
              <a:cxn ang="0">
                <a:pos x="89" y="14"/>
              </a:cxn>
              <a:cxn ang="0">
                <a:pos x="91" y="18"/>
              </a:cxn>
              <a:cxn ang="0">
                <a:pos x="93" y="24"/>
              </a:cxn>
              <a:cxn ang="0">
                <a:pos x="95" y="28"/>
              </a:cxn>
              <a:cxn ang="0">
                <a:pos x="96" y="33"/>
              </a:cxn>
              <a:cxn ang="0">
                <a:pos x="98" y="38"/>
              </a:cxn>
              <a:cxn ang="0">
                <a:pos x="100" y="42"/>
              </a:cxn>
              <a:cxn ang="0">
                <a:pos x="102" y="47"/>
              </a:cxn>
              <a:cxn ang="0">
                <a:pos x="104" y="52"/>
              </a:cxn>
              <a:cxn ang="0">
                <a:pos x="106" y="57"/>
              </a:cxn>
              <a:cxn ang="0">
                <a:pos x="108" y="63"/>
              </a:cxn>
              <a:cxn ang="0">
                <a:pos x="110" y="68"/>
              </a:cxn>
              <a:cxn ang="0">
                <a:pos x="112" y="72"/>
              </a:cxn>
              <a:cxn ang="0">
                <a:pos x="113" y="77"/>
              </a:cxn>
              <a:cxn ang="0">
                <a:pos x="115" y="81"/>
              </a:cxn>
              <a:cxn ang="0">
                <a:pos x="118" y="86"/>
              </a:cxn>
              <a:cxn ang="0">
                <a:pos x="120" y="91"/>
              </a:cxn>
              <a:cxn ang="0">
                <a:pos x="123" y="95"/>
              </a:cxn>
              <a:cxn ang="0">
                <a:pos x="126" y="100"/>
              </a:cxn>
              <a:cxn ang="0">
                <a:pos x="129" y="104"/>
              </a:cxn>
              <a:cxn ang="0">
                <a:pos x="132" y="108"/>
              </a:cxn>
              <a:cxn ang="0">
                <a:pos x="136" y="111"/>
              </a:cxn>
              <a:cxn ang="0">
                <a:pos x="140" y="113"/>
              </a:cxn>
              <a:cxn ang="0">
                <a:pos x="144" y="115"/>
              </a:cxn>
              <a:cxn ang="0">
                <a:pos x="149" y="117"/>
              </a:cxn>
            </a:cxnLst>
            <a:rect l="0" t="0" r="r" b="b"/>
            <a:pathLst>
              <a:path w="151" h="117">
                <a:moveTo>
                  <a:pt x="0" y="117"/>
                </a:moveTo>
                <a:lnTo>
                  <a:pt x="1" y="117"/>
                </a:lnTo>
                <a:lnTo>
                  <a:pt x="2" y="117"/>
                </a:lnTo>
                <a:lnTo>
                  <a:pt x="3" y="116"/>
                </a:lnTo>
                <a:lnTo>
                  <a:pt x="4" y="116"/>
                </a:lnTo>
                <a:lnTo>
                  <a:pt x="5" y="116"/>
                </a:lnTo>
                <a:lnTo>
                  <a:pt x="5" y="115"/>
                </a:lnTo>
                <a:lnTo>
                  <a:pt x="6" y="115"/>
                </a:lnTo>
                <a:lnTo>
                  <a:pt x="7" y="115"/>
                </a:lnTo>
                <a:lnTo>
                  <a:pt x="8" y="115"/>
                </a:lnTo>
                <a:lnTo>
                  <a:pt x="8" y="114"/>
                </a:lnTo>
                <a:lnTo>
                  <a:pt x="9" y="114"/>
                </a:lnTo>
                <a:lnTo>
                  <a:pt x="10" y="114"/>
                </a:lnTo>
                <a:lnTo>
                  <a:pt x="10" y="113"/>
                </a:lnTo>
                <a:lnTo>
                  <a:pt x="11" y="113"/>
                </a:lnTo>
                <a:lnTo>
                  <a:pt x="11" y="112"/>
                </a:lnTo>
                <a:lnTo>
                  <a:pt x="12" y="112"/>
                </a:lnTo>
                <a:lnTo>
                  <a:pt x="13" y="112"/>
                </a:lnTo>
                <a:lnTo>
                  <a:pt x="13" y="111"/>
                </a:lnTo>
                <a:lnTo>
                  <a:pt x="14" y="111"/>
                </a:lnTo>
                <a:lnTo>
                  <a:pt x="14" y="110"/>
                </a:lnTo>
                <a:lnTo>
                  <a:pt x="15" y="110"/>
                </a:lnTo>
                <a:lnTo>
                  <a:pt x="16" y="109"/>
                </a:lnTo>
                <a:lnTo>
                  <a:pt x="17" y="109"/>
                </a:lnTo>
                <a:lnTo>
                  <a:pt x="17" y="108"/>
                </a:lnTo>
                <a:lnTo>
                  <a:pt x="18" y="108"/>
                </a:lnTo>
                <a:lnTo>
                  <a:pt x="18" y="107"/>
                </a:lnTo>
                <a:lnTo>
                  <a:pt x="19" y="107"/>
                </a:lnTo>
                <a:lnTo>
                  <a:pt x="19" y="106"/>
                </a:lnTo>
                <a:lnTo>
                  <a:pt x="20" y="106"/>
                </a:lnTo>
                <a:lnTo>
                  <a:pt x="20" y="105"/>
                </a:lnTo>
                <a:lnTo>
                  <a:pt x="21" y="104"/>
                </a:lnTo>
                <a:lnTo>
                  <a:pt x="22" y="103"/>
                </a:lnTo>
                <a:lnTo>
                  <a:pt x="22" y="102"/>
                </a:lnTo>
                <a:lnTo>
                  <a:pt x="23" y="102"/>
                </a:lnTo>
                <a:lnTo>
                  <a:pt x="23" y="101"/>
                </a:lnTo>
                <a:lnTo>
                  <a:pt x="24" y="101"/>
                </a:lnTo>
                <a:lnTo>
                  <a:pt x="24" y="100"/>
                </a:lnTo>
                <a:lnTo>
                  <a:pt x="25" y="99"/>
                </a:lnTo>
                <a:lnTo>
                  <a:pt x="25" y="98"/>
                </a:lnTo>
                <a:lnTo>
                  <a:pt x="26" y="98"/>
                </a:lnTo>
                <a:lnTo>
                  <a:pt x="26" y="97"/>
                </a:lnTo>
                <a:lnTo>
                  <a:pt x="27" y="96"/>
                </a:lnTo>
                <a:lnTo>
                  <a:pt x="27" y="95"/>
                </a:lnTo>
                <a:lnTo>
                  <a:pt x="28" y="95"/>
                </a:lnTo>
                <a:lnTo>
                  <a:pt x="28" y="94"/>
                </a:lnTo>
                <a:lnTo>
                  <a:pt x="28" y="93"/>
                </a:lnTo>
                <a:lnTo>
                  <a:pt x="29" y="93"/>
                </a:lnTo>
                <a:lnTo>
                  <a:pt x="29" y="92"/>
                </a:lnTo>
                <a:lnTo>
                  <a:pt x="30" y="91"/>
                </a:lnTo>
                <a:lnTo>
                  <a:pt x="30" y="90"/>
                </a:lnTo>
                <a:lnTo>
                  <a:pt x="31" y="89"/>
                </a:lnTo>
                <a:lnTo>
                  <a:pt x="31" y="88"/>
                </a:lnTo>
                <a:lnTo>
                  <a:pt x="32" y="88"/>
                </a:lnTo>
                <a:lnTo>
                  <a:pt x="32" y="87"/>
                </a:lnTo>
                <a:lnTo>
                  <a:pt x="32" y="86"/>
                </a:lnTo>
                <a:lnTo>
                  <a:pt x="33" y="86"/>
                </a:lnTo>
                <a:lnTo>
                  <a:pt x="33" y="85"/>
                </a:lnTo>
                <a:lnTo>
                  <a:pt x="33" y="84"/>
                </a:lnTo>
                <a:lnTo>
                  <a:pt x="34" y="83"/>
                </a:lnTo>
                <a:lnTo>
                  <a:pt x="34" y="82"/>
                </a:lnTo>
                <a:lnTo>
                  <a:pt x="35" y="81"/>
                </a:lnTo>
                <a:lnTo>
                  <a:pt x="35" y="80"/>
                </a:lnTo>
                <a:lnTo>
                  <a:pt x="35" y="79"/>
                </a:lnTo>
                <a:lnTo>
                  <a:pt x="36" y="79"/>
                </a:lnTo>
                <a:lnTo>
                  <a:pt x="36" y="78"/>
                </a:lnTo>
                <a:lnTo>
                  <a:pt x="36" y="77"/>
                </a:lnTo>
                <a:lnTo>
                  <a:pt x="37" y="77"/>
                </a:lnTo>
                <a:lnTo>
                  <a:pt x="37" y="76"/>
                </a:lnTo>
                <a:lnTo>
                  <a:pt x="37" y="75"/>
                </a:lnTo>
                <a:lnTo>
                  <a:pt x="38" y="75"/>
                </a:lnTo>
                <a:lnTo>
                  <a:pt x="38" y="74"/>
                </a:lnTo>
                <a:lnTo>
                  <a:pt x="38" y="73"/>
                </a:lnTo>
                <a:lnTo>
                  <a:pt x="38" y="72"/>
                </a:lnTo>
                <a:lnTo>
                  <a:pt x="39" y="72"/>
                </a:lnTo>
                <a:lnTo>
                  <a:pt x="39" y="71"/>
                </a:lnTo>
                <a:lnTo>
                  <a:pt x="39" y="70"/>
                </a:lnTo>
                <a:lnTo>
                  <a:pt x="40" y="70"/>
                </a:lnTo>
                <a:lnTo>
                  <a:pt x="40" y="69"/>
                </a:lnTo>
                <a:lnTo>
                  <a:pt x="40" y="68"/>
                </a:lnTo>
                <a:lnTo>
                  <a:pt x="41" y="67"/>
                </a:lnTo>
                <a:lnTo>
                  <a:pt x="41" y="66"/>
                </a:lnTo>
                <a:lnTo>
                  <a:pt x="41" y="65"/>
                </a:lnTo>
                <a:lnTo>
                  <a:pt x="42" y="65"/>
                </a:lnTo>
                <a:lnTo>
                  <a:pt x="42" y="64"/>
                </a:lnTo>
                <a:lnTo>
                  <a:pt x="42" y="63"/>
                </a:lnTo>
                <a:lnTo>
                  <a:pt x="43" y="62"/>
                </a:lnTo>
                <a:lnTo>
                  <a:pt x="43" y="61"/>
                </a:lnTo>
                <a:lnTo>
                  <a:pt x="43" y="60"/>
                </a:lnTo>
                <a:lnTo>
                  <a:pt x="44" y="59"/>
                </a:lnTo>
                <a:lnTo>
                  <a:pt x="44" y="58"/>
                </a:lnTo>
                <a:lnTo>
                  <a:pt x="44" y="57"/>
                </a:lnTo>
                <a:lnTo>
                  <a:pt x="45" y="57"/>
                </a:lnTo>
                <a:lnTo>
                  <a:pt x="45" y="56"/>
                </a:lnTo>
                <a:lnTo>
                  <a:pt x="45" y="55"/>
                </a:lnTo>
                <a:lnTo>
                  <a:pt x="46" y="54"/>
                </a:lnTo>
                <a:lnTo>
                  <a:pt x="46" y="53"/>
                </a:lnTo>
                <a:lnTo>
                  <a:pt x="46" y="52"/>
                </a:lnTo>
                <a:lnTo>
                  <a:pt x="47" y="51"/>
                </a:lnTo>
                <a:lnTo>
                  <a:pt x="47" y="50"/>
                </a:lnTo>
                <a:lnTo>
                  <a:pt x="47" y="49"/>
                </a:lnTo>
                <a:lnTo>
                  <a:pt x="48" y="49"/>
                </a:lnTo>
                <a:lnTo>
                  <a:pt x="48" y="48"/>
                </a:lnTo>
                <a:lnTo>
                  <a:pt x="48" y="47"/>
                </a:lnTo>
                <a:lnTo>
                  <a:pt x="48" y="46"/>
                </a:lnTo>
                <a:lnTo>
                  <a:pt x="49" y="46"/>
                </a:lnTo>
                <a:lnTo>
                  <a:pt x="49" y="45"/>
                </a:lnTo>
                <a:lnTo>
                  <a:pt x="49" y="44"/>
                </a:lnTo>
                <a:lnTo>
                  <a:pt x="50" y="43"/>
                </a:lnTo>
                <a:lnTo>
                  <a:pt x="50" y="42"/>
                </a:lnTo>
                <a:lnTo>
                  <a:pt x="50" y="41"/>
                </a:lnTo>
                <a:lnTo>
                  <a:pt x="51" y="41"/>
                </a:lnTo>
                <a:lnTo>
                  <a:pt x="51" y="40"/>
                </a:lnTo>
                <a:lnTo>
                  <a:pt x="51" y="39"/>
                </a:lnTo>
                <a:lnTo>
                  <a:pt x="51" y="38"/>
                </a:lnTo>
                <a:lnTo>
                  <a:pt x="52" y="38"/>
                </a:lnTo>
                <a:lnTo>
                  <a:pt x="52" y="37"/>
                </a:lnTo>
                <a:lnTo>
                  <a:pt x="52" y="36"/>
                </a:lnTo>
                <a:lnTo>
                  <a:pt x="53" y="35"/>
                </a:lnTo>
                <a:lnTo>
                  <a:pt x="53" y="34"/>
                </a:lnTo>
                <a:lnTo>
                  <a:pt x="53" y="33"/>
                </a:lnTo>
                <a:lnTo>
                  <a:pt x="54" y="33"/>
                </a:lnTo>
                <a:lnTo>
                  <a:pt x="54" y="32"/>
                </a:lnTo>
                <a:lnTo>
                  <a:pt x="54" y="31"/>
                </a:lnTo>
                <a:lnTo>
                  <a:pt x="54" y="30"/>
                </a:lnTo>
                <a:lnTo>
                  <a:pt x="55" y="30"/>
                </a:lnTo>
                <a:lnTo>
                  <a:pt x="55" y="29"/>
                </a:lnTo>
                <a:lnTo>
                  <a:pt x="55" y="28"/>
                </a:lnTo>
                <a:lnTo>
                  <a:pt x="56" y="28"/>
                </a:lnTo>
                <a:lnTo>
                  <a:pt x="56" y="27"/>
                </a:lnTo>
                <a:lnTo>
                  <a:pt x="56" y="26"/>
                </a:lnTo>
                <a:lnTo>
                  <a:pt x="56" y="25"/>
                </a:lnTo>
                <a:lnTo>
                  <a:pt x="57" y="25"/>
                </a:lnTo>
                <a:lnTo>
                  <a:pt x="57" y="24"/>
                </a:lnTo>
                <a:lnTo>
                  <a:pt x="57" y="23"/>
                </a:lnTo>
                <a:lnTo>
                  <a:pt x="58" y="22"/>
                </a:lnTo>
                <a:lnTo>
                  <a:pt x="58" y="21"/>
                </a:lnTo>
                <a:lnTo>
                  <a:pt x="59" y="20"/>
                </a:lnTo>
                <a:lnTo>
                  <a:pt x="59" y="19"/>
                </a:lnTo>
                <a:lnTo>
                  <a:pt x="59" y="18"/>
                </a:lnTo>
                <a:lnTo>
                  <a:pt x="60" y="18"/>
                </a:lnTo>
                <a:lnTo>
                  <a:pt x="60" y="17"/>
                </a:lnTo>
                <a:lnTo>
                  <a:pt x="60" y="16"/>
                </a:lnTo>
                <a:lnTo>
                  <a:pt x="61" y="16"/>
                </a:lnTo>
                <a:lnTo>
                  <a:pt x="61" y="15"/>
                </a:lnTo>
                <a:lnTo>
                  <a:pt x="61" y="14"/>
                </a:lnTo>
                <a:lnTo>
                  <a:pt x="62" y="14"/>
                </a:lnTo>
                <a:lnTo>
                  <a:pt x="62" y="13"/>
                </a:lnTo>
                <a:lnTo>
                  <a:pt x="62" y="12"/>
                </a:lnTo>
                <a:lnTo>
                  <a:pt x="63" y="12"/>
                </a:lnTo>
                <a:lnTo>
                  <a:pt x="63" y="11"/>
                </a:lnTo>
                <a:lnTo>
                  <a:pt x="63" y="10"/>
                </a:lnTo>
                <a:lnTo>
                  <a:pt x="64" y="10"/>
                </a:lnTo>
                <a:lnTo>
                  <a:pt x="64" y="9"/>
                </a:lnTo>
                <a:lnTo>
                  <a:pt x="65" y="8"/>
                </a:lnTo>
                <a:lnTo>
                  <a:pt x="65" y="7"/>
                </a:lnTo>
                <a:lnTo>
                  <a:pt x="66" y="7"/>
                </a:lnTo>
                <a:lnTo>
                  <a:pt x="66" y="6"/>
                </a:lnTo>
                <a:lnTo>
                  <a:pt x="67" y="5"/>
                </a:lnTo>
                <a:lnTo>
                  <a:pt x="67" y="4"/>
                </a:lnTo>
                <a:lnTo>
                  <a:pt x="68" y="4"/>
                </a:lnTo>
                <a:lnTo>
                  <a:pt x="68" y="3"/>
                </a:lnTo>
                <a:lnTo>
                  <a:pt x="69" y="3"/>
                </a:lnTo>
                <a:lnTo>
                  <a:pt x="69" y="2"/>
                </a:lnTo>
                <a:lnTo>
                  <a:pt x="70" y="2"/>
                </a:lnTo>
                <a:lnTo>
                  <a:pt x="70" y="1"/>
                </a:lnTo>
                <a:lnTo>
                  <a:pt x="71" y="1"/>
                </a:lnTo>
                <a:lnTo>
                  <a:pt x="72" y="1"/>
                </a:lnTo>
                <a:lnTo>
                  <a:pt x="72" y="0"/>
                </a:lnTo>
                <a:lnTo>
                  <a:pt x="73" y="0"/>
                </a:lnTo>
                <a:lnTo>
                  <a:pt x="74" y="0"/>
                </a:lnTo>
                <a:lnTo>
                  <a:pt x="75" y="0"/>
                </a:lnTo>
                <a:lnTo>
                  <a:pt x="76" y="0"/>
                </a:lnTo>
                <a:lnTo>
                  <a:pt x="77" y="0"/>
                </a:lnTo>
                <a:lnTo>
                  <a:pt x="78" y="0"/>
                </a:lnTo>
                <a:lnTo>
                  <a:pt x="78" y="1"/>
                </a:lnTo>
                <a:lnTo>
                  <a:pt x="79" y="1"/>
                </a:lnTo>
                <a:lnTo>
                  <a:pt x="80" y="1"/>
                </a:lnTo>
                <a:lnTo>
                  <a:pt x="80" y="2"/>
                </a:lnTo>
                <a:lnTo>
                  <a:pt x="81" y="2"/>
                </a:lnTo>
                <a:lnTo>
                  <a:pt x="81" y="3"/>
                </a:lnTo>
                <a:lnTo>
                  <a:pt x="82" y="3"/>
                </a:lnTo>
                <a:lnTo>
                  <a:pt x="82" y="4"/>
                </a:lnTo>
                <a:lnTo>
                  <a:pt x="83" y="4"/>
                </a:lnTo>
                <a:lnTo>
                  <a:pt x="83" y="5"/>
                </a:lnTo>
                <a:lnTo>
                  <a:pt x="84" y="6"/>
                </a:lnTo>
                <a:lnTo>
                  <a:pt x="84" y="7"/>
                </a:lnTo>
                <a:lnTo>
                  <a:pt x="85" y="7"/>
                </a:lnTo>
                <a:lnTo>
                  <a:pt x="85" y="8"/>
                </a:lnTo>
                <a:lnTo>
                  <a:pt x="86" y="9"/>
                </a:lnTo>
                <a:lnTo>
                  <a:pt x="86" y="10"/>
                </a:lnTo>
                <a:lnTo>
                  <a:pt x="87" y="10"/>
                </a:lnTo>
                <a:lnTo>
                  <a:pt x="87" y="11"/>
                </a:lnTo>
                <a:lnTo>
                  <a:pt x="87" y="12"/>
                </a:lnTo>
                <a:lnTo>
                  <a:pt x="88" y="12"/>
                </a:lnTo>
                <a:lnTo>
                  <a:pt x="88" y="13"/>
                </a:lnTo>
                <a:lnTo>
                  <a:pt x="88" y="14"/>
                </a:lnTo>
                <a:lnTo>
                  <a:pt x="89" y="14"/>
                </a:lnTo>
                <a:lnTo>
                  <a:pt x="89" y="15"/>
                </a:lnTo>
                <a:lnTo>
                  <a:pt x="89" y="16"/>
                </a:lnTo>
                <a:lnTo>
                  <a:pt x="90" y="16"/>
                </a:lnTo>
                <a:lnTo>
                  <a:pt x="90" y="17"/>
                </a:lnTo>
                <a:lnTo>
                  <a:pt x="90" y="18"/>
                </a:lnTo>
                <a:lnTo>
                  <a:pt x="91" y="18"/>
                </a:lnTo>
                <a:lnTo>
                  <a:pt x="91" y="19"/>
                </a:lnTo>
                <a:lnTo>
                  <a:pt x="91" y="20"/>
                </a:lnTo>
                <a:lnTo>
                  <a:pt x="92" y="21"/>
                </a:lnTo>
                <a:lnTo>
                  <a:pt x="92" y="22"/>
                </a:lnTo>
                <a:lnTo>
                  <a:pt x="93" y="23"/>
                </a:lnTo>
                <a:lnTo>
                  <a:pt x="93" y="24"/>
                </a:lnTo>
                <a:lnTo>
                  <a:pt x="93" y="25"/>
                </a:lnTo>
                <a:lnTo>
                  <a:pt x="94" y="25"/>
                </a:lnTo>
                <a:lnTo>
                  <a:pt x="94" y="26"/>
                </a:lnTo>
                <a:lnTo>
                  <a:pt x="94" y="27"/>
                </a:lnTo>
                <a:lnTo>
                  <a:pt x="94" y="28"/>
                </a:lnTo>
                <a:lnTo>
                  <a:pt x="95" y="28"/>
                </a:lnTo>
                <a:lnTo>
                  <a:pt x="95" y="29"/>
                </a:lnTo>
                <a:lnTo>
                  <a:pt x="95" y="30"/>
                </a:lnTo>
                <a:lnTo>
                  <a:pt x="96" y="30"/>
                </a:lnTo>
                <a:lnTo>
                  <a:pt x="96" y="31"/>
                </a:lnTo>
                <a:lnTo>
                  <a:pt x="96" y="32"/>
                </a:lnTo>
                <a:lnTo>
                  <a:pt x="96" y="33"/>
                </a:lnTo>
                <a:lnTo>
                  <a:pt x="97" y="33"/>
                </a:lnTo>
                <a:lnTo>
                  <a:pt x="97" y="34"/>
                </a:lnTo>
                <a:lnTo>
                  <a:pt x="97" y="35"/>
                </a:lnTo>
                <a:lnTo>
                  <a:pt x="98" y="36"/>
                </a:lnTo>
                <a:lnTo>
                  <a:pt x="98" y="37"/>
                </a:lnTo>
                <a:lnTo>
                  <a:pt x="98" y="38"/>
                </a:lnTo>
                <a:lnTo>
                  <a:pt x="99" y="38"/>
                </a:lnTo>
                <a:lnTo>
                  <a:pt x="99" y="39"/>
                </a:lnTo>
                <a:lnTo>
                  <a:pt x="99" y="40"/>
                </a:lnTo>
                <a:lnTo>
                  <a:pt x="99" y="41"/>
                </a:lnTo>
                <a:lnTo>
                  <a:pt x="100" y="41"/>
                </a:lnTo>
                <a:lnTo>
                  <a:pt x="100" y="42"/>
                </a:lnTo>
                <a:lnTo>
                  <a:pt x="100" y="43"/>
                </a:lnTo>
                <a:lnTo>
                  <a:pt x="101" y="44"/>
                </a:lnTo>
                <a:lnTo>
                  <a:pt x="101" y="45"/>
                </a:lnTo>
                <a:lnTo>
                  <a:pt x="101" y="46"/>
                </a:lnTo>
                <a:lnTo>
                  <a:pt x="102" y="46"/>
                </a:lnTo>
                <a:lnTo>
                  <a:pt x="102" y="47"/>
                </a:lnTo>
                <a:lnTo>
                  <a:pt x="102" y="48"/>
                </a:lnTo>
                <a:lnTo>
                  <a:pt x="102" y="49"/>
                </a:lnTo>
                <a:lnTo>
                  <a:pt x="103" y="49"/>
                </a:lnTo>
                <a:lnTo>
                  <a:pt x="103" y="50"/>
                </a:lnTo>
                <a:lnTo>
                  <a:pt x="103" y="51"/>
                </a:lnTo>
                <a:lnTo>
                  <a:pt x="104" y="52"/>
                </a:lnTo>
                <a:lnTo>
                  <a:pt x="104" y="53"/>
                </a:lnTo>
                <a:lnTo>
                  <a:pt x="104" y="54"/>
                </a:lnTo>
                <a:lnTo>
                  <a:pt x="105" y="55"/>
                </a:lnTo>
                <a:lnTo>
                  <a:pt x="105" y="56"/>
                </a:lnTo>
                <a:lnTo>
                  <a:pt x="105" y="57"/>
                </a:lnTo>
                <a:lnTo>
                  <a:pt x="106" y="57"/>
                </a:lnTo>
                <a:lnTo>
                  <a:pt x="106" y="58"/>
                </a:lnTo>
                <a:lnTo>
                  <a:pt x="106" y="59"/>
                </a:lnTo>
                <a:lnTo>
                  <a:pt x="107" y="60"/>
                </a:lnTo>
                <a:lnTo>
                  <a:pt x="107" y="61"/>
                </a:lnTo>
                <a:lnTo>
                  <a:pt x="107" y="62"/>
                </a:lnTo>
                <a:lnTo>
                  <a:pt x="108" y="63"/>
                </a:lnTo>
                <a:lnTo>
                  <a:pt x="108" y="64"/>
                </a:lnTo>
                <a:lnTo>
                  <a:pt x="108" y="65"/>
                </a:lnTo>
                <a:lnTo>
                  <a:pt x="109" y="65"/>
                </a:lnTo>
                <a:lnTo>
                  <a:pt x="109" y="66"/>
                </a:lnTo>
                <a:lnTo>
                  <a:pt x="109" y="67"/>
                </a:lnTo>
                <a:lnTo>
                  <a:pt x="110" y="68"/>
                </a:lnTo>
                <a:lnTo>
                  <a:pt x="110" y="69"/>
                </a:lnTo>
                <a:lnTo>
                  <a:pt x="110" y="70"/>
                </a:lnTo>
                <a:lnTo>
                  <a:pt x="111" y="70"/>
                </a:lnTo>
                <a:lnTo>
                  <a:pt x="111" y="71"/>
                </a:lnTo>
                <a:lnTo>
                  <a:pt x="111" y="72"/>
                </a:lnTo>
                <a:lnTo>
                  <a:pt x="112" y="72"/>
                </a:lnTo>
                <a:lnTo>
                  <a:pt x="112" y="73"/>
                </a:lnTo>
                <a:lnTo>
                  <a:pt x="112" y="74"/>
                </a:lnTo>
                <a:lnTo>
                  <a:pt x="112" y="75"/>
                </a:lnTo>
                <a:lnTo>
                  <a:pt x="113" y="75"/>
                </a:lnTo>
                <a:lnTo>
                  <a:pt x="113" y="76"/>
                </a:lnTo>
                <a:lnTo>
                  <a:pt x="113" y="77"/>
                </a:lnTo>
                <a:lnTo>
                  <a:pt x="114" y="77"/>
                </a:lnTo>
                <a:lnTo>
                  <a:pt x="114" y="78"/>
                </a:lnTo>
                <a:lnTo>
                  <a:pt x="114" y="79"/>
                </a:lnTo>
                <a:lnTo>
                  <a:pt x="115" y="79"/>
                </a:lnTo>
                <a:lnTo>
                  <a:pt x="115" y="80"/>
                </a:lnTo>
                <a:lnTo>
                  <a:pt x="115" y="81"/>
                </a:lnTo>
                <a:lnTo>
                  <a:pt x="116" y="82"/>
                </a:lnTo>
                <a:lnTo>
                  <a:pt x="116" y="83"/>
                </a:lnTo>
                <a:lnTo>
                  <a:pt x="117" y="84"/>
                </a:lnTo>
                <a:lnTo>
                  <a:pt x="117" y="85"/>
                </a:lnTo>
                <a:lnTo>
                  <a:pt x="117" y="86"/>
                </a:lnTo>
                <a:lnTo>
                  <a:pt x="118" y="86"/>
                </a:lnTo>
                <a:lnTo>
                  <a:pt x="118" y="87"/>
                </a:lnTo>
                <a:lnTo>
                  <a:pt x="118" y="88"/>
                </a:lnTo>
                <a:lnTo>
                  <a:pt x="119" y="88"/>
                </a:lnTo>
                <a:lnTo>
                  <a:pt x="119" y="89"/>
                </a:lnTo>
                <a:lnTo>
                  <a:pt x="120" y="90"/>
                </a:lnTo>
                <a:lnTo>
                  <a:pt x="120" y="91"/>
                </a:lnTo>
                <a:lnTo>
                  <a:pt x="121" y="92"/>
                </a:lnTo>
                <a:lnTo>
                  <a:pt x="121" y="93"/>
                </a:lnTo>
                <a:lnTo>
                  <a:pt x="122" y="93"/>
                </a:lnTo>
                <a:lnTo>
                  <a:pt x="122" y="94"/>
                </a:lnTo>
                <a:lnTo>
                  <a:pt x="122" y="95"/>
                </a:lnTo>
                <a:lnTo>
                  <a:pt x="123" y="95"/>
                </a:lnTo>
                <a:lnTo>
                  <a:pt x="123" y="96"/>
                </a:lnTo>
                <a:lnTo>
                  <a:pt x="124" y="97"/>
                </a:lnTo>
                <a:lnTo>
                  <a:pt x="124" y="98"/>
                </a:lnTo>
                <a:lnTo>
                  <a:pt x="125" y="98"/>
                </a:lnTo>
                <a:lnTo>
                  <a:pt x="125" y="99"/>
                </a:lnTo>
                <a:lnTo>
                  <a:pt x="126" y="100"/>
                </a:lnTo>
                <a:lnTo>
                  <a:pt x="126" y="101"/>
                </a:lnTo>
                <a:lnTo>
                  <a:pt x="127" y="101"/>
                </a:lnTo>
                <a:lnTo>
                  <a:pt x="127" y="102"/>
                </a:lnTo>
                <a:lnTo>
                  <a:pt x="128" y="102"/>
                </a:lnTo>
                <a:lnTo>
                  <a:pt x="128" y="103"/>
                </a:lnTo>
                <a:lnTo>
                  <a:pt x="129" y="104"/>
                </a:lnTo>
                <a:lnTo>
                  <a:pt x="130" y="105"/>
                </a:lnTo>
                <a:lnTo>
                  <a:pt x="130" y="106"/>
                </a:lnTo>
                <a:lnTo>
                  <a:pt x="131" y="106"/>
                </a:lnTo>
                <a:lnTo>
                  <a:pt x="131" y="107"/>
                </a:lnTo>
                <a:lnTo>
                  <a:pt x="132" y="107"/>
                </a:lnTo>
                <a:lnTo>
                  <a:pt x="132" y="108"/>
                </a:lnTo>
                <a:lnTo>
                  <a:pt x="133" y="108"/>
                </a:lnTo>
                <a:lnTo>
                  <a:pt x="133" y="109"/>
                </a:lnTo>
                <a:lnTo>
                  <a:pt x="134" y="109"/>
                </a:lnTo>
                <a:lnTo>
                  <a:pt x="135" y="110"/>
                </a:lnTo>
                <a:lnTo>
                  <a:pt x="136" y="110"/>
                </a:lnTo>
                <a:lnTo>
                  <a:pt x="136" y="111"/>
                </a:lnTo>
                <a:lnTo>
                  <a:pt x="137" y="111"/>
                </a:lnTo>
                <a:lnTo>
                  <a:pt x="137" y="112"/>
                </a:lnTo>
                <a:lnTo>
                  <a:pt x="138" y="112"/>
                </a:lnTo>
                <a:lnTo>
                  <a:pt x="139" y="112"/>
                </a:lnTo>
                <a:lnTo>
                  <a:pt x="139" y="113"/>
                </a:lnTo>
                <a:lnTo>
                  <a:pt x="140" y="113"/>
                </a:lnTo>
                <a:lnTo>
                  <a:pt x="140" y="114"/>
                </a:lnTo>
                <a:lnTo>
                  <a:pt x="141" y="114"/>
                </a:lnTo>
                <a:lnTo>
                  <a:pt x="142" y="114"/>
                </a:lnTo>
                <a:lnTo>
                  <a:pt x="142" y="115"/>
                </a:lnTo>
                <a:lnTo>
                  <a:pt x="143" y="115"/>
                </a:lnTo>
                <a:lnTo>
                  <a:pt x="144" y="115"/>
                </a:lnTo>
                <a:lnTo>
                  <a:pt x="145" y="115"/>
                </a:lnTo>
                <a:lnTo>
                  <a:pt x="145" y="116"/>
                </a:lnTo>
                <a:lnTo>
                  <a:pt x="146" y="116"/>
                </a:lnTo>
                <a:lnTo>
                  <a:pt x="147" y="116"/>
                </a:lnTo>
                <a:lnTo>
                  <a:pt x="148" y="117"/>
                </a:lnTo>
                <a:lnTo>
                  <a:pt x="149" y="117"/>
                </a:lnTo>
                <a:lnTo>
                  <a:pt x="150" y="117"/>
                </a:lnTo>
                <a:lnTo>
                  <a:pt x="151" y="117"/>
                </a:lnTo>
              </a:path>
            </a:pathLst>
          </a:custGeom>
          <a:gradFill>
            <a:gsLst>
              <a:gs pos="0">
                <a:srgbClr val="000082"/>
              </a:gs>
              <a:gs pos="41000">
                <a:srgbClr val="66008F"/>
              </a:gs>
              <a:gs pos="60000">
                <a:srgbClr val="BA0066"/>
              </a:gs>
              <a:gs pos="89999">
                <a:srgbClr val="FF0000"/>
              </a:gs>
              <a:gs pos="100000">
                <a:srgbClr val="FF8200"/>
              </a:gs>
            </a:gsLst>
            <a:lin ang="0" scaled="0"/>
          </a:gradFill>
          <a:ln w="9525">
            <a:noFill/>
            <a:prstDash val="solid"/>
            <a:round/>
            <a:headEnd/>
            <a:tailEnd/>
          </a:ln>
        </p:spPr>
        <p:txBody>
          <a:bodyPr/>
          <a:lstStyle/>
          <a:p>
            <a:endParaRPr lang="en-US">
              <a:solidFill>
                <a:prstClr val="black"/>
              </a:solidFill>
            </a:endParaRPr>
          </a:p>
        </p:txBody>
      </p:sp>
    </p:spTree>
    <p:extLst>
      <p:ext uri="{BB962C8B-B14F-4D97-AF65-F5344CB8AC3E}">
        <p14:creationId xmlns:p14="http://schemas.microsoft.com/office/powerpoint/2010/main" val="319146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niac"/>
          <p:cNvPicPr>
            <a:picLocks noChangeAspect="1" noChangeArrowheads="1"/>
          </p:cNvPicPr>
          <p:nvPr/>
        </p:nvPicPr>
        <p:blipFill>
          <a:blip r:embed="rId3" cstate="print"/>
          <a:srcRect/>
          <a:stretch>
            <a:fillRect/>
          </a:stretch>
        </p:blipFill>
        <p:spPr bwMode="auto">
          <a:xfrm>
            <a:off x="165656" y="682538"/>
            <a:ext cx="3853889" cy="4751369"/>
          </a:xfrm>
          <a:prstGeom prst="rect">
            <a:avLst/>
          </a:prstGeom>
          <a:noFill/>
          <a:ln w="9525">
            <a:noFill/>
            <a:miter lim="800000"/>
            <a:headEnd/>
            <a:tailEnd/>
          </a:ln>
        </p:spPr>
      </p:pic>
      <p:sp>
        <p:nvSpPr>
          <p:cNvPr id="12291" name="Text Box 3"/>
          <p:cNvSpPr txBox="1">
            <a:spLocks noChangeArrowheads="1"/>
          </p:cNvSpPr>
          <p:nvPr/>
        </p:nvSpPr>
        <p:spPr bwMode="auto">
          <a:xfrm>
            <a:off x="861453" y="5484373"/>
            <a:ext cx="2334293" cy="461665"/>
          </a:xfrm>
          <a:prstGeom prst="rect">
            <a:avLst/>
          </a:prstGeom>
          <a:noFill/>
          <a:ln w="9525">
            <a:noFill/>
            <a:miter lim="800000"/>
            <a:headEnd/>
            <a:tailEnd/>
          </a:ln>
        </p:spPr>
        <p:txBody>
          <a:bodyPr wrap="none">
            <a:spAutoFit/>
          </a:bodyPr>
          <a:lstStyle/>
          <a:p>
            <a:pPr algn="ctr"/>
            <a:r>
              <a:rPr lang="en-US" sz="2400" smtClean="0">
                <a:solidFill>
                  <a:srgbClr val="F8F8F8"/>
                </a:solidFill>
                <a:latin typeface="Verdana" pitchFamily="34" charset="0"/>
              </a:rPr>
              <a:t>ENIAC (1946</a:t>
            </a:r>
            <a:r>
              <a:rPr lang="en-US" sz="2400">
                <a:solidFill>
                  <a:srgbClr val="F8F8F8"/>
                </a:solidFill>
                <a:latin typeface="Verdana" pitchFamily="34" charset="0"/>
              </a:rPr>
              <a:t>)</a:t>
            </a:r>
          </a:p>
        </p:txBody>
      </p:sp>
      <p:pic>
        <p:nvPicPr>
          <p:cNvPr id="12292" name="Picture 4" descr="474_vacuumt"/>
          <p:cNvPicPr>
            <a:picLocks noChangeAspect="1" noChangeArrowheads="1"/>
          </p:cNvPicPr>
          <p:nvPr/>
        </p:nvPicPr>
        <p:blipFill>
          <a:blip r:embed="rId4" cstate="print"/>
          <a:srcRect/>
          <a:stretch>
            <a:fillRect/>
          </a:stretch>
        </p:blipFill>
        <p:spPr bwMode="auto">
          <a:xfrm>
            <a:off x="613204" y="3406595"/>
            <a:ext cx="905310" cy="1428750"/>
          </a:xfrm>
          <a:prstGeom prst="rect">
            <a:avLst/>
          </a:prstGeom>
          <a:noFill/>
          <a:ln w="9525">
            <a:noFill/>
            <a:miter lim="800000"/>
            <a:headEnd/>
            <a:tailEnd/>
          </a:ln>
        </p:spPr>
      </p:pic>
      <p:pic>
        <p:nvPicPr>
          <p:cNvPr id="5" name="Picture 2" descr="transistor"/>
          <p:cNvPicPr>
            <a:picLocks noChangeAspect="1" noChangeArrowheads="1"/>
          </p:cNvPicPr>
          <p:nvPr/>
        </p:nvPicPr>
        <p:blipFill>
          <a:blip r:embed="rId5" cstate="print"/>
          <a:srcRect/>
          <a:stretch>
            <a:fillRect/>
          </a:stretch>
        </p:blipFill>
        <p:spPr bwMode="auto">
          <a:xfrm>
            <a:off x="4297455" y="682539"/>
            <a:ext cx="4751368" cy="4751368"/>
          </a:xfrm>
          <a:prstGeom prst="rect">
            <a:avLst/>
          </a:prstGeom>
          <a:noFill/>
        </p:spPr>
      </p:pic>
      <p:sp>
        <p:nvSpPr>
          <p:cNvPr id="6" name="Text Box 3"/>
          <p:cNvSpPr txBox="1">
            <a:spLocks noChangeArrowheads="1"/>
          </p:cNvSpPr>
          <p:nvPr/>
        </p:nvSpPr>
        <p:spPr bwMode="auto">
          <a:xfrm>
            <a:off x="4330588" y="5484373"/>
            <a:ext cx="4608377" cy="461665"/>
          </a:xfrm>
          <a:prstGeom prst="rect">
            <a:avLst/>
          </a:prstGeom>
          <a:noFill/>
          <a:ln w="9525">
            <a:noFill/>
            <a:miter lim="800000"/>
            <a:headEnd/>
            <a:tailEnd/>
          </a:ln>
          <a:effectLst/>
        </p:spPr>
        <p:txBody>
          <a:bodyPr wrap="none">
            <a:spAutoFit/>
          </a:bodyPr>
          <a:lstStyle/>
          <a:p>
            <a:pPr algn="ctr"/>
            <a:r>
              <a:rPr lang="en-US" sz="2400" smtClean="0">
                <a:solidFill>
                  <a:srgbClr val="F8F8F8"/>
                </a:solidFill>
                <a:latin typeface="Verdana" pitchFamily="34" charset="0"/>
              </a:rPr>
              <a:t>Solid-state transistor (1947</a:t>
            </a:r>
            <a:r>
              <a:rPr lang="en-US" sz="2400">
                <a:solidFill>
                  <a:srgbClr val="F8F8F8"/>
                </a:solidFill>
                <a:latin typeface="Verdana" pitchFamily="34" charset="0"/>
              </a:rPr>
              <a:t>)</a:t>
            </a:r>
          </a:p>
        </p:txBody>
      </p:sp>
    </p:spTree>
    <p:extLst>
      <p:ext uri="{BB962C8B-B14F-4D97-AF65-F5344CB8AC3E}">
        <p14:creationId xmlns:p14="http://schemas.microsoft.com/office/powerpoint/2010/main" val="1207057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7778" name="Picture 2" descr="http://cache.gawkerassets.com/assets/images/4/2011/05/d-w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9295"/>
            <a:ext cx="9144000" cy="54426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93458" y="6033244"/>
            <a:ext cx="5245299" cy="584775"/>
          </a:xfrm>
          <a:prstGeom prst="rect">
            <a:avLst/>
          </a:prstGeom>
          <a:solidFill>
            <a:srgbClr val="FFC000"/>
          </a:solidFill>
        </p:spPr>
        <p:txBody>
          <a:bodyPr wrap="square" rtlCol="0">
            <a:spAutoFit/>
          </a:bodyPr>
          <a:lstStyle/>
          <a:p>
            <a:r>
              <a:rPr lang="en-US" sz="3200" b="1" smtClean="0">
                <a:solidFill>
                  <a:srgbClr val="000000"/>
                </a:solidFill>
              </a:rPr>
              <a:t>right idea, wrong platform</a:t>
            </a:r>
            <a:endParaRPr lang="en-US" sz="3200" b="1">
              <a:solidFill>
                <a:srgbClr val="000000"/>
              </a:solidFill>
            </a:endParaRPr>
          </a:p>
        </p:txBody>
      </p:sp>
      <p:cxnSp>
        <p:nvCxnSpPr>
          <p:cNvPr id="5" name="Straight Connector 4"/>
          <p:cNvCxnSpPr/>
          <p:nvPr/>
        </p:nvCxnSpPr>
        <p:spPr bwMode="auto">
          <a:xfrm>
            <a:off x="5674658" y="2599753"/>
            <a:ext cx="3108960" cy="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9892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137" y="431074"/>
            <a:ext cx="5692584" cy="523220"/>
          </a:xfrm>
          <a:prstGeom prst="rect">
            <a:avLst/>
          </a:prstGeom>
          <a:noFill/>
        </p:spPr>
        <p:txBody>
          <a:bodyPr wrap="none" rtlCol="0">
            <a:spAutoFit/>
          </a:bodyPr>
          <a:lstStyle/>
          <a:p>
            <a:r>
              <a:rPr lang="en-US" sz="2800" b="1" dirty="0" smtClean="0"/>
              <a:t>Quantum Simulation:  What is it?</a:t>
            </a:r>
            <a:endParaRPr lang="en-US" sz="2800" b="1" dirty="0"/>
          </a:p>
        </p:txBody>
      </p:sp>
      <p:graphicFrame>
        <p:nvGraphicFramePr>
          <p:cNvPr id="3" name="Object 2"/>
          <p:cNvGraphicFramePr>
            <a:graphicFrameLocks noChangeAspect="1"/>
          </p:cNvGraphicFramePr>
          <p:nvPr/>
        </p:nvGraphicFramePr>
        <p:xfrm>
          <a:off x="899886" y="1446621"/>
          <a:ext cx="1908628" cy="924491"/>
        </p:xfrm>
        <a:graphic>
          <a:graphicData uri="http://schemas.openxmlformats.org/presentationml/2006/ole">
            <mc:AlternateContent xmlns:mc="http://schemas.openxmlformats.org/markup-compatibility/2006">
              <mc:Choice xmlns:v="urn:schemas-microsoft-com:vml" Requires="v">
                <p:oleObj spid="_x0000_s3078" name="Equation" r:id="rId4" imgW="812520" imgH="393480" progId="Equation.3">
                  <p:embed/>
                </p:oleObj>
              </mc:Choice>
              <mc:Fallback>
                <p:oleObj name="Equation" r:id="rId4" imgW="812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886" y="1446621"/>
                        <a:ext cx="1908628" cy="924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801292" y="1476104"/>
            <a:ext cx="4781005" cy="707886"/>
          </a:xfrm>
          <a:prstGeom prst="rect">
            <a:avLst/>
          </a:prstGeom>
          <a:noFill/>
        </p:spPr>
        <p:txBody>
          <a:bodyPr wrap="square" rtlCol="0">
            <a:spAutoFit/>
          </a:bodyPr>
          <a:lstStyle/>
          <a:p>
            <a:r>
              <a:rPr lang="en-US" dirty="0" smtClean="0">
                <a:solidFill>
                  <a:srgbClr val="0000FF"/>
                </a:solidFill>
                <a:latin typeface="Symbol" pitchFamily="18" charset="2"/>
              </a:rPr>
              <a:t>Y</a:t>
            </a:r>
            <a:r>
              <a:rPr lang="en-US" dirty="0" smtClean="0">
                <a:solidFill>
                  <a:srgbClr val="0000FF"/>
                </a:solidFill>
              </a:rPr>
              <a:t> Describes </a:t>
            </a:r>
            <a:r>
              <a:rPr lang="en-US" i="1" dirty="0" smtClean="0">
                <a:solidFill>
                  <a:srgbClr val="0000FF"/>
                </a:solidFill>
              </a:rPr>
              <a:t>N</a:t>
            </a:r>
            <a:r>
              <a:rPr lang="en-US" dirty="0" smtClean="0">
                <a:solidFill>
                  <a:srgbClr val="0000FF"/>
                </a:solidFill>
              </a:rPr>
              <a:t> interacting systems, each system having </a:t>
            </a:r>
            <a:r>
              <a:rPr lang="en-US" i="1" dirty="0" smtClean="0">
                <a:solidFill>
                  <a:srgbClr val="0000FF"/>
                </a:solidFill>
              </a:rPr>
              <a:t>D</a:t>
            </a:r>
            <a:r>
              <a:rPr lang="en-US" dirty="0" smtClean="0">
                <a:solidFill>
                  <a:srgbClr val="0000FF"/>
                </a:solidFill>
              </a:rPr>
              <a:t> degrees of freedom</a:t>
            </a:r>
            <a:endParaRPr lang="en-US" dirty="0">
              <a:solidFill>
                <a:srgbClr val="0000FF"/>
              </a:solidFill>
            </a:endParaRPr>
          </a:p>
        </p:txBody>
      </p:sp>
      <p:sp>
        <p:nvSpPr>
          <p:cNvPr id="7" name="TextBox 6"/>
          <p:cNvSpPr txBox="1"/>
          <p:nvPr/>
        </p:nvSpPr>
        <p:spPr>
          <a:xfrm>
            <a:off x="4062549" y="2338252"/>
            <a:ext cx="4060727" cy="400110"/>
          </a:xfrm>
          <a:prstGeom prst="rect">
            <a:avLst/>
          </a:prstGeom>
          <a:noFill/>
        </p:spPr>
        <p:txBody>
          <a:bodyPr wrap="none" rtlCol="0">
            <a:spAutoFit/>
          </a:bodyPr>
          <a:lstStyle/>
          <a:p>
            <a:r>
              <a:rPr lang="en-US" i="1" dirty="0" smtClean="0">
                <a:solidFill>
                  <a:srgbClr val="C00000"/>
                </a:solidFill>
              </a:rPr>
              <a:t>D</a:t>
            </a:r>
            <a:r>
              <a:rPr lang="en-US" i="1" baseline="30000" dirty="0" smtClean="0">
                <a:solidFill>
                  <a:srgbClr val="C00000"/>
                </a:solidFill>
              </a:rPr>
              <a:t>N</a:t>
            </a:r>
            <a:r>
              <a:rPr lang="en-US" dirty="0" smtClean="0">
                <a:solidFill>
                  <a:srgbClr val="C00000"/>
                </a:solidFill>
              </a:rPr>
              <a:t> coupled differential equations</a:t>
            </a:r>
            <a:endParaRPr lang="en-US" dirty="0">
              <a:solidFill>
                <a:srgbClr val="C00000"/>
              </a:solidFill>
            </a:endParaRPr>
          </a:p>
        </p:txBody>
      </p:sp>
      <p:grpSp>
        <p:nvGrpSpPr>
          <p:cNvPr id="8" name="Group 7"/>
          <p:cNvGrpSpPr/>
          <p:nvPr/>
        </p:nvGrpSpPr>
        <p:grpSpPr>
          <a:xfrm>
            <a:off x="2141764" y="4058464"/>
            <a:ext cx="6819900" cy="2329000"/>
            <a:chOff x="1031421" y="2490922"/>
            <a:chExt cx="6819900" cy="2329000"/>
          </a:xfrm>
        </p:grpSpPr>
        <p:pic>
          <p:nvPicPr>
            <p:cNvPr id="9" name="Picture 2"/>
            <p:cNvPicPr>
              <a:picLocks noChangeAspect="1" noChangeArrowheads="1"/>
            </p:cNvPicPr>
            <p:nvPr/>
          </p:nvPicPr>
          <p:blipFill>
            <a:blip r:embed="rId6" cstate="print"/>
            <a:srcRect t="49498"/>
            <a:stretch>
              <a:fillRect/>
            </a:stretch>
          </p:blipFill>
          <p:spPr bwMode="auto">
            <a:xfrm>
              <a:off x="1031421" y="2847703"/>
              <a:ext cx="6819900" cy="1972219"/>
            </a:xfrm>
            <a:prstGeom prst="rect">
              <a:avLst/>
            </a:prstGeom>
            <a:noFill/>
            <a:ln w="9525">
              <a:noFill/>
              <a:miter lim="800000"/>
              <a:headEnd/>
              <a:tailEnd/>
            </a:ln>
          </p:spPr>
        </p:pic>
        <p:pic>
          <p:nvPicPr>
            <p:cNvPr id="10" name="Picture 9"/>
            <p:cNvPicPr>
              <a:picLocks noChangeAspect="1" noChangeArrowheads="1"/>
            </p:cNvPicPr>
            <p:nvPr/>
          </p:nvPicPr>
          <p:blipFill>
            <a:blip r:embed="rId6" cstate="print"/>
            <a:srcRect r="25611" b="89861"/>
            <a:stretch>
              <a:fillRect/>
            </a:stretch>
          </p:blipFill>
          <p:spPr bwMode="auto">
            <a:xfrm>
              <a:off x="1850028" y="2490922"/>
              <a:ext cx="5073287" cy="395969"/>
            </a:xfrm>
            <a:prstGeom prst="rect">
              <a:avLst/>
            </a:prstGeom>
            <a:noFill/>
            <a:ln w="9525">
              <a:noFill/>
              <a:miter lim="800000"/>
              <a:headEnd/>
              <a:tailEnd/>
            </a:ln>
          </p:spPr>
        </p:pic>
      </p:grpSp>
      <p:pic>
        <p:nvPicPr>
          <p:cNvPr id="4" name="Picture 4" descr="feynmanVerySmall"/>
          <p:cNvPicPr>
            <a:picLocks noChangeAspect="1" noChangeArrowheads="1"/>
          </p:cNvPicPr>
          <p:nvPr/>
        </p:nvPicPr>
        <p:blipFill>
          <a:blip r:embed="rId7" cstate="print"/>
          <a:srcRect/>
          <a:stretch>
            <a:fillRect/>
          </a:stretch>
        </p:blipFill>
        <p:spPr bwMode="auto">
          <a:xfrm>
            <a:off x="787490" y="4204697"/>
            <a:ext cx="1528763" cy="1924050"/>
          </a:xfrm>
          <a:prstGeom prst="rect">
            <a:avLst/>
          </a:prstGeom>
          <a:noFill/>
        </p:spPr>
      </p:pic>
    </p:spTree>
    <p:extLst>
      <p:ext uri="{BB962C8B-B14F-4D97-AF65-F5344CB8AC3E}">
        <p14:creationId xmlns:p14="http://schemas.microsoft.com/office/powerpoint/2010/main" val="34203460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8498" name="Object 2"/>
          <p:cNvGraphicFramePr>
            <a:graphicFrameLocks noChangeAspect="1"/>
          </p:cNvGraphicFramePr>
          <p:nvPr>
            <p:extLst>
              <p:ext uri="{D42A27DB-BD31-4B8C-83A1-F6EECF244321}">
                <p14:modId xmlns:p14="http://schemas.microsoft.com/office/powerpoint/2010/main" val="838465179"/>
              </p:ext>
            </p:extLst>
          </p:nvPr>
        </p:nvGraphicFramePr>
        <p:xfrm>
          <a:off x="6490381" y="1316909"/>
          <a:ext cx="1909762" cy="923925"/>
        </p:xfrm>
        <a:graphic>
          <a:graphicData uri="http://schemas.openxmlformats.org/presentationml/2006/ole">
            <mc:AlternateContent xmlns:mc="http://schemas.openxmlformats.org/markup-compatibility/2006">
              <mc:Choice xmlns:v="urn:schemas-microsoft-com:vml" Requires="v">
                <p:oleObj spid="_x0000_s4106" name="Equation" r:id="rId4" imgW="812520" imgH="393480" progId="Equation.3">
                  <p:embed/>
                </p:oleObj>
              </mc:Choice>
              <mc:Fallback>
                <p:oleObj name="Equation" r:id="rId4" imgW="812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381" y="1316909"/>
                        <a:ext cx="1909762"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1854926" y="1267333"/>
            <a:ext cx="1095941" cy="1015663"/>
          </a:xfrm>
          <a:prstGeom prst="rect">
            <a:avLst/>
          </a:prstGeom>
          <a:noFill/>
        </p:spPr>
        <p:txBody>
          <a:bodyPr wrap="none" rtlCol="0">
            <a:spAutoFit/>
          </a:bodyPr>
          <a:lstStyle/>
          <a:p>
            <a:pPr algn="ctr"/>
            <a:r>
              <a:rPr lang="en-US" dirty="0" smtClean="0">
                <a:solidFill>
                  <a:srgbClr val="000000"/>
                </a:solidFill>
              </a:rPr>
              <a:t>Physical</a:t>
            </a:r>
          </a:p>
          <a:p>
            <a:pPr algn="ctr"/>
            <a:r>
              <a:rPr lang="en-US" dirty="0" smtClean="0">
                <a:solidFill>
                  <a:srgbClr val="000000"/>
                </a:solidFill>
              </a:rPr>
              <a:t>System</a:t>
            </a:r>
          </a:p>
          <a:p>
            <a:pPr algn="ctr"/>
            <a:r>
              <a:rPr lang="en-US" dirty="0" smtClean="0">
                <a:solidFill>
                  <a:srgbClr val="000000"/>
                </a:solidFill>
                <a:latin typeface="Symbol" pitchFamily="18" charset="2"/>
              </a:rPr>
              <a:t>Y</a:t>
            </a:r>
            <a:endParaRPr lang="en-US" dirty="0">
              <a:solidFill>
                <a:srgbClr val="000000"/>
              </a:solidFill>
            </a:endParaRPr>
          </a:p>
        </p:txBody>
      </p:sp>
      <p:sp>
        <p:nvSpPr>
          <p:cNvPr id="4" name="TextBox 3"/>
          <p:cNvSpPr txBox="1"/>
          <p:nvPr/>
        </p:nvSpPr>
        <p:spPr>
          <a:xfrm>
            <a:off x="4480559" y="1424088"/>
            <a:ext cx="688715" cy="707886"/>
          </a:xfrm>
          <a:prstGeom prst="rect">
            <a:avLst/>
          </a:prstGeom>
          <a:noFill/>
        </p:spPr>
        <p:txBody>
          <a:bodyPr wrap="none" rtlCol="0">
            <a:spAutoFit/>
          </a:bodyPr>
          <a:lstStyle/>
          <a:p>
            <a:pPr algn="ctr"/>
            <a:r>
              <a:rPr lang="en-US" dirty="0" smtClean="0"/>
              <a:t>Trial</a:t>
            </a:r>
          </a:p>
          <a:p>
            <a:pPr algn="ctr"/>
            <a:r>
              <a:rPr lang="en-US" i="1" dirty="0" smtClean="0">
                <a:latin typeface="Times New Roman" pitchFamily="18" charset="0"/>
                <a:cs typeface="Times New Roman" pitchFamily="18" charset="0"/>
              </a:rPr>
              <a:t>H</a:t>
            </a:r>
            <a:endParaRPr lang="en-US" i="1" dirty="0">
              <a:latin typeface="Times New Roman" pitchFamily="18" charset="0"/>
              <a:cs typeface="Times New Roman" pitchFamily="18" charset="0"/>
            </a:endParaRPr>
          </a:p>
        </p:txBody>
      </p:sp>
      <p:graphicFrame>
        <p:nvGraphicFramePr>
          <p:cNvPr id="5" name="Object 2"/>
          <p:cNvGraphicFramePr>
            <a:graphicFrameLocks noChangeAspect="1"/>
          </p:cNvGraphicFramePr>
          <p:nvPr>
            <p:extLst>
              <p:ext uri="{D42A27DB-BD31-4B8C-83A1-F6EECF244321}">
                <p14:modId xmlns:p14="http://schemas.microsoft.com/office/powerpoint/2010/main" val="101794607"/>
              </p:ext>
            </p:extLst>
          </p:nvPr>
        </p:nvGraphicFramePr>
        <p:xfrm>
          <a:off x="6512152" y="4584969"/>
          <a:ext cx="1909762" cy="923925"/>
        </p:xfrm>
        <a:graphic>
          <a:graphicData uri="http://schemas.openxmlformats.org/presentationml/2006/ole">
            <mc:AlternateContent xmlns:mc="http://schemas.openxmlformats.org/markup-compatibility/2006">
              <mc:Choice xmlns:v="urn:schemas-microsoft-com:vml" Requires="v">
                <p:oleObj spid="_x0000_s4107" name="Equation" r:id="rId6" imgW="812520" imgH="393480" progId="Equation.3">
                  <p:embed/>
                </p:oleObj>
              </mc:Choice>
              <mc:Fallback>
                <p:oleObj name="Equation" r:id="rId6" imgW="812520" imgH="3934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2152" y="4584969"/>
                        <a:ext cx="1909762"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319452" y="4574584"/>
            <a:ext cx="1095941" cy="1015663"/>
          </a:xfrm>
          <a:prstGeom prst="rect">
            <a:avLst/>
          </a:prstGeom>
          <a:noFill/>
        </p:spPr>
        <p:txBody>
          <a:bodyPr wrap="none" rtlCol="0">
            <a:spAutoFit/>
          </a:bodyPr>
          <a:lstStyle/>
          <a:p>
            <a:pPr algn="ctr"/>
            <a:r>
              <a:rPr lang="en-US" dirty="0" smtClean="0">
                <a:solidFill>
                  <a:srgbClr val="000000"/>
                </a:solidFill>
              </a:rPr>
              <a:t>Physical</a:t>
            </a:r>
          </a:p>
          <a:p>
            <a:pPr algn="ctr"/>
            <a:r>
              <a:rPr lang="en-US" dirty="0" smtClean="0">
                <a:solidFill>
                  <a:srgbClr val="000000"/>
                </a:solidFill>
              </a:rPr>
              <a:t>System</a:t>
            </a:r>
          </a:p>
          <a:p>
            <a:pPr algn="ctr"/>
            <a:r>
              <a:rPr lang="en-US" dirty="0" smtClean="0">
                <a:solidFill>
                  <a:srgbClr val="000000"/>
                </a:solidFill>
                <a:latin typeface="Symbol" pitchFamily="18" charset="2"/>
              </a:rPr>
              <a:t>Y</a:t>
            </a:r>
            <a:endParaRPr lang="en-US" dirty="0">
              <a:solidFill>
                <a:srgbClr val="000000"/>
              </a:solidFill>
            </a:endParaRPr>
          </a:p>
        </p:txBody>
      </p:sp>
      <p:sp>
        <p:nvSpPr>
          <p:cNvPr id="7" name="TextBox 6"/>
          <p:cNvSpPr txBox="1"/>
          <p:nvPr/>
        </p:nvSpPr>
        <p:spPr>
          <a:xfrm>
            <a:off x="1892178" y="4731339"/>
            <a:ext cx="997388" cy="707886"/>
          </a:xfrm>
          <a:prstGeom prst="rect">
            <a:avLst/>
          </a:prstGeom>
          <a:noFill/>
        </p:spPr>
        <p:txBody>
          <a:bodyPr wrap="none" rtlCol="0">
            <a:spAutoFit/>
          </a:bodyPr>
          <a:lstStyle/>
          <a:p>
            <a:pPr algn="ctr"/>
            <a:r>
              <a:rPr lang="en-US" dirty="0" smtClean="0"/>
              <a:t>Choose</a:t>
            </a:r>
          </a:p>
          <a:p>
            <a:pPr algn="ctr"/>
            <a:r>
              <a:rPr lang="en-US" i="1" dirty="0" smtClean="0">
                <a:latin typeface="Times New Roman" pitchFamily="18" charset="0"/>
                <a:cs typeface="Times New Roman" pitchFamily="18" charset="0"/>
              </a:rPr>
              <a:t>H</a:t>
            </a:r>
            <a:endParaRPr lang="en-US" i="1" dirty="0">
              <a:latin typeface="Times New Roman" pitchFamily="18" charset="0"/>
              <a:cs typeface="Times New Roman" pitchFamily="18" charset="0"/>
            </a:endParaRPr>
          </a:p>
        </p:txBody>
      </p:sp>
      <p:cxnSp>
        <p:nvCxnSpPr>
          <p:cNvPr id="9" name="Straight Arrow Connector 8"/>
          <p:cNvCxnSpPr>
            <a:stCxn id="3" idx="3"/>
            <a:endCxn id="4" idx="1"/>
          </p:cNvCxnSpPr>
          <p:nvPr/>
        </p:nvCxnSpPr>
        <p:spPr bwMode="auto">
          <a:xfrm>
            <a:off x="2950867" y="1775165"/>
            <a:ext cx="1529692" cy="28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a:stCxn id="4" idx="3"/>
          </p:cNvCxnSpPr>
          <p:nvPr/>
        </p:nvCxnSpPr>
        <p:spPr bwMode="auto">
          <a:xfrm>
            <a:off x="5169274" y="1778031"/>
            <a:ext cx="121846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a:stCxn id="7" idx="3"/>
            <a:endCxn id="6" idx="1"/>
          </p:cNvCxnSpPr>
          <p:nvPr/>
        </p:nvCxnSpPr>
        <p:spPr bwMode="auto">
          <a:xfrm flipV="1">
            <a:off x="2889566" y="5082416"/>
            <a:ext cx="1429886" cy="28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a:stCxn id="6" idx="3"/>
          </p:cNvCxnSpPr>
          <p:nvPr/>
        </p:nvCxnSpPr>
        <p:spPr bwMode="auto">
          <a:xfrm>
            <a:off x="5415393" y="5082416"/>
            <a:ext cx="101153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p:cNvSpPr txBox="1"/>
          <p:nvPr/>
        </p:nvSpPr>
        <p:spPr>
          <a:xfrm>
            <a:off x="756738" y="320423"/>
            <a:ext cx="3268267" cy="584775"/>
          </a:xfrm>
          <a:prstGeom prst="rect">
            <a:avLst/>
          </a:prstGeom>
          <a:noFill/>
        </p:spPr>
        <p:txBody>
          <a:bodyPr wrap="none" rtlCol="0">
            <a:spAutoFit/>
          </a:bodyPr>
          <a:lstStyle/>
          <a:p>
            <a:r>
              <a:rPr lang="en-US" sz="3200" b="1" dirty="0" smtClean="0"/>
              <a:t>Two approaches</a:t>
            </a:r>
            <a:endParaRPr lang="en-US" sz="3200" b="1" dirty="0"/>
          </a:p>
        </p:txBody>
      </p:sp>
      <p:sp>
        <p:nvSpPr>
          <p:cNvPr id="21" name="TextBox 20"/>
          <p:cNvSpPr txBox="1"/>
          <p:nvPr/>
        </p:nvSpPr>
        <p:spPr>
          <a:xfrm>
            <a:off x="873037" y="1528589"/>
            <a:ext cx="635110" cy="523220"/>
          </a:xfrm>
          <a:prstGeom prst="rect">
            <a:avLst/>
          </a:prstGeom>
          <a:noFill/>
        </p:spPr>
        <p:txBody>
          <a:bodyPr wrap="none" rtlCol="0">
            <a:spAutoFit/>
          </a:bodyPr>
          <a:lstStyle/>
          <a:p>
            <a:r>
              <a:rPr lang="en-US" sz="2800" dirty="0" smtClean="0"/>
              <a:t>(1)</a:t>
            </a:r>
            <a:endParaRPr lang="en-US" sz="2800" dirty="0"/>
          </a:p>
        </p:txBody>
      </p:sp>
      <p:sp>
        <p:nvSpPr>
          <p:cNvPr id="22" name="TextBox 21"/>
          <p:cNvSpPr txBox="1"/>
          <p:nvPr/>
        </p:nvSpPr>
        <p:spPr>
          <a:xfrm>
            <a:off x="873037" y="4783590"/>
            <a:ext cx="635110" cy="523220"/>
          </a:xfrm>
          <a:prstGeom prst="rect">
            <a:avLst/>
          </a:prstGeom>
          <a:noFill/>
        </p:spPr>
        <p:txBody>
          <a:bodyPr wrap="none" rtlCol="0">
            <a:spAutoFit/>
          </a:bodyPr>
          <a:lstStyle/>
          <a:p>
            <a:r>
              <a:rPr lang="en-US" sz="2800" dirty="0" smtClean="0"/>
              <a:t>(2)</a:t>
            </a:r>
            <a:endParaRPr lang="en-US" sz="2800" dirty="0"/>
          </a:p>
        </p:txBody>
      </p:sp>
      <p:pic>
        <p:nvPicPr>
          <p:cNvPr id="8" name="Picture 7"/>
          <p:cNvPicPr>
            <a:picLocks noChangeAspect="1"/>
          </p:cNvPicPr>
          <p:nvPr/>
        </p:nvPicPr>
        <p:blipFill rotWithShape="1">
          <a:blip r:embed="rId7">
            <a:clrChange>
              <a:clrFrom>
                <a:srgbClr val="010101"/>
              </a:clrFrom>
              <a:clrTo>
                <a:srgbClr val="010101">
                  <a:alpha val="0"/>
                </a:srgbClr>
              </a:clrTo>
            </a:clrChange>
            <a:extLst>
              <a:ext uri="{28A0092B-C50C-407E-A947-70E740481C1C}">
                <a14:useLocalDpi xmlns:a14="http://schemas.microsoft.com/office/drawing/2010/main" val="0"/>
              </a:ext>
            </a:extLst>
          </a:blip>
          <a:srcRect l="-219" t="4443" r="42546"/>
          <a:stretch/>
        </p:blipFill>
        <p:spPr>
          <a:xfrm>
            <a:off x="4339428" y="2051809"/>
            <a:ext cx="2878154" cy="19032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5997" y="5844764"/>
            <a:ext cx="5204460" cy="708660"/>
          </a:xfrm>
          <a:prstGeom prst="rect">
            <a:avLst/>
          </a:prstGeom>
        </p:spPr>
      </p:pic>
    </p:spTree>
    <p:extLst>
      <p:ext uri="{BB962C8B-B14F-4D97-AF65-F5344CB8AC3E}">
        <p14:creationId xmlns:p14="http://schemas.microsoft.com/office/powerpoint/2010/main" val="1584344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561039" y="6035314"/>
            <a:ext cx="3938369" cy="794111"/>
          </a:xfrm>
          <a:prstGeom prst="rect">
            <a:avLst/>
          </a:prstGeom>
          <a:solidFill>
            <a:srgbClr val="FFFF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smtClean="0">
              <a:solidFill>
                <a:srgbClr val="000000"/>
              </a:solidFill>
              <a:latin typeface="Comic Sans MS" pitchFamily="66" charset="0"/>
            </a:endParaRPr>
          </a:p>
        </p:txBody>
      </p:sp>
      <p:pic>
        <p:nvPicPr>
          <p:cNvPr id="2" name="Picture 1310"/>
          <p:cNvPicPr>
            <a:picLocks noChangeAspect="1" noChangeArrowheads="1"/>
          </p:cNvPicPr>
          <p:nvPr/>
        </p:nvPicPr>
        <p:blipFill>
          <a:blip r:embed="rId4" cstate="print"/>
          <a:srcRect/>
          <a:stretch>
            <a:fillRect/>
          </a:stretch>
        </p:blipFill>
        <p:spPr bwMode="auto">
          <a:xfrm>
            <a:off x="648347" y="3393886"/>
            <a:ext cx="7995299" cy="2641753"/>
          </a:xfrm>
          <a:prstGeom prst="rect">
            <a:avLst/>
          </a:prstGeom>
          <a:noFill/>
          <a:ln w="9525">
            <a:noFill/>
            <a:miter lim="800000"/>
            <a:headEnd/>
            <a:tailEnd/>
          </a:ln>
        </p:spPr>
      </p:pic>
      <p:graphicFrame>
        <p:nvGraphicFramePr>
          <p:cNvPr id="5" name="Object 110"/>
          <p:cNvGraphicFramePr>
            <a:graphicFrameLocks noChangeAspect="1"/>
          </p:cNvGraphicFramePr>
          <p:nvPr>
            <p:extLst>
              <p:ext uri="{D42A27DB-BD31-4B8C-83A1-F6EECF244321}">
                <p14:modId xmlns:p14="http://schemas.microsoft.com/office/powerpoint/2010/main" val="2858309472"/>
              </p:ext>
            </p:extLst>
          </p:nvPr>
        </p:nvGraphicFramePr>
        <p:xfrm>
          <a:off x="2581506" y="6092156"/>
          <a:ext cx="3926869" cy="765844"/>
        </p:xfrm>
        <a:graphic>
          <a:graphicData uri="http://schemas.openxmlformats.org/presentationml/2006/ole">
            <mc:AlternateContent xmlns:mc="http://schemas.openxmlformats.org/markup-compatibility/2006">
              <mc:Choice xmlns:v="urn:schemas-microsoft-com:vml" Requires="v">
                <p:oleObj spid="_x0000_s5130" name="Equation" r:id="rId5" imgW="1930320" imgH="355320" progId="Equation.3">
                  <p:embed/>
                </p:oleObj>
              </mc:Choice>
              <mc:Fallback>
                <p:oleObj name="Equation" r:id="rId5" imgW="1930320" imgH="355320" progId="Equation.3">
                  <p:embed/>
                  <p:pic>
                    <p:nvPicPr>
                      <p:cNvPr id="0" name=""/>
                      <p:cNvPicPr>
                        <a:picLocks noChangeAspect="1" noChangeArrowheads="1"/>
                      </p:cNvPicPr>
                      <p:nvPr/>
                    </p:nvPicPr>
                    <p:blipFill>
                      <a:blip r:embed="rId6"/>
                      <a:srcRect/>
                      <a:stretch>
                        <a:fillRect/>
                      </a:stretch>
                    </p:blipFill>
                    <p:spPr bwMode="auto">
                      <a:xfrm>
                        <a:off x="2581506" y="6092156"/>
                        <a:ext cx="3926869" cy="765844"/>
                      </a:xfrm>
                      <a:prstGeom prst="rect">
                        <a:avLst/>
                      </a:prstGeom>
                      <a:noFill/>
                      <a:extLst/>
                    </p:spPr>
                  </p:pic>
                </p:oleObj>
              </mc:Fallback>
            </mc:AlternateContent>
          </a:graphicData>
        </a:graphic>
      </p:graphicFrame>
      <p:sp>
        <p:nvSpPr>
          <p:cNvPr id="8" name="TextBox 7"/>
          <p:cNvSpPr txBox="1"/>
          <p:nvPr/>
        </p:nvSpPr>
        <p:spPr>
          <a:xfrm>
            <a:off x="786607" y="89724"/>
            <a:ext cx="7718780" cy="584775"/>
          </a:xfrm>
          <a:prstGeom prst="rect">
            <a:avLst/>
          </a:prstGeom>
          <a:noFill/>
        </p:spPr>
        <p:txBody>
          <a:bodyPr wrap="none" rtlCol="0">
            <a:spAutoFit/>
          </a:bodyPr>
          <a:lstStyle/>
          <a:p>
            <a:r>
              <a:rPr lang="en-US" sz="3200" b="1" dirty="0" smtClean="0">
                <a:solidFill>
                  <a:srgbClr val="000000"/>
                </a:solidFill>
              </a:rPr>
              <a:t>Quantum simulations with trapped ions</a:t>
            </a:r>
          </a:p>
        </p:txBody>
      </p:sp>
      <p:sp>
        <p:nvSpPr>
          <p:cNvPr id="33" name="TextBox 32"/>
          <p:cNvSpPr txBox="1"/>
          <p:nvPr/>
        </p:nvSpPr>
        <p:spPr>
          <a:xfrm>
            <a:off x="128592" y="994066"/>
            <a:ext cx="3406445" cy="738664"/>
          </a:xfrm>
          <a:prstGeom prst="rect">
            <a:avLst/>
          </a:prstGeom>
          <a:noFill/>
        </p:spPr>
        <p:txBody>
          <a:bodyPr wrap="none" rtlCol="0">
            <a:spAutoFit/>
          </a:bodyPr>
          <a:lstStyle/>
          <a:p>
            <a:pPr marL="0" lvl="1"/>
            <a:r>
              <a:rPr lang="en-US" sz="1400" b="1" u="sng" dirty="0" err="1" smtClean="0">
                <a:solidFill>
                  <a:srgbClr val="000000"/>
                </a:solidFill>
                <a:latin typeface="Times New Roman"/>
              </a:rPr>
              <a:t>Porras</a:t>
            </a:r>
            <a:r>
              <a:rPr lang="en-US" sz="1400" b="1" u="sng" dirty="0" smtClean="0">
                <a:solidFill>
                  <a:srgbClr val="000000"/>
                </a:solidFill>
                <a:latin typeface="Times New Roman"/>
              </a:rPr>
              <a:t> and </a:t>
            </a:r>
            <a:r>
              <a:rPr lang="en-US" sz="1400" b="1" u="sng" dirty="0" err="1" smtClean="0">
                <a:solidFill>
                  <a:srgbClr val="000000"/>
                </a:solidFill>
                <a:latin typeface="Times New Roman"/>
              </a:rPr>
              <a:t>Cirac</a:t>
            </a:r>
            <a:r>
              <a:rPr lang="en-US" sz="1400" b="1" u="sng" dirty="0" smtClean="0">
                <a:solidFill>
                  <a:srgbClr val="000000"/>
                </a:solidFill>
                <a:latin typeface="Times New Roman"/>
              </a:rPr>
              <a:t>, PRL 92, 207901 (2004)</a:t>
            </a:r>
          </a:p>
          <a:p>
            <a:pPr marL="0" lvl="1"/>
            <a:r>
              <a:rPr lang="en-US" sz="1400" dirty="0" smtClean="0">
                <a:solidFill>
                  <a:srgbClr val="000000"/>
                </a:solidFill>
                <a:latin typeface="Times New Roman"/>
              </a:rPr>
              <a:t>Deng, </a:t>
            </a:r>
            <a:r>
              <a:rPr lang="en-US" sz="1400" dirty="0" err="1" smtClean="0">
                <a:solidFill>
                  <a:srgbClr val="000000"/>
                </a:solidFill>
                <a:latin typeface="Times New Roman"/>
              </a:rPr>
              <a:t>Porras</a:t>
            </a:r>
            <a:r>
              <a:rPr lang="en-US" sz="1400" dirty="0" smtClean="0">
                <a:solidFill>
                  <a:srgbClr val="000000"/>
                </a:solidFill>
                <a:latin typeface="Times New Roman"/>
              </a:rPr>
              <a:t>, </a:t>
            </a:r>
            <a:r>
              <a:rPr lang="en-US" sz="1400" dirty="0" err="1" smtClean="0">
                <a:solidFill>
                  <a:srgbClr val="000000"/>
                </a:solidFill>
                <a:latin typeface="Times New Roman"/>
              </a:rPr>
              <a:t>Cirac</a:t>
            </a:r>
            <a:r>
              <a:rPr lang="en-US" sz="1400" dirty="0" smtClean="0">
                <a:solidFill>
                  <a:srgbClr val="000000"/>
                </a:solidFill>
                <a:latin typeface="Times New Roman"/>
              </a:rPr>
              <a:t>, PRA 72, 063407 (2005)</a:t>
            </a:r>
          </a:p>
          <a:p>
            <a:pPr marL="0" lvl="1"/>
            <a:r>
              <a:rPr lang="en-US" sz="1400" dirty="0" smtClean="0">
                <a:solidFill>
                  <a:srgbClr val="000000"/>
                </a:solidFill>
                <a:latin typeface="Times New Roman"/>
              </a:rPr>
              <a:t>Taylor and </a:t>
            </a:r>
            <a:r>
              <a:rPr lang="en-US" sz="1400" dirty="0" err="1" smtClean="0">
                <a:solidFill>
                  <a:srgbClr val="000000"/>
                </a:solidFill>
                <a:latin typeface="Times New Roman"/>
              </a:rPr>
              <a:t>Calarco</a:t>
            </a:r>
            <a:r>
              <a:rPr lang="en-US" sz="1400" dirty="0" smtClean="0">
                <a:solidFill>
                  <a:srgbClr val="000000"/>
                </a:solidFill>
                <a:latin typeface="Times New Roman"/>
              </a:rPr>
              <a:t>, PRA 78, 062331 (</a:t>
            </a:r>
            <a:r>
              <a:rPr lang="en-US" sz="1400" smtClean="0">
                <a:solidFill>
                  <a:srgbClr val="000000"/>
                </a:solidFill>
                <a:latin typeface="Times New Roman"/>
              </a:rPr>
              <a:t>2008)</a:t>
            </a:r>
            <a:endParaRPr lang="en-US" sz="1400" dirty="0" smtClean="0">
              <a:solidFill>
                <a:srgbClr val="000000"/>
              </a:solidFill>
              <a:latin typeface="Times New Roman"/>
            </a:endParaRPr>
          </a:p>
        </p:txBody>
      </p:sp>
      <p:sp>
        <p:nvSpPr>
          <p:cNvPr id="34" name="TextBox 33"/>
          <p:cNvSpPr txBox="1"/>
          <p:nvPr/>
        </p:nvSpPr>
        <p:spPr>
          <a:xfrm>
            <a:off x="4646569" y="674499"/>
            <a:ext cx="3813416" cy="2677656"/>
          </a:xfrm>
          <a:prstGeom prst="rect">
            <a:avLst/>
          </a:prstGeom>
          <a:noFill/>
        </p:spPr>
        <p:txBody>
          <a:bodyPr wrap="none" rtlCol="0">
            <a:spAutoFit/>
          </a:bodyPr>
          <a:lstStyle/>
          <a:p>
            <a:pPr marL="0" lvl="1"/>
            <a:r>
              <a:rPr lang="en-US" sz="1400" dirty="0" smtClean="0">
                <a:solidFill>
                  <a:srgbClr val="000000"/>
                </a:solidFill>
                <a:latin typeface="Times New Roman"/>
              </a:rPr>
              <a:t>A. </a:t>
            </a:r>
            <a:r>
              <a:rPr lang="en-US" sz="1400" dirty="0" err="1" smtClean="0">
                <a:solidFill>
                  <a:srgbClr val="000000"/>
                </a:solidFill>
                <a:latin typeface="Times New Roman"/>
              </a:rPr>
              <a:t>Friedenauer</a:t>
            </a:r>
            <a:r>
              <a:rPr lang="en-US" sz="1400" dirty="0" smtClean="0">
                <a:solidFill>
                  <a:srgbClr val="000000"/>
                </a:solidFill>
                <a:latin typeface="Times New Roman"/>
              </a:rPr>
              <a:t>, et al., Nature Phys. 4, 757 (2008)</a:t>
            </a:r>
          </a:p>
          <a:p>
            <a:pPr marL="0" lvl="1"/>
            <a:r>
              <a:rPr lang="en-US" sz="1400" dirty="0" smtClean="0">
                <a:solidFill>
                  <a:srgbClr val="C00000"/>
                </a:solidFill>
                <a:latin typeface="Times New Roman"/>
              </a:rPr>
              <a:t>K. Kim et al., Phys. Rev. </a:t>
            </a:r>
            <a:r>
              <a:rPr lang="en-US" sz="1400" dirty="0" err="1" smtClean="0">
                <a:solidFill>
                  <a:srgbClr val="C00000"/>
                </a:solidFill>
                <a:latin typeface="Times New Roman"/>
              </a:rPr>
              <a:t>Lett</a:t>
            </a:r>
            <a:r>
              <a:rPr lang="en-US" sz="1400" dirty="0" smtClean="0">
                <a:solidFill>
                  <a:srgbClr val="C00000"/>
                </a:solidFill>
                <a:latin typeface="Times New Roman"/>
              </a:rPr>
              <a:t>. 102, 250502 (2009)</a:t>
            </a:r>
          </a:p>
          <a:p>
            <a:pPr marL="0" lvl="1"/>
            <a:r>
              <a:rPr lang="en-US" sz="1400" dirty="0" smtClean="0">
                <a:solidFill>
                  <a:srgbClr val="C00000"/>
                </a:solidFill>
                <a:latin typeface="Times New Roman"/>
              </a:rPr>
              <a:t>K. Kim et al., Nature 465, 590 (2010)</a:t>
            </a:r>
          </a:p>
          <a:p>
            <a:pPr marL="0" lvl="1"/>
            <a:r>
              <a:rPr lang="en-US" sz="1400" dirty="0" smtClean="0">
                <a:solidFill>
                  <a:srgbClr val="C00000"/>
                </a:solidFill>
                <a:latin typeface="Times New Roman"/>
              </a:rPr>
              <a:t>E. Edwards et al., Phys. Rev. B 82, 060412 (2010)</a:t>
            </a:r>
          </a:p>
          <a:p>
            <a:pPr marL="0" lvl="1"/>
            <a:r>
              <a:rPr lang="en-US" sz="1400" dirty="0" smtClean="0">
                <a:solidFill>
                  <a:srgbClr val="000000"/>
                </a:solidFill>
                <a:latin typeface="Times New Roman"/>
              </a:rPr>
              <a:t>J</a:t>
            </a:r>
            <a:r>
              <a:rPr lang="fr-FR" sz="1400" dirty="0" smtClean="0">
                <a:solidFill>
                  <a:srgbClr val="000000"/>
                </a:solidFill>
                <a:latin typeface="Times New Roman"/>
              </a:rPr>
              <a:t>. Barreiro et al., Nature 470 , 486-491 (2011)</a:t>
            </a:r>
          </a:p>
          <a:p>
            <a:pPr marL="0" lvl="1"/>
            <a:r>
              <a:rPr lang="fr-FR" sz="1400" dirty="0" smtClean="0">
                <a:solidFill>
                  <a:srgbClr val="C00000"/>
                </a:solidFill>
                <a:latin typeface="Times New Roman"/>
              </a:rPr>
              <a:t>R. Islam,  et al., Nature </a:t>
            </a:r>
            <a:r>
              <a:rPr lang="fr-FR" sz="1400" dirty="0" err="1" smtClean="0">
                <a:solidFill>
                  <a:srgbClr val="C00000"/>
                </a:solidFill>
                <a:latin typeface="Times New Roman"/>
              </a:rPr>
              <a:t>Comm</a:t>
            </a:r>
            <a:r>
              <a:rPr lang="fr-FR" sz="1400" dirty="0" smtClean="0">
                <a:solidFill>
                  <a:srgbClr val="C00000"/>
                </a:solidFill>
                <a:latin typeface="Times New Roman"/>
              </a:rPr>
              <a:t>. 2, 377 (2011)</a:t>
            </a:r>
          </a:p>
          <a:p>
            <a:pPr marL="0" lvl="1"/>
            <a:r>
              <a:rPr lang="fr-FR" sz="1400" dirty="0" smtClean="0">
                <a:solidFill>
                  <a:srgbClr val="000000"/>
                </a:solidFill>
                <a:latin typeface="Times New Roman"/>
              </a:rPr>
              <a:t>B. </a:t>
            </a:r>
            <a:r>
              <a:rPr lang="fr-FR" sz="1400" dirty="0" err="1" smtClean="0">
                <a:solidFill>
                  <a:srgbClr val="000000"/>
                </a:solidFill>
                <a:latin typeface="Times New Roman"/>
              </a:rPr>
              <a:t>Lanyon</a:t>
            </a:r>
            <a:r>
              <a:rPr lang="fr-FR" sz="1400" dirty="0" smtClean="0">
                <a:solidFill>
                  <a:srgbClr val="000000"/>
                </a:solidFill>
                <a:latin typeface="Times New Roman"/>
              </a:rPr>
              <a:t> et al., Science 334, 57 (2011)</a:t>
            </a:r>
          </a:p>
          <a:p>
            <a:pPr marL="0" lvl="1"/>
            <a:r>
              <a:rPr lang="fr-FR" sz="1400" dirty="0" smtClean="0">
                <a:solidFill>
                  <a:srgbClr val="000000"/>
                </a:solidFill>
                <a:latin typeface="Times New Roman"/>
              </a:rPr>
              <a:t>J. </a:t>
            </a:r>
            <a:r>
              <a:rPr lang="fr-FR" sz="1400" dirty="0" err="1" smtClean="0">
                <a:solidFill>
                  <a:srgbClr val="000000"/>
                </a:solidFill>
                <a:latin typeface="Times New Roman"/>
              </a:rPr>
              <a:t>Britton</a:t>
            </a:r>
            <a:r>
              <a:rPr lang="fr-FR" sz="1400" dirty="0" smtClean="0">
                <a:solidFill>
                  <a:srgbClr val="000000"/>
                </a:solidFill>
                <a:latin typeface="Times New Roman"/>
              </a:rPr>
              <a:t> et al., Nature 484, 489 (2012)</a:t>
            </a:r>
          </a:p>
          <a:p>
            <a:pPr marL="0" lvl="1"/>
            <a:r>
              <a:rPr lang="en-US" sz="1400" smtClean="0">
                <a:solidFill>
                  <a:srgbClr val="000000"/>
                </a:solidFill>
                <a:latin typeface="Times New Roman"/>
              </a:rPr>
              <a:t>A. Khromova </a:t>
            </a:r>
            <a:r>
              <a:rPr lang="en-US" sz="1400" dirty="0" smtClean="0">
                <a:solidFill>
                  <a:srgbClr val="000000"/>
                </a:solidFill>
                <a:latin typeface="Times New Roman"/>
              </a:rPr>
              <a:t>et </a:t>
            </a:r>
            <a:r>
              <a:rPr lang="en-US" sz="1400" err="1" smtClean="0">
                <a:solidFill>
                  <a:srgbClr val="000000"/>
                </a:solidFill>
                <a:latin typeface="Times New Roman"/>
              </a:rPr>
              <a:t>al</a:t>
            </a:r>
            <a:r>
              <a:rPr lang="en-US" sz="1400" smtClean="0">
                <a:solidFill>
                  <a:srgbClr val="000000"/>
                </a:solidFill>
                <a:latin typeface="Times New Roman"/>
              </a:rPr>
              <a:t>., PRL</a:t>
            </a:r>
            <a:r>
              <a:rPr lang="en-US" sz="1400" dirty="0" smtClean="0">
                <a:solidFill>
                  <a:srgbClr val="000000"/>
                </a:solidFill>
                <a:latin typeface="Times New Roman"/>
              </a:rPr>
              <a:t> 108, 220502 (2012)</a:t>
            </a:r>
            <a:r>
              <a:rPr lang="en-US" sz="1400" smtClean="0">
                <a:solidFill>
                  <a:srgbClr val="000000"/>
                </a:solidFill>
                <a:latin typeface="Times New Roman"/>
              </a:rPr>
              <a:t> </a:t>
            </a:r>
          </a:p>
          <a:p>
            <a:pPr marL="0" lvl="1"/>
            <a:r>
              <a:rPr lang="fr-FR" sz="1400">
                <a:solidFill>
                  <a:srgbClr val="C00000"/>
                </a:solidFill>
                <a:latin typeface="Times New Roman"/>
              </a:rPr>
              <a:t>R. Islam,  et al., </a:t>
            </a:r>
            <a:r>
              <a:rPr lang="fr-FR" sz="1400" smtClean="0">
                <a:solidFill>
                  <a:srgbClr val="C00000"/>
                </a:solidFill>
                <a:latin typeface="Times New Roman"/>
              </a:rPr>
              <a:t>Science 340, 583 (2013)</a:t>
            </a:r>
          </a:p>
          <a:p>
            <a:pPr marL="0" lvl="1"/>
            <a:r>
              <a:rPr lang="fr-FR" sz="1400">
                <a:solidFill>
                  <a:srgbClr val="C00000"/>
                </a:solidFill>
                <a:latin typeface="Times New Roman"/>
              </a:rPr>
              <a:t>P. Richerme, et al</a:t>
            </a:r>
            <a:r>
              <a:rPr lang="fr-FR" sz="1400" smtClean="0">
                <a:solidFill>
                  <a:srgbClr val="C00000"/>
                </a:solidFill>
                <a:latin typeface="Times New Roman"/>
              </a:rPr>
              <a:t>., </a:t>
            </a:r>
            <a:r>
              <a:rPr lang="fr-FR" sz="1400">
                <a:solidFill>
                  <a:srgbClr val="C00000"/>
                </a:solidFill>
                <a:latin typeface="Times New Roman"/>
              </a:rPr>
              <a:t>ArXiv 1303.6983 (</a:t>
            </a:r>
            <a:r>
              <a:rPr lang="fr-FR" sz="1400" smtClean="0">
                <a:solidFill>
                  <a:srgbClr val="C00000"/>
                </a:solidFill>
                <a:latin typeface="Times New Roman"/>
              </a:rPr>
              <a:t>2013) </a:t>
            </a:r>
          </a:p>
          <a:p>
            <a:pPr marL="0" lvl="1"/>
            <a:r>
              <a:rPr lang="fr-FR" sz="1400">
                <a:solidFill>
                  <a:srgbClr val="C00000"/>
                </a:solidFill>
                <a:latin typeface="Times New Roman"/>
              </a:rPr>
              <a:t>P. Richerme, et al., ArXiv </a:t>
            </a:r>
            <a:r>
              <a:rPr lang="fr-FR" sz="1400" smtClean="0">
                <a:solidFill>
                  <a:srgbClr val="C00000"/>
                </a:solidFill>
                <a:latin typeface="Times New Roman"/>
              </a:rPr>
              <a:t>1305.2253 </a:t>
            </a:r>
            <a:r>
              <a:rPr lang="fr-FR" sz="1400">
                <a:solidFill>
                  <a:srgbClr val="C00000"/>
                </a:solidFill>
                <a:latin typeface="Times New Roman"/>
              </a:rPr>
              <a:t>(2013) </a:t>
            </a:r>
            <a:endParaRPr lang="en-US" sz="1400" dirty="0">
              <a:solidFill>
                <a:srgbClr val="C00000"/>
              </a:solidFill>
              <a:latin typeface="Times New Roman"/>
            </a:endParaRPr>
          </a:p>
        </p:txBody>
      </p:sp>
    </p:spTree>
    <p:extLst>
      <p:ext uri="{BB962C8B-B14F-4D97-AF65-F5344CB8AC3E}">
        <p14:creationId xmlns:p14="http://schemas.microsoft.com/office/powerpoint/2010/main" val="3976503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010612" y="673231"/>
            <a:ext cx="3651962" cy="1200329"/>
          </a:xfrm>
          <a:prstGeom prst="rect">
            <a:avLst/>
          </a:prstGeom>
          <a:noFill/>
        </p:spPr>
        <p:txBody>
          <a:bodyPr wrap="none" rtlCol="0">
            <a:spAutoFit/>
          </a:bodyPr>
          <a:lstStyle/>
          <a:p>
            <a:r>
              <a:rPr lang="en-US" sz="3600" b="1" smtClean="0">
                <a:solidFill>
                  <a:srgbClr val="000000"/>
                </a:solidFill>
              </a:rPr>
              <a:t>Frustration and </a:t>
            </a:r>
          </a:p>
          <a:p>
            <a:r>
              <a:rPr lang="en-US" sz="3600" b="1" smtClean="0">
                <a:solidFill>
                  <a:srgbClr val="000000"/>
                </a:solidFill>
              </a:rPr>
              <a:t>Entanglement</a:t>
            </a:r>
            <a:endParaRPr lang="en-US" sz="3600" b="1" dirty="0">
              <a:solidFill>
                <a:srgbClr val="000000"/>
              </a:solidFill>
            </a:endParaRPr>
          </a:p>
        </p:txBody>
      </p:sp>
      <p:grpSp>
        <p:nvGrpSpPr>
          <p:cNvPr id="31" name="Group 2077"/>
          <p:cNvGrpSpPr/>
          <p:nvPr/>
        </p:nvGrpSpPr>
        <p:grpSpPr>
          <a:xfrm>
            <a:off x="5429805" y="427576"/>
            <a:ext cx="1722556" cy="1752600"/>
            <a:chOff x="356616" y="2949714"/>
            <a:chExt cx="1722556" cy="1752600"/>
          </a:xfrm>
        </p:grpSpPr>
        <p:grpSp>
          <p:nvGrpSpPr>
            <p:cNvPr id="32" name="Group 2060"/>
            <p:cNvGrpSpPr/>
            <p:nvPr/>
          </p:nvGrpSpPr>
          <p:grpSpPr>
            <a:xfrm>
              <a:off x="356616" y="2949714"/>
              <a:ext cx="1722556" cy="1698486"/>
              <a:chOff x="356616" y="2743200"/>
              <a:chExt cx="1722556" cy="1698486"/>
            </a:xfrm>
          </p:grpSpPr>
          <p:sp>
            <p:nvSpPr>
              <p:cNvPr id="40" name="Oval 39"/>
              <p:cNvSpPr/>
              <p:nvPr/>
            </p:nvSpPr>
            <p:spPr>
              <a:xfrm>
                <a:off x="1781175" y="3977640"/>
                <a:ext cx="228600" cy="228600"/>
              </a:xfrm>
              <a:prstGeom prst="ellipse">
                <a:avLst/>
              </a:prstGeom>
              <a:solidFill>
                <a:srgbClr val="99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CCFF"/>
                  </a:solidFill>
                </a:endParaRPr>
              </a:p>
            </p:txBody>
          </p:sp>
          <p:grpSp>
            <p:nvGrpSpPr>
              <p:cNvPr id="41" name="Group 2059"/>
              <p:cNvGrpSpPr/>
              <p:nvPr/>
            </p:nvGrpSpPr>
            <p:grpSpPr>
              <a:xfrm>
                <a:off x="356616" y="3886200"/>
                <a:ext cx="228600" cy="548640"/>
                <a:chOff x="356616" y="3886200"/>
                <a:chExt cx="228600" cy="548640"/>
              </a:xfrm>
            </p:grpSpPr>
            <p:sp>
              <p:nvSpPr>
                <p:cNvPr id="46" name="Oval 45"/>
                <p:cNvSpPr/>
                <p:nvPr/>
              </p:nvSpPr>
              <p:spPr>
                <a:xfrm>
                  <a:off x="356616" y="397764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CCFF"/>
                    </a:solidFill>
                  </a:endParaRPr>
                </a:p>
              </p:txBody>
            </p:sp>
            <p:cxnSp>
              <p:nvCxnSpPr>
                <p:cNvPr id="47" name="Straight Arrow Connector 46"/>
                <p:cNvCxnSpPr/>
                <p:nvPr/>
              </p:nvCxnSpPr>
              <p:spPr>
                <a:xfrm>
                  <a:off x="466725" y="3886200"/>
                  <a:ext cx="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2" name="Group 2058"/>
              <p:cNvGrpSpPr/>
              <p:nvPr/>
            </p:nvGrpSpPr>
            <p:grpSpPr>
              <a:xfrm>
                <a:off x="1066800" y="2743200"/>
                <a:ext cx="228600" cy="548640"/>
                <a:chOff x="990600" y="2971800"/>
                <a:chExt cx="228600" cy="548640"/>
              </a:xfrm>
            </p:grpSpPr>
            <p:sp>
              <p:nvSpPr>
                <p:cNvPr id="44" name="Oval 43"/>
                <p:cNvSpPr/>
                <p:nvPr/>
              </p:nvSpPr>
              <p:spPr>
                <a:xfrm>
                  <a:off x="990600" y="3200400"/>
                  <a:ext cx="228600" cy="2286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CCFF"/>
                    </a:solidFill>
                  </a:endParaRPr>
                </a:p>
              </p:txBody>
            </p:sp>
            <p:cxnSp>
              <p:nvCxnSpPr>
                <p:cNvPr id="45" name="Straight Arrow Connector 44"/>
                <p:cNvCxnSpPr/>
                <p:nvPr/>
              </p:nvCxnSpPr>
              <p:spPr>
                <a:xfrm flipV="1">
                  <a:off x="1110342" y="2971800"/>
                  <a:ext cx="0" cy="54864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1728017" y="3733800"/>
                <a:ext cx="351155" cy="707886"/>
              </a:xfrm>
              <a:prstGeom prst="rect">
                <a:avLst/>
              </a:prstGeom>
              <a:noFill/>
            </p:spPr>
            <p:txBody>
              <a:bodyPr wrap="square" lIns="91440" tIns="45720" rIns="91440" bIns="45720">
                <a:spAutoFit/>
              </a:bodyPr>
              <a:lstStyle/>
              <a:p>
                <a:pPr algn="ctr"/>
                <a:r>
                  <a:rPr lang="en-US" sz="4000" b="1" dirty="0" smtClean="0">
                    <a:ln w="18000">
                      <a:solidFill>
                        <a:srgbClr val="000000"/>
                      </a:solidFill>
                      <a:prstDash val="solid"/>
                      <a:miter lim="800000"/>
                    </a:ln>
                    <a:solidFill>
                      <a:srgbClr val="CCCCFF"/>
                    </a:solidFill>
                    <a:effectLst>
                      <a:outerShdw blurRad="25500" dist="23000" dir="7020000" algn="tl">
                        <a:srgbClr val="000000">
                          <a:alpha val="50000"/>
                        </a:srgbClr>
                      </a:outerShdw>
                    </a:effectLst>
                  </a:rPr>
                  <a:t>?</a:t>
                </a:r>
                <a:endParaRPr lang="en-US" sz="4000" b="1" dirty="0">
                  <a:ln w="18000">
                    <a:solidFill>
                      <a:srgbClr val="000000"/>
                    </a:solidFill>
                    <a:prstDash val="solid"/>
                    <a:miter lim="800000"/>
                  </a:ln>
                  <a:solidFill>
                    <a:srgbClr val="CCCCFF"/>
                  </a:solidFill>
                  <a:effectLst>
                    <a:outerShdw blurRad="25500" dist="23000" dir="7020000" algn="tl">
                      <a:srgbClr val="000000">
                        <a:alpha val="50000"/>
                      </a:srgbClr>
                    </a:outerShdw>
                  </a:effectLst>
                </a:endParaRPr>
              </a:p>
            </p:txBody>
          </p:sp>
        </p:grpSp>
        <p:cxnSp>
          <p:nvCxnSpPr>
            <p:cNvPr id="34" name="Straight Arrow Connector 33"/>
            <p:cNvCxnSpPr/>
            <p:nvPr/>
          </p:nvCxnSpPr>
          <p:spPr>
            <a:xfrm>
              <a:off x="685800" y="4298454"/>
              <a:ext cx="990600" cy="0"/>
            </a:xfrm>
            <a:prstGeom prst="straightConnector1">
              <a:avLst/>
            </a:prstGeom>
            <a:ln w="508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333501" y="3498354"/>
              <a:ext cx="447674" cy="594360"/>
            </a:xfrm>
            <a:prstGeom prst="straightConnector1">
              <a:avLst/>
            </a:prstGeom>
            <a:ln w="508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80644" y="3495675"/>
              <a:ext cx="448056" cy="594360"/>
            </a:xfrm>
            <a:prstGeom prst="straightConnector1">
              <a:avLst/>
            </a:prstGeom>
            <a:ln w="508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66775" y="4332982"/>
              <a:ext cx="671979" cy="369332"/>
            </a:xfrm>
            <a:prstGeom prst="rect">
              <a:avLst/>
            </a:prstGeom>
            <a:noFill/>
          </p:spPr>
          <p:txBody>
            <a:bodyPr wrap="none" rtlCol="0">
              <a:spAutoFit/>
            </a:bodyPr>
            <a:lstStyle/>
            <a:p>
              <a:r>
                <a:rPr lang="en-US" dirty="0" smtClean="0">
                  <a:solidFill>
                    <a:srgbClr val="000000"/>
                  </a:solidFill>
                </a:rPr>
                <a:t>AFM</a:t>
              </a:r>
              <a:endParaRPr lang="en-US" dirty="0">
                <a:solidFill>
                  <a:srgbClr val="000000"/>
                </a:solidFill>
              </a:endParaRPr>
            </a:p>
          </p:txBody>
        </p:sp>
        <p:sp>
          <p:nvSpPr>
            <p:cNvPr id="38" name="TextBox 37"/>
            <p:cNvSpPr txBox="1"/>
            <p:nvPr/>
          </p:nvSpPr>
          <p:spPr>
            <a:xfrm rot="18420000">
              <a:off x="337545" y="3490452"/>
              <a:ext cx="671979" cy="369332"/>
            </a:xfrm>
            <a:prstGeom prst="rect">
              <a:avLst/>
            </a:prstGeom>
            <a:noFill/>
          </p:spPr>
          <p:txBody>
            <a:bodyPr wrap="none" rtlCol="0">
              <a:spAutoFit/>
            </a:bodyPr>
            <a:lstStyle/>
            <a:p>
              <a:r>
                <a:rPr lang="en-US" dirty="0" smtClean="0">
                  <a:solidFill>
                    <a:srgbClr val="000000"/>
                  </a:solidFill>
                </a:rPr>
                <a:t>AFM</a:t>
              </a:r>
              <a:endParaRPr lang="en-US" dirty="0">
                <a:solidFill>
                  <a:srgbClr val="000000"/>
                </a:solidFill>
              </a:endParaRPr>
            </a:p>
          </p:txBody>
        </p:sp>
        <p:sp>
          <p:nvSpPr>
            <p:cNvPr id="39" name="TextBox 38"/>
            <p:cNvSpPr txBox="1"/>
            <p:nvPr/>
          </p:nvSpPr>
          <p:spPr>
            <a:xfrm rot="3180000">
              <a:off x="1371726" y="3522091"/>
              <a:ext cx="671979" cy="369332"/>
            </a:xfrm>
            <a:prstGeom prst="rect">
              <a:avLst/>
            </a:prstGeom>
            <a:noFill/>
          </p:spPr>
          <p:txBody>
            <a:bodyPr wrap="none" rtlCol="0">
              <a:spAutoFit/>
            </a:bodyPr>
            <a:lstStyle/>
            <a:p>
              <a:r>
                <a:rPr lang="en-US" dirty="0" smtClean="0">
                  <a:solidFill>
                    <a:srgbClr val="000000"/>
                  </a:solidFill>
                </a:rPr>
                <a:t>AFM</a:t>
              </a:r>
              <a:endParaRPr lang="en-US" dirty="0">
                <a:solidFill>
                  <a:srgbClr val="000000"/>
                </a:solidFill>
              </a:endParaRPr>
            </a:p>
          </p:txBody>
        </p:sp>
      </p:grpSp>
      <p:grpSp>
        <p:nvGrpSpPr>
          <p:cNvPr id="3" name="Group 2"/>
          <p:cNvGrpSpPr/>
          <p:nvPr/>
        </p:nvGrpSpPr>
        <p:grpSpPr>
          <a:xfrm>
            <a:off x="1353288" y="2887885"/>
            <a:ext cx="4666625" cy="3949069"/>
            <a:chOff x="-926988" y="2925279"/>
            <a:chExt cx="4666625" cy="3949069"/>
          </a:xfrm>
        </p:grpSpPr>
        <p:pic>
          <p:nvPicPr>
            <p:cNvPr id="50" name="Picture 2" descr="http://www.digalist.com/up/0746/120610.jpg"/>
            <p:cNvPicPr>
              <a:picLocks noChangeAspect="1" noChangeArrowheads="1"/>
            </p:cNvPicPr>
            <p:nvPr/>
          </p:nvPicPr>
          <p:blipFill>
            <a:blip r:embed="rId3" cstate="print"/>
            <a:srcRect l="29152" t="3232" r="36624"/>
            <a:stretch>
              <a:fillRect/>
            </a:stretch>
          </p:blipFill>
          <p:spPr bwMode="auto">
            <a:xfrm rot="3961102">
              <a:off x="714011" y="3063310"/>
              <a:ext cx="801878" cy="2667356"/>
            </a:xfrm>
            <a:prstGeom prst="rect">
              <a:avLst/>
            </a:prstGeom>
            <a:noFill/>
          </p:spPr>
        </p:pic>
        <p:pic>
          <p:nvPicPr>
            <p:cNvPr id="53" name="Picture 2842" descr="http://www.sciencemag.org/content/vol309/issue5741/images/large/309_1697_F1.jpeg"/>
            <p:cNvPicPr>
              <a:picLocks noChangeAspect="1" noChangeArrowheads="1"/>
            </p:cNvPicPr>
            <p:nvPr/>
          </p:nvPicPr>
          <p:blipFill rotWithShape="1">
            <a:blip r:embed="rId4" cstate="print"/>
            <a:srcRect l="51952" t="11479" r="-795" b="11034"/>
            <a:stretch/>
          </p:blipFill>
          <p:spPr bwMode="auto">
            <a:xfrm rot="5400000">
              <a:off x="1527524" y="4662236"/>
              <a:ext cx="2150781" cy="2273444"/>
            </a:xfrm>
            <a:prstGeom prst="rect">
              <a:avLst/>
            </a:prstGeom>
            <a:noFill/>
            <a:ln w="9525">
              <a:noFill/>
              <a:miter lim="800000"/>
              <a:headEnd/>
              <a:tailEnd/>
            </a:ln>
          </p:spPr>
        </p:pic>
        <p:cxnSp>
          <p:nvCxnSpPr>
            <p:cNvPr id="54" name="Straight Arrow Connector 2093"/>
            <p:cNvCxnSpPr>
              <a:cxnSpLocks noChangeShapeType="1"/>
            </p:cNvCxnSpPr>
            <p:nvPr/>
          </p:nvCxnSpPr>
          <p:spPr bwMode="auto">
            <a:xfrm rot="16200000" flipV="1">
              <a:off x="2374229" y="4436524"/>
              <a:ext cx="308435" cy="156789"/>
            </a:xfrm>
            <a:prstGeom prst="straightConnector1">
              <a:avLst/>
            </a:prstGeom>
            <a:noFill/>
            <a:ln w="25400" algn="ctr">
              <a:solidFill>
                <a:srgbClr val="FF0000"/>
              </a:solidFill>
              <a:round/>
              <a:headEnd/>
              <a:tailEnd type="triangle" w="med" len="med"/>
            </a:ln>
          </p:spPr>
        </p:cxnSp>
        <p:cxnSp>
          <p:nvCxnSpPr>
            <p:cNvPr id="55" name="Straight Arrow Connector 2094"/>
            <p:cNvCxnSpPr>
              <a:cxnSpLocks noChangeShapeType="1"/>
            </p:cNvCxnSpPr>
            <p:nvPr/>
          </p:nvCxnSpPr>
          <p:spPr bwMode="auto">
            <a:xfrm rot="5400000" flipH="1" flipV="1">
              <a:off x="2693968" y="4533400"/>
              <a:ext cx="217718" cy="235184"/>
            </a:xfrm>
            <a:prstGeom prst="straightConnector1">
              <a:avLst/>
            </a:prstGeom>
            <a:noFill/>
            <a:ln w="25400" algn="ctr">
              <a:solidFill>
                <a:srgbClr val="0033CC"/>
              </a:solidFill>
              <a:round/>
              <a:headEnd/>
              <a:tailEnd type="triangle" w="med" len="med"/>
            </a:ln>
          </p:spPr>
        </p:cxnSp>
        <p:cxnSp>
          <p:nvCxnSpPr>
            <p:cNvPr id="56" name="Straight Arrow Connector 2095"/>
            <p:cNvCxnSpPr>
              <a:cxnSpLocks noChangeShapeType="1"/>
            </p:cNvCxnSpPr>
            <p:nvPr/>
          </p:nvCxnSpPr>
          <p:spPr bwMode="auto">
            <a:xfrm rot="16200000" flipV="1">
              <a:off x="2687807" y="4073659"/>
              <a:ext cx="308435" cy="156789"/>
            </a:xfrm>
            <a:prstGeom prst="straightConnector1">
              <a:avLst/>
            </a:prstGeom>
            <a:noFill/>
            <a:ln w="25400" algn="ctr">
              <a:solidFill>
                <a:srgbClr val="008000"/>
              </a:solidFill>
              <a:round/>
              <a:headEnd/>
              <a:tailEnd type="triangle" w="med" len="med"/>
            </a:ln>
          </p:spPr>
        </p:cxnSp>
        <p:cxnSp>
          <p:nvCxnSpPr>
            <p:cNvPr id="57" name="Straight Arrow Connector 2096"/>
            <p:cNvCxnSpPr>
              <a:cxnSpLocks noChangeShapeType="1"/>
            </p:cNvCxnSpPr>
            <p:nvPr/>
          </p:nvCxnSpPr>
          <p:spPr bwMode="auto">
            <a:xfrm rot="16200000" flipV="1">
              <a:off x="2648610" y="4215894"/>
              <a:ext cx="308435" cy="235184"/>
            </a:xfrm>
            <a:prstGeom prst="straightConnector1">
              <a:avLst/>
            </a:prstGeom>
            <a:noFill/>
            <a:ln w="25400" algn="ctr">
              <a:solidFill>
                <a:srgbClr val="7030A0"/>
              </a:solidFill>
              <a:round/>
              <a:headEnd/>
              <a:tailEnd type="triangle" w="med" len="med"/>
            </a:ln>
          </p:spPr>
        </p:cxnSp>
        <p:cxnSp>
          <p:nvCxnSpPr>
            <p:cNvPr id="58" name="Straight Arrow Connector 2097"/>
            <p:cNvCxnSpPr>
              <a:cxnSpLocks noChangeShapeType="1"/>
            </p:cNvCxnSpPr>
            <p:nvPr/>
          </p:nvCxnSpPr>
          <p:spPr bwMode="auto">
            <a:xfrm>
              <a:off x="2371657" y="3943407"/>
              <a:ext cx="235184" cy="235862"/>
            </a:xfrm>
            <a:prstGeom prst="straightConnector1">
              <a:avLst/>
            </a:prstGeom>
            <a:noFill/>
            <a:ln w="25400" algn="ctr">
              <a:solidFill>
                <a:srgbClr val="FF0000"/>
              </a:solidFill>
              <a:round/>
              <a:headEnd/>
              <a:tailEnd type="triangle" w="med" len="med"/>
            </a:ln>
          </p:spPr>
        </p:cxnSp>
        <p:cxnSp>
          <p:nvCxnSpPr>
            <p:cNvPr id="59" name="Straight Arrow Connector 2102"/>
            <p:cNvCxnSpPr>
              <a:cxnSpLocks noChangeShapeType="1"/>
            </p:cNvCxnSpPr>
            <p:nvPr/>
          </p:nvCxnSpPr>
          <p:spPr bwMode="auto">
            <a:xfrm rot="5400000" flipH="1" flipV="1">
              <a:off x="2458784" y="3989104"/>
              <a:ext cx="217718" cy="235184"/>
            </a:xfrm>
            <a:prstGeom prst="straightConnector1">
              <a:avLst/>
            </a:prstGeom>
            <a:noFill/>
            <a:ln w="25400" algn="ctr">
              <a:solidFill>
                <a:srgbClr val="0033CC"/>
              </a:solidFill>
              <a:round/>
              <a:headEnd/>
              <a:tailEnd type="triangle" w="med" len="med"/>
            </a:ln>
          </p:spPr>
        </p:cxnSp>
        <p:cxnSp>
          <p:nvCxnSpPr>
            <p:cNvPr id="60" name="Straight Arrow Connector 2103"/>
            <p:cNvCxnSpPr>
              <a:cxnSpLocks noChangeShapeType="1"/>
            </p:cNvCxnSpPr>
            <p:nvPr/>
          </p:nvCxnSpPr>
          <p:spPr bwMode="auto">
            <a:xfrm flipV="1">
              <a:off x="2450051" y="4451417"/>
              <a:ext cx="313579" cy="90716"/>
            </a:xfrm>
            <a:prstGeom prst="straightConnector1">
              <a:avLst/>
            </a:prstGeom>
            <a:noFill/>
            <a:ln w="25400" algn="ctr">
              <a:solidFill>
                <a:srgbClr val="008000"/>
              </a:solidFill>
              <a:round/>
              <a:headEnd/>
              <a:tailEnd type="triangle" w="med" len="med"/>
            </a:ln>
          </p:spPr>
        </p:cxnSp>
        <p:cxnSp>
          <p:nvCxnSpPr>
            <p:cNvPr id="61" name="Straight Arrow Connector 2107"/>
            <p:cNvCxnSpPr>
              <a:cxnSpLocks noChangeShapeType="1"/>
            </p:cNvCxnSpPr>
            <p:nvPr/>
          </p:nvCxnSpPr>
          <p:spPr bwMode="auto">
            <a:xfrm rot="5400000" flipH="1" flipV="1">
              <a:off x="2458784" y="4170536"/>
              <a:ext cx="217718" cy="235184"/>
            </a:xfrm>
            <a:prstGeom prst="straightConnector1">
              <a:avLst/>
            </a:prstGeom>
            <a:noFill/>
            <a:ln w="25400" algn="ctr">
              <a:solidFill>
                <a:srgbClr val="7030A0"/>
              </a:solidFill>
              <a:round/>
              <a:headEnd/>
              <a:tailEnd type="triangle" w="med" len="med"/>
            </a:ln>
          </p:spPr>
        </p:cxnSp>
        <p:cxnSp>
          <p:nvCxnSpPr>
            <p:cNvPr id="62" name="Straight Arrow Connector 2108"/>
            <p:cNvCxnSpPr>
              <a:cxnSpLocks noChangeShapeType="1"/>
            </p:cNvCxnSpPr>
            <p:nvPr/>
          </p:nvCxnSpPr>
          <p:spPr bwMode="auto">
            <a:xfrm rot="16200000" flipV="1">
              <a:off x="2648610" y="4475721"/>
              <a:ext cx="308435" cy="78394"/>
            </a:xfrm>
            <a:prstGeom prst="straightConnector1">
              <a:avLst/>
            </a:prstGeom>
            <a:noFill/>
            <a:ln w="25400" algn="ctr">
              <a:solidFill>
                <a:srgbClr val="FF0000"/>
              </a:solidFill>
              <a:round/>
              <a:headEnd/>
              <a:tailEnd type="triangle" w="med" len="med"/>
            </a:ln>
          </p:spPr>
        </p:cxnSp>
        <p:cxnSp>
          <p:nvCxnSpPr>
            <p:cNvPr id="63" name="Straight Arrow Connector 2109"/>
            <p:cNvCxnSpPr>
              <a:cxnSpLocks noChangeShapeType="1"/>
            </p:cNvCxnSpPr>
            <p:nvPr/>
          </p:nvCxnSpPr>
          <p:spPr bwMode="auto">
            <a:xfrm rot="10800000">
              <a:off x="2606841" y="4542133"/>
              <a:ext cx="313579" cy="217718"/>
            </a:xfrm>
            <a:prstGeom prst="straightConnector1">
              <a:avLst/>
            </a:prstGeom>
            <a:noFill/>
            <a:ln w="25400" algn="ctr">
              <a:solidFill>
                <a:srgbClr val="0033CC"/>
              </a:solidFill>
              <a:round/>
              <a:headEnd/>
              <a:tailEnd type="triangle" w="med" len="med"/>
            </a:ln>
          </p:spPr>
        </p:cxnSp>
        <p:cxnSp>
          <p:nvCxnSpPr>
            <p:cNvPr id="64" name="Straight Arrow Connector 2110"/>
            <p:cNvCxnSpPr>
              <a:cxnSpLocks noChangeShapeType="1"/>
            </p:cNvCxnSpPr>
            <p:nvPr/>
          </p:nvCxnSpPr>
          <p:spPr bwMode="auto">
            <a:xfrm rot="5400000" flipH="1" flipV="1">
              <a:off x="2805400" y="4385005"/>
              <a:ext cx="308435" cy="78394"/>
            </a:xfrm>
            <a:prstGeom prst="straightConnector1">
              <a:avLst/>
            </a:prstGeom>
            <a:noFill/>
            <a:ln w="25400" algn="ctr">
              <a:solidFill>
                <a:srgbClr val="008000"/>
              </a:solidFill>
              <a:round/>
              <a:headEnd/>
              <a:tailEnd type="triangle" w="med" len="med"/>
            </a:ln>
          </p:spPr>
        </p:cxnSp>
        <p:cxnSp>
          <p:nvCxnSpPr>
            <p:cNvPr id="65" name="Straight Arrow Connector 2111"/>
            <p:cNvCxnSpPr>
              <a:cxnSpLocks noChangeShapeType="1"/>
            </p:cNvCxnSpPr>
            <p:nvPr/>
          </p:nvCxnSpPr>
          <p:spPr bwMode="auto">
            <a:xfrm rot="5400000" flipH="1" flipV="1">
              <a:off x="2739804" y="4813465"/>
              <a:ext cx="362864" cy="1634"/>
            </a:xfrm>
            <a:prstGeom prst="straightConnector1">
              <a:avLst/>
            </a:prstGeom>
            <a:noFill/>
            <a:ln w="25400" algn="ctr">
              <a:solidFill>
                <a:srgbClr val="7030A0"/>
              </a:solidFill>
              <a:round/>
              <a:headEnd/>
              <a:tailEnd type="triangle" w="med" len="med"/>
            </a:ln>
          </p:spPr>
        </p:cxnSp>
        <p:cxnSp>
          <p:nvCxnSpPr>
            <p:cNvPr id="66" name="Straight Arrow Connector 2126"/>
            <p:cNvCxnSpPr>
              <a:cxnSpLocks noChangeShapeType="1"/>
            </p:cNvCxnSpPr>
            <p:nvPr/>
          </p:nvCxnSpPr>
          <p:spPr bwMode="auto">
            <a:xfrm rot="5400000" flipH="1" flipV="1">
              <a:off x="2355040" y="4109575"/>
              <a:ext cx="362864" cy="1634"/>
            </a:xfrm>
            <a:prstGeom prst="straightConnector1">
              <a:avLst/>
            </a:prstGeom>
            <a:noFill/>
            <a:ln w="25400" algn="ctr">
              <a:solidFill>
                <a:srgbClr val="7030A0"/>
              </a:solidFill>
              <a:round/>
              <a:headEnd/>
              <a:tailEnd type="triangle" w="med" len="med"/>
            </a:ln>
          </p:spPr>
        </p:cxnSp>
        <p:cxnSp>
          <p:nvCxnSpPr>
            <p:cNvPr id="67" name="Straight Arrow Connector 2127"/>
            <p:cNvCxnSpPr>
              <a:cxnSpLocks noChangeShapeType="1"/>
            </p:cNvCxnSpPr>
            <p:nvPr/>
          </p:nvCxnSpPr>
          <p:spPr bwMode="auto">
            <a:xfrm rot="5400000" flipH="1" flipV="1">
              <a:off x="2459833" y="4730510"/>
              <a:ext cx="308435" cy="156789"/>
            </a:xfrm>
            <a:prstGeom prst="straightConnector1">
              <a:avLst/>
            </a:prstGeom>
            <a:noFill/>
            <a:ln w="25400" algn="ctr">
              <a:solidFill>
                <a:srgbClr val="FF0000"/>
              </a:solidFill>
              <a:round/>
              <a:headEnd/>
              <a:tailEnd type="triangle" w="med" len="med"/>
            </a:ln>
          </p:spPr>
        </p:cxnSp>
        <p:cxnSp>
          <p:nvCxnSpPr>
            <p:cNvPr id="68" name="Straight Arrow Connector 2129"/>
            <p:cNvCxnSpPr>
              <a:cxnSpLocks noChangeShapeType="1"/>
            </p:cNvCxnSpPr>
            <p:nvPr/>
          </p:nvCxnSpPr>
          <p:spPr bwMode="auto">
            <a:xfrm rot="5400000" flipH="1" flipV="1">
              <a:off x="2269668" y="3935120"/>
              <a:ext cx="453581" cy="78394"/>
            </a:xfrm>
            <a:prstGeom prst="straightConnector1">
              <a:avLst/>
            </a:prstGeom>
            <a:noFill/>
            <a:ln w="25400" algn="ctr">
              <a:solidFill>
                <a:srgbClr val="008000"/>
              </a:solidFill>
              <a:round/>
              <a:headEnd/>
              <a:tailEnd type="triangle" w="med" len="med"/>
            </a:ln>
          </p:spPr>
        </p:cxnSp>
        <p:sp>
          <p:nvSpPr>
            <p:cNvPr id="51" name="Rectangle 50"/>
            <p:cNvSpPr/>
            <p:nvPr/>
          </p:nvSpPr>
          <p:spPr>
            <a:xfrm>
              <a:off x="-926988" y="2925279"/>
              <a:ext cx="1911101" cy="461665"/>
            </a:xfrm>
            <a:prstGeom prst="rect">
              <a:avLst/>
            </a:prstGeom>
          </p:spPr>
          <p:txBody>
            <a:bodyPr wrap="none">
              <a:spAutoFit/>
            </a:bodyPr>
            <a:lstStyle/>
            <a:p>
              <a:r>
                <a:rPr lang="en-US" sz="2400" b="1" dirty="0" smtClean="0">
                  <a:solidFill>
                    <a:srgbClr val="C00000"/>
                  </a:solidFill>
                </a:rPr>
                <a:t>Spin Liquids</a:t>
              </a:r>
            </a:p>
          </p:txBody>
        </p:sp>
      </p:grpSp>
    </p:spTree>
    <p:extLst>
      <p:ext uri="{BB962C8B-B14F-4D97-AF65-F5344CB8AC3E}">
        <p14:creationId xmlns:p14="http://schemas.microsoft.com/office/powerpoint/2010/main" val="2448310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5"/>
</p:tagLst>
</file>

<file path=ppt/tags/tag2.xml><?xml version="1.0" encoding="utf-8"?>
<p:tagLst xmlns:a="http://schemas.openxmlformats.org/drawingml/2006/main" xmlns:r="http://schemas.openxmlformats.org/officeDocument/2006/relationships" xmlns:p="http://schemas.openxmlformats.org/presentationml/2006/main">
  <p:tag name="TIMING" val="|35.8"/>
</p:tagLst>
</file>

<file path=ppt/tags/tag3.xml><?xml version="1.0" encoding="utf-8"?>
<p:tagLst xmlns:a="http://schemas.openxmlformats.org/drawingml/2006/main" xmlns:r="http://schemas.openxmlformats.org/officeDocument/2006/relationships" xmlns:p="http://schemas.openxmlformats.org/presentationml/2006/main">
  <p:tag name="TIMING" val="|1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312FA"/>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2"/>
          </a:solidFill>
          <a:headEnd type="arrow"/>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10_Blank Presentation">
  <a:themeElements>
    <a:clrScheme name="">
      <a:dk1>
        <a:srgbClr val="000000"/>
      </a:dk1>
      <a:lt1>
        <a:srgbClr val="CCCCFF"/>
      </a:lt1>
      <a:dk2>
        <a:srgbClr val="000000"/>
      </a:dk2>
      <a:lt2>
        <a:srgbClr val="808080"/>
      </a:lt2>
      <a:accent1>
        <a:srgbClr val="00CC99"/>
      </a:accent1>
      <a:accent2>
        <a:srgbClr val="3333CC"/>
      </a:accent2>
      <a:accent3>
        <a:srgbClr val="E2E2FF"/>
      </a:accent3>
      <a:accent4>
        <a:srgbClr val="000000"/>
      </a:accent4>
      <a:accent5>
        <a:srgbClr val="AAE2CA"/>
      </a:accent5>
      <a:accent6>
        <a:srgbClr val="2D2DB9"/>
      </a:accent6>
      <a:hlink>
        <a:srgbClr val="FF0000"/>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1_Blank Presentation 1">
        <a:dk1>
          <a:srgbClr val="000000"/>
        </a:dk1>
        <a:lt1>
          <a:srgbClr val="FFFFFF"/>
        </a:lt1>
        <a:dk2>
          <a:srgbClr val="000000"/>
        </a:dk2>
        <a:lt2>
          <a:srgbClr val="969696"/>
        </a:lt2>
        <a:accent1>
          <a:srgbClr val="D9D9FF"/>
        </a:accent1>
        <a:accent2>
          <a:srgbClr val="0000DC"/>
        </a:accent2>
        <a:accent3>
          <a:srgbClr val="FFFFFF"/>
        </a:accent3>
        <a:accent4>
          <a:srgbClr val="000000"/>
        </a:accent4>
        <a:accent5>
          <a:srgbClr val="E9E9FF"/>
        </a:accent5>
        <a:accent6>
          <a:srgbClr val="0000C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CC"/>
        </a:dk2>
        <a:lt2>
          <a:srgbClr val="FFFF00"/>
        </a:lt2>
        <a:accent1>
          <a:srgbClr val="FF9900"/>
        </a:accent1>
        <a:accent2>
          <a:srgbClr val="00FFFF"/>
        </a:accent2>
        <a:accent3>
          <a:srgbClr val="AAAA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2690</Words>
  <Application>Microsoft Office PowerPoint</Application>
  <PresentationFormat>On-screen Show (4:3)</PresentationFormat>
  <Paragraphs>736</Paragraphs>
  <Slides>55</Slides>
  <Notes>43</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55</vt:i4>
      </vt:variant>
    </vt:vector>
  </HeadingPairs>
  <TitlesOfParts>
    <vt:vector size="60" baseType="lpstr">
      <vt:lpstr>Office Theme</vt:lpstr>
      <vt:lpstr>1_Office Theme</vt:lpstr>
      <vt:lpstr>10_Blank Presentation</vt:lpstr>
      <vt:lpstr>Microsoft Equation 3.0</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Distribution of all 210 = 1024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MORE SPINS!!</vt:lpstr>
      <vt:lpstr>PowerPoint Presentation</vt:lpstr>
      <vt:lpstr>PowerPoint Presentation</vt:lpstr>
      <vt:lpstr>PowerPoint Presentation</vt:lpstr>
      <vt:lpstr>Going Cold: N&gt;50</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Monroe</dc:creator>
  <cp:lastModifiedBy>Monroe</cp:lastModifiedBy>
  <cp:revision>12</cp:revision>
  <dcterms:created xsi:type="dcterms:W3CDTF">2013-07-24T11:56:30Z</dcterms:created>
  <dcterms:modified xsi:type="dcterms:W3CDTF">2013-07-24T16:04:36Z</dcterms:modified>
</cp:coreProperties>
</file>